
<file path=[Content_Types].xml><?xml version="1.0" encoding="utf-8"?>
<Types xmlns="http://schemas.openxmlformats.org/package/2006/content-types">
  <Default Extension="png" ContentType="image/png"/>
  <Default Extension="jpeg" ContentType="image/jpeg"/>
  <Default Extension="wma" ContentType="audio/x-ms-wma"/>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ppt/theme/themeOverride2.xml" ContentType="application/vnd.openxmlformats-officedocument.themeOverride+xml"/>
  <Override PartName="/ppt/notesSlides/notesSlide10.xml" ContentType="application/vnd.openxmlformats-officedocument.presentationml.notesSlide+xml"/>
  <Override PartName="/ppt/theme/themeOverride3.xml" ContentType="application/vnd.openxmlformats-officedocument.themeOverride+xml"/>
  <Override PartName="/ppt/notesSlides/notesSlide11.xml" ContentType="application/vnd.openxmlformats-officedocument.presentationml.notesSlide+xml"/>
  <Override PartName="/ppt/theme/themeOverride4.xml" ContentType="application/vnd.openxmlformats-officedocument.themeOverride+xml"/>
  <Override PartName="/ppt/notesSlides/notesSlide12.xml" ContentType="application/vnd.openxmlformats-officedocument.presentationml.notesSlide+xml"/>
  <Override PartName="/ppt/theme/themeOverride5.xml" ContentType="application/vnd.openxmlformats-officedocument.themeOverride+xml"/>
  <Override PartName="/ppt/notesSlides/notesSlide13.xml" ContentType="application/vnd.openxmlformats-officedocument.presentationml.notesSlide+xml"/>
  <Override PartName="/ppt/theme/themeOverride6.xml" ContentType="application/vnd.openxmlformats-officedocument.themeOverride+xml"/>
  <Override PartName="/ppt/notesSlides/notesSlide14.xml" ContentType="application/vnd.openxmlformats-officedocument.presentationml.notesSlide+xml"/>
  <Override PartName="/ppt/theme/themeOverride7.xml" ContentType="application/vnd.openxmlformats-officedocument.themeOverride+xml"/>
  <Override PartName="/ppt/notesSlides/notesSlide15.xml" ContentType="application/vnd.openxmlformats-officedocument.presentationml.notesSlide+xml"/>
  <Override PartName="/ppt/theme/themeOverride8.xml" ContentType="application/vnd.openxmlformats-officedocument.themeOverride+xml"/>
  <Override PartName="/ppt/notesSlides/notesSlide16.xml" ContentType="application/vnd.openxmlformats-officedocument.presentationml.notesSlide+xml"/>
  <Override PartName="/ppt/theme/themeOverride9.xml" ContentType="application/vnd.openxmlformats-officedocument.themeOverride+xml"/>
  <Override PartName="/ppt/notesSlides/notesSlide17.xml" ContentType="application/vnd.openxmlformats-officedocument.presentationml.notesSlide+xml"/>
  <Override PartName="/ppt/theme/themeOverride10.xml" ContentType="application/vnd.openxmlformats-officedocument.themeOverride+xml"/>
  <Override PartName="/ppt/notesSlides/notesSlide18.xml" ContentType="application/vnd.openxmlformats-officedocument.presentationml.notesSlide+xml"/>
  <Override PartName="/ppt/theme/themeOverride11.xml" ContentType="application/vnd.openxmlformats-officedocument.themeOverride+xml"/>
  <Override PartName="/ppt/notesSlides/notesSlide19.xml" ContentType="application/vnd.openxmlformats-officedocument.presentationml.notesSlide+xml"/>
  <Override PartName="/ppt/theme/themeOverride12.xml" ContentType="application/vnd.openxmlformats-officedocument.themeOverride+xml"/>
  <Override PartName="/ppt/notesSlides/notesSlide20.xml" ContentType="application/vnd.openxmlformats-officedocument.presentationml.notesSlide+xml"/>
  <Override PartName="/ppt/theme/themeOverride13.xml" ContentType="application/vnd.openxmlformats-officedocument.themeOverride+xml"/>
  <Override PartName="/ppt/notesSlides/notesSlide21.xml" ContentType="application/vnd.openxmlformats-officedocument.presentationml.notesSlide+xml"/>
  <Override PartName="/ppt/theme/themeOverride14.xml" ContentType="application/vnd.openxmlformats-officedocument.themeOverride+xml"/>
  <Override PartName="/ppt/notesSlides/notesSlide22.xml" ContentType="application/vnd.openxmlformats-officedocument.presentationml.notesSlide+xml"/>
  <Override PartName="/ppt/theme/themeOverride15.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notesSlides/notesSlide23.xml" ContentType="application/vnd.openxmlformats-officedocument.presentationml.notesSlide+xml"/>
  <Override PartName="/ppt/theme/themeOverride16.xml" ContentType="application/vnd.openxmlformats-officedocument.themeOverride+xml"/>
  <Override PartName="/ppt/notesSlides/notesSlide24.xml" ContentType="application/vnd.openxmlformats-officedocument.presentationml.notesSlide+xml"/>
  <Override PartName="/ppt/theme/themeOverride17.xml" ContentType="application/vnd.openxmlformats-officedocument.themeOverride+xml"/>
  <Override PartName="/ppt/notesSlides/notesSlide25.xml" ContentType="application/vnd.openxmlformats-officedocument.presentationml.notesSlide+xml"/>
  <Override PartName="/ppt/theme/themeOverride18.xml" ContentType="application/vnd.openxmlformats-officedocument.themeOverride+xml"/>
  <Override PartName="/ppt/notesSlides/notesSlide26.xml" ContentType="application/vnd.openxmlformats-officedocument.presentationml.notesSlide+xml"/>
  <Override PartName="/ppt/theme/themeOverride19.xml" ContentType="application/vnd.openxmlformats-officedocument.themeOverride+xml"/>
  <Override PartName="/ppt/notesSlides/notesSlide27.xml" ContentType="application/vnd.openxmlformats-officedocument.presentationml.notesSlide+xml"/>
  <Override PartName="/ppt/theme/themeOverride20.xml" ContentType="application/vnd.openxmlformats-officedocument.themeOverride+xml"/>
  <Override PartName="/ppt/notesSlides/notesSlide28.xml" ContentType="application/vnd.openxmlformats-officedocument.presentationml.notesSlide+xml"/>
  <Override PartName="/ppt/theme/themeOverride21.xml" ContentType="application/vnd.openxmlformats-officedocument.themeOverride+xml"/>
  <Override PartName="/ppt/notesSlides/notesSlide29.xml" ContentType="application/vnd.openxmlformats-officedocument.presentationml.notesSlide+xml"/>
  <Override PartName="/ppt/theme/themeOverride22.xml" ContentType="application/vnd.openxmlformats-officedocument.themeOverride+xml"/>
  <Override PartName="/ppt/notesSlides/notesSlide30.xml" ContentType="application/vnd.openxmlformats-officedocument.presentationml.notesSlide+xml"/>
  <Override PartName="/ppt/theme/themeOverride23.xml" ContentType="application/vnd.openxmlformats-officedocument.themeOverride+xml"/>
  <Override PartName="/ppt/notesSlides/notesSlide31.xml" ContentType="application/vnd.openxmlformats-officedocument.presentationml.notesSlide+xml"/>
  <Override PartName="/ppt/theme/themeOverride24.xml" ContentType="application/vnd.openxmlformats-officedocument.themeOverride+xml"/>
  <Override PartName="/ppt/notesSlides/notesSlide32.xml" ContentType="application/vnd.openxmlformats-officedocument.presentationml.notesSlide+xml"/>
  <Override PartName="/ppt/theme/themeOverride25.xml" ContentType="application/vnd.openxmlformats-officedocument.themeOverride+xml"/>
  <Override PartName="/ppt/notesSlides/notesSlide33.xml" ContentType="application/vnd.openxmlformats-officedocument.presentationml.notesSlide+xml"/>
  <Override PartName="/ppt/theme/themeOverride26.xml" ContentType="application/vnd.openxmlformats-officedocument.themeOverride+xml"/>
  <Override PartName="/ppt/tags/tag4.xml" ContentType="application/vnd.openxmlformats-officedocument.presentationml.tags+xml"/>
  <Override PartName="/ppt/theme/themeOverride27.xml" ContentType="application/vnd.openxmlformats-officedocument.themeOverride+xml"/>
  <Override PartName="/ppt/notesSlides/notesSlide34.xml" ContentType="application/vnd.openxmlformats-officedocument.presentationml.notesSlide+xml"/>
  <Override PartName="/ppt/theme/themeOverride28.xml" ContentType="application/vnd.openxmlformats-officedocument.themeOverride+xml"/>
  <Override PartName="/ppt/notesSlides/notesSlide35.xml" ContentType="application/vnd.openxmlformats-officedocument.presentationml.notesSlide+xml"/>
  <Override PartName="/ppt/theme/themeOverride29.xml" ContentType="application/vnd.openxmlformats-officedocument.themeOverride+xml"/>
  <Override PartName="/ppt/notesSlides/notesSlide36.xml" ContentType="application/vnd.openxmlformats-officedocument.presentationml.notesSlide+xml"/>
  <Override PartName="/ppt/theme/themeOverride30.xml" ContentType="application/vnd.openxmlformats-officedocument.themeOverride+xml"/>
  <Override PartName="/ppt/notesSlides/notesSlide37.xml" ContentType="application/vnd.openxmlformats-officedocument.presentationml.notesSlide+xml"/>
  <Override PartName="/ppt/theme/themeOverride31.xml" ContentType="application/vnd.openxmlformats-officedocument.themeOverride+xml"/>
  <Override PartName="/ppt/notesSlides/notesSlide38.xml" ContentType="application/vnd.openxmlformats-officedocument.presentationml.notesSlide+xml"/>
  <Override PartName="/ppt/theme/themeOverride32.xml" ContentType="application/vnd.openxmlformats-officedocument.themeOverride+xml"/>
  <Override PartName="/ppt/notesSlides/notesSlide39.xml" ContentType="application/vnd.openxmlformats-officedocument.presentationml.notesSlide+xml"/>
  <Override PartName="/ppt/theme/themeOverride33.xml" ContentType="application/vnd.openxmlformats-officedocument.themeOverride+xml"/>
  <Override PartName="/ppt/notesSlides/notesSlide40.xml" ContentType="application/vnd.openxmlformats-officedocument.presentationml.notesSlide+xml"/>
  <Override PartName="/ppt/theme/themeOverride34.xml" ContentType="application/vnd.openxmlformats-officedocument.themeOverride+xml"/>
  <Override PartName="/ppt/notesSlides/notesSlide41.xml" ContentType="application/vnd.openxmlformats-officedocument.presentationml.notesSlide+xml"/>
  <Override PartName="/ppt/theme/themeOverride35.xml" ContentType="application/vnd.openxmlformats-officedocument.themeOverride+xml"/>
  <Override PartName="/ppt/tags/tag5.xml" ContentType="application/vnd.openxmlformats-officedocument.presentationml.tags+xml"/>
  <Override PartName="/ppt/theme/themeOverride36.xml" ContentType="application/vnd.openxmlformats-officedocument.themeOverride+xml"/>
  <Override PartName="/ppt/notesSlides/notesSlide42.xml" ContentType="application/vnd.openxmlformats-officedocument.presentationml.notesSlide+xml"/>
  <Override PartName="/ppt/theme/themeOverride37.xml" ContentType="application/vnd.openxmlformats-officedocument.themeOverride+xml"/>
  <Override PartName="/ppt/notesSlides/notesSlide43.xml" ContentType="application/vnd.openxmlformats-officedocument.presentationml.notesSlide+xml"/>
  <Override PartName="/ppt/theme/themeOverride38.xml" ContentType="application/vnd.openxmlformats-officedocument.themeOverride+xml"/>
  <Override PartName="/ppt/notesSlides/notesSlide44.xml" ContentType="application/vnd.openxmlformats-officedocument.presentationml.notesSlide+xml"/>
  <Override PartName="/ppt/theme/themeOverride39.xml" ContentType="application/vnd.openxmlformats-officedocument.themeOverride+xml"/>
  <Override PartName="/ppt/notesSlides/notesSlide45.xml" ContentType="application/vnd.openxmlformats-officedocument.presentationml.notesSlide+xml"/>
  <Override PartName="/ppt/theme/themeOverride40.xml" ContentType="application/vnd.openxmlformats-officedocument.themeOverride+xml"/>
  <Override PartName="/ppt/notesSlides/notesSlide46.xml" ContentType="application/vnd.openxmlformats-officedocument.presentationml.notesSlide+xml"/>
  <Override PartName="/ppt/theme/themeOverride41.xml" ContentType="application/vnd.openxmlformats-officedocument.themeOverride+xml"/>
  <Override PartName="/ppt/notesSlides/notesSlide47.xml" ContentType="application/vnd.openxmlformats-officedocument.presentationml.notesSlide+xml"/>
  <Override PartName="/ppt/theme/themeOverride42.xml" ContentType="application/vnd.openxmlformats-officedocument.themeOverride+xml"/>
  <Override PartName="/ppt/notesSlides/notesSlide48.xml" ContentType="application/vnd.openxmlformats-officedocument.presentationml.notesSlide+xml"/>
  <Override PartName="/ppt/theme/themeOverride43.xml" ContentType="application/vnd.openxmlformats-officedocument.themeOverride+xml"/>
  <Override PartName="/ppt/notesSlides/notesSlide49.xml" ContentType="application/vnd.openxmlformats-officedocument.presentationml.notesSlide+xml"/>
  <Override PartName="/ppt/theme/themeOverride44.xml" ContentType="application/vnd.openxmlformats-officedocument.themeOverride+xml"/>
  <Override PartName="/ppt/notesSlides/notesSlide50.xml" ContentType="application/vnd.openxmlformats-officedocument.presentationml.notesSlide+xml"/>
  <Override PartName="/ppt/theme/themeOverride45.xml" ContentType="application/vnd.openxmlformats-officedocument.themeOverride+xml"/>
  <Override PartName="/ppt/notesSlides/notesSlide51.xml" ContentType="application/vnd.openxmlformats-officedocument.presentationml.notesSlide+xml"/>
  <Override PartName="/ppt/theme/themeOverride46.xml" ContentType="application/vnd.openxmlformats-officedocument.themeOverride+xml"/>
  <Override PartName="/ppt/tags/tag6.xml" ContentType="application/vnd.openxmlformats-officedocument.presentationml.tags+xml"/>
  <Override PartName="/ppt/theme/themeOverride47.xml" ContentType="application/vnd.openxmlformats-officedocument.themeOverride+xml"/>
  <Override PartName="/ppt/tags/tag7.xml" ContentType="application/vnd.openxmlformats-officedocument.presentationml.tags+xml"/>
  <Override PartName="/ppt/notesSlides/notesSlide52.xml" ContentType="application/vnd.openxmlformats-officedocument.presentationml.notesSlide+xml"/>
  <Override PartName="/ppt/theme/themeOverride48.xml" ContentType="application/vnd.openxmlformats-officedocument.themeOverride+xml"/>
  <Override PartName="/ppt/notesSlides/notesSlide53.xml" ContentType="application/vnd.openxmlformats-officedocument.presentationml.notesSlide+xml"/>
  <Override PartName="/ppt/theme/themeOverride49.xml" ContentType="application/vnd.openxmlformats-officedocument.themeOverride+xml"/>
  <Override PartName="/ppt/notesSlides/notesSlide54.xml" ContentType="application/vnd.openxmlformats-officedocument.presentationml.notesSlide+xml"/>
  <Override PartName="/ppt/theme/themeOverride50.xml" ContentType="application/vnd.openxmlformats-officedocument.themeOverride+xml"/>
  <Override PartName="/ppt/notesSlides/notesSlide55.xml" ContentType="application/vnd.openxmlformats-officedocument.presentationml.notesSlide+xml"/>
  <Override PartName="/ppt/theme/themeOverride51.xml" ContentType="application/vnd.openxmlformats-officedocument.themeOverride+xml"/>
  <Override PartName="/ppt/notesSlides/notesSlide56.xml" ContentType="application/vnd.openxmlformats-officedocument.presentationml.notesSlide+xml"/>
  <Override PartName="/ppt/theme/themeOverride52.xml" ContentType="application/vnd.openxmlformats-officedocument.themeOverride+xml"/>
  <Override PartName="/ppt/notesSlides/notesSlide57.xml" ContentType="application/vnd.openxmlformats-officedocument.presentationml.notesSlide+xml"/>
  <Override PartName="/ppt/theme/themeOverride53.xml" ContentType="application/vnd.openxmlformats-officedocument.themeOverride+xml"/>
  <Override PartName="/ppt/notesSlides/notesSlide58.xml" ContentType="application/vnd.openxmlformats-officedocument.presentationml.notesSlide+xml"/>
  <Override PartName="/ppt/theme/themeOverride54.xml" ContentType="application/vnd.openxmlformats-officedocument.themeOverride+xml"/>
  <Override PartName="/ppt/notesSlides/notesSlide59.xml" ContentType="application/vnd.openxmlformats-officedocument.presentationml.notesSlide+xml"/>
  <Override PartName="/ppt/theme/themeOverride55.xml" ContentType="application/vnd.openxmlformats-officedocument.themeOverride+xml"/>
  <Override PartName="/ppt/notesSlides/notesSlide60.xml" ContentType="application/vnd.openxmlformats-officedocument.presentationml.notesSlide+xml"/>
  <Override PartName="/ppt/theme/themeOverride56.xml" ContentType="application/vnd.openxmlformats-officedocument.themeOverride+xml"/>
  <Override PartName="/ppt/notesSlides/notesSlide61.xml" ContentType="application/vnd.openxmlformats-officedocument.presentationml.notesSlide+xml"/>
  <Override PartName="/ppt/theme/themeOverride57.xml" ContentType="application/vnd.openxmlformats-officedocument.themeOverride+xml"/>
  <Override PartName="/ppt/notesSlides/notesSlide62.xml" ContentType="application/vnd.openxmlformats-officedocument.presentationml.notesSlide+xml"/>
  <Override PartName="/ppt/theme/themeOverride58.xml" ContentType="application/vnd.openxmlformats-officedocument.themeOverr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9" r:id="rId2"/>
    <p:sldMasterId id="2147483732" r:id="rId3"/>
    <p:sldMasterId id="2147483753" r:id="rId4"/>
    <p:sldMasterId id="2147483788" r:id="rId5"/>
  </p:sldMasterIdLst>
  <p:notesMasterIdLst>
    <p:notesMasterId r:id="rId98"/>
  </p:notesMasterIdLst>
  <p:handoutMasterIdLst>
    <p:handoutMasterId r:id="rId99"/>
  </p:handoutMasterIdLst>
  <p:sldIdLst>
    <p:sldId id="968" r:id="rId6"/>
    <p:sldId id="974" r:id="rId7"/>
    <p:sldId id="436" r:id="rId8"/>
    <p:sldId id="616" r:id="rId9"/>
    <p:sldId id="533" r:id="rId10"/>
    <p:sldId id="617" r:id="rId11"/>
    <p:sldId id="969" r:id="rId12"/>
    <p:sldId id="972" r:id="rId13"/>
    <p:sldId id="971" r:id="rId14"/>
    <p:sldId id="975" r:id="rId15"/>
    <p:sldId id="976" r:id="rId16"/>
    <p:sldId id="977" r:id="rId17"/>
    <p:sldId id="978" r:id="rId18"/>
    <p:sldId id="979" r:id="rId19"/>
    <p:sldId id="980" r:id="rId20"/>
    <p:sldId id="981" r:id="rId21"/>
    <p:sldId id="982" r:id="rId22"/>
    <p:sldId id="983" r:id="rId23"/>
    <p:sldId id="636" r:id="rId24"/>
    <p:sldId id="984" r:id="rId25"/>
    <p:sldId id="985" r:id="rId26"/>
    <p:sldId id="986" r:id="rId27"/>
    <p:sldId id="987" r:id="rId28"/>
    <p:sldId id="671" r:id="rId29"/>
    <p:sldId id="655" r:id="rId30"/>
    <p:sldId id="988" r:id="rId31"/>
    <p:sldId id="989" r:id="rId32"/>
    <p:sldId id="990" r:id="rId33"/>
    <p:sldId id="610" r:id="rId34"/>
    <p:sldId id="973" r:id="rId35"/>
    <p:sldId id="991" r:id="rId36"/>
    <p:sldId id="992" r:id="rId37"/>
    <p:sldId id="993" r:id="rId38"/>
    <p:sldId id="449" r:id="rId39"/>
    <p:sldId id="589" r:id="rId40"/>
    <p:sldId id="568" r:id="rId41"/>
    <p:sldId id="540" r:id="rId42"/>
    <p:sldId id="542" r:id="rId43"/>
    <p:sldId id="543" r:id="rId44"/>
    <p:sldId id="544" r:id="rId45"/>
    <p:sldId id="545" r:id="rId46"/>
    <p:sldId id="546" r:id="rId47"/>
    <p:sldId id="547" r:id="rId48"/>
    <p:sldId id="548" r:id="rId49"/>
    <p:sldId id="557" r:id="rId50"/>
    <p:sldId id="595" r:id="rId51"/>
    <p:sldId id="673" r:id="rId52"/>
    <p:sldId id="674" r:id="rId53"/>
    <p:sldId id="596" r:id="rId54"/>
    <p:sldId id="675" r:id="rId55"/>
    <p:sldId id="597" r:id="rId56"/>
    <p:sldId id="676" r:id="rId57"/>
    <p:sldId id="609" r:id="rId58"/>
    <p:sldId id="550" r:id="rId59"/>
    <p:sldId id="551" r:id="rId60"/>
    <p:sldId id="462" r:id="rId61"/>
    <p:sldId id="677" r:id="rId62"/>
    <p:sldId id="678" r:id="rId63"/>
    <p:sldId id="680" r:id="rId64"/>
    <p:sldId id="681" r:id="rId65"/>
    <p:sldId id="682" r:id="rId66"/>
    <p:sldId id="683" r:id="rId67"/>
    <p:sldId id="685" r:id="rId68"/>
    <p:sldId id="686" r:id="rId69"/>
    <p:sldId id="687" r:id="rId70"/>
    <p:sldId id="688" r:id="rId71"/>
    <p:sldId id="689" r:id="rId72"/>
    <p:sldId id="690" r:id="rId73"/>
    <p:sldId id="691" r:id="rId74"/>
    <p:sldId id="692" r:id="rId75"/>
    <p:sldId id="537" r:id="rId76"/>
    <p:sldId id="538" r:id="rId77"/>
    <p:sldId id="539" r:id="rId78"/>
    <p:sldId id="693" r:id="rId79"/>
    <p:sldId id="541" r:id="rId80"/>
    <p:sldId id="694" r:id="rId81"/>
    <p:sldId id="695" r:id="rId82"/>
    <p:sldId id="696" r:id="rId83"/>
    <p:sldId id="697" r:id="rId84"/>
    <p:sldId id="698" r:id="rId85"/>
    <p:sldId id="485" r:id="rId86"/>
    <p:sldId id="497" r:id="rId87"/>
    <p:sldId id="486" r:id="rId88"/>
    <p:sldId id="490" r:id="rId89"/>
    <p:sldId id="488" r:id="rId90"/>
    <p:sldId id="491" r:id="rId91"/>
    <p:sldId id="492" r:id="rId92"/>
    <p:sldId id="493" r:id="rId93"/>
    <p:sldId id="699" r:id="rId94"/>
    <p:sldId id="700" r:id="rId95"/>
    <p:sldId id="701" r:id="rId96"/>
    <p:sldId id="965" r:id="rId97"/>
  </p:sldIdLst>
  <p:sldSz cx="12192000" cy="6858000"/>
  <p:notesSz cx="6858000" cy="9144000"/>
  <p:custDataLst>
    <p:tags r:id="rId10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rk" initials="x" lastIdx="0" clrIdx="0"/>
  <p:cmAuthor id="2" name="MM" initials="M" lastIdx="0" clrIdx="1"/>
  <p:cmAuthor id="3" name="44383" initials="4"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8D3E"/>
    <a:srgbClr val="FFCA08"/>
    <a:srgbClr val="F8931D"/>
    <a:srgbClr val="EC7016"/>
    <a:srgbClr val="138FE9"/>
    <a:srgbClr val="E64823"/>
    <a:srgbClr val="B3EBFF"/>
    <a:srgbClr val="0461A0"/>
    <a:srgbClr val="006083"/>
    <a:srgbClr val="C2CE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502" autoAdjust="0"/>
  </p:normalViewPr>
  <p:slideViewPr>
    <p:cSldViewPr snapToGrid="0">
      <p:cViewPr varScale="1">
        <p:scale>
          <a:sx n="65" d="100"/>
          <a:sy n="65" d="100"/>
        </p:scale>
        <p:origin x="66" y="1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3" d="100"/>
          <a:sy n="83" d="100"/>
        </p:scale>
        <p:origin x="3036" y="9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tags" Target="tags/tag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handoutMaster" Target="handoutMasters/handoutMaster1.xml"/><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3" dt="2022-07-05T08:34:11.388" idx="1">
    <p:pos x="10" y="10"/>
    <p:text/>
  </p:cm>
  <p:cm authorId="3" dt="2022-07-05T08:34:11.440" idx="2">
    <p:pos x="166" y="166"/>
    <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2A9184-C64F-4A9A-863A-60D06EB3B534}" type="datetimeFigureOut">
              <a:rPr lang="zh-CN" altLang="en-US" smtClean="0"/>
              <a:t>2022/11/29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37050FE-B405-4823-B625-F17F52867AF8}"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BE7C8C-34CA-45D4-A733-935E6BF0E109}"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19546-DB04-4664-B352-DC4A56EC71E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35</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36</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37</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38</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39</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49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50</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51</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52</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53</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58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61</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62</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63</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64</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66</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67</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69</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70</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71</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73</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74</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75</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19</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77</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78</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84</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24</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89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90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91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29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0919546-DB04-4664-B352-DC4A56EC71E6}" type="slidenum">
              <a:rPr lang="zh-CN" altLang="en-US" smtClean="0"/>
              <a:t>34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microsoft.com/office/2007/relationships/hdphoto" Target="../media/hdphoto1.wdp"/></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gradFill>
            <a:gsLst>
              <a:gs pos="0">
                <a:schemeClr val="bg1">
                  <a:alpha val="67000"/>
                </a:schemeClr>
              </a:gs>
              <a:gs pos="53000">
                <a:schemeClr val="bg1">
                  <a:alpha val="25000"/>
                </a:schemeClr>
              </a:gs>
              <a:gs pos="100000">
                <a:srgbClr val="B0D9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文本框 5"/>
          <p:cNvSpPr txBox="1"/>
          <p:nvPr userDrawn="1"/>
        </p:nvSpPr>
        <p:spPr>
          <a:xfrm>
            <a:off x="2" y="1"/>
            <a:ext cx="12191998" cy="6857999"/>
          </a:xfrm>
          <a:prstGeom prst="rect">
            <a:avLst/>
          </a:prstGeom>
          <a:solidFill>
            <a:schemeClr val="bg1">
              <a:lumMod val="95000"/>
              <a:alpha val="66000"/>
            </a:schemeClr>
          </a:solidFill>
        </p:spPr>
        <p:txBody>
          <a:bodyPr wrap="square" rtlCol="0">
            <a:spAutoFit/>
          </a:bodyPr>
          <a:lstStyle/>
          <a:p>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gradFill>
            <a:gsLst>
              <a:gs pos="0">
                <a:schemeClr val="bg1">
                  <a:alpha val="67000"/>
                </a:schemeClr>
              </a:gs>
              <a:gs pos="53000">
                <a:schemeClr val="bg1">
                  <a:alpha val="25000"/>
                </a:schemeClr>
              </a:gs>
              <a:gs pos="100000">
                <a:srgbClr val="B0D9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文本框 5"/>
          <p:cNvSpPr txBox="1"/>
          <p:nvPr userDrawn="1"/>
        </p:nvSpPr>
        <p:spPr>
          <a:xfrm>
            <a:off x="2" y="1"/>
            <a:ext cx="12191998" cy="6857999"/>
          </a:xfrm>
          <a:prstGeom prst="rect">
            <a:avLst/>
          </a:prstGeom>
          <a:solidFill>
            <a:schemeClr val="bg1">
              <a:lumMod val="95000"/>
              <a:alpha val="66000"/>
            </a:schemeClr>
          </a:solidFill>
        </p:spPr>
        <p:txBody>
          <a:bodyPr wrap="square" rtlCol="0">
            <a:spAutoFit/>
          </a:bodyPr>
          <a:lstStyle/>
          <a:p>
            <a:endParaRPr lang="zh-CN" altLang="en-US"/>
          </a:p>
        </p:txBody>
      </p:sp>
    </p:spTree>
    <p:extLst>
      <p:ext uri="{BB962C8B-B14F-4D97-AF65-F5344CB8AC3E}">
        <p14:creationId xmlns:p14="http://schemas.microsoft.com/office/powerpoint/2010/main" val="783421532"/>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gradFill>
            <a:gsLst>
              <a:gs pos="0">
                <a:schemeClr val="bg1">
                  <a:alpha val="0"/>
                </a:schemeClr>
              </a:gs>
              <a:gs pos="37000">
                <a:schemeClr val="bg1">
                  <a:alpha val="25000"/>
                </a:schemeClr>
              </a:gs>
              <a:gs pos="100000">
                <a:srgbClr val="67BDF6">
                  <a:alpha val="8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12192000" cy="6858000"/>
          </a:xfrm>
          <a:prstGeom prst="rect">
            <a:avLst/>
          </a:prstGeom>
          <a:gradFill flip="none" rotWithShape="1">
            <a:gsLst>
              <a:gs pos="0">
                <a:schemeClr val="bg1">
                  <a:alpha val="0"/>
                </a:schemeClr>
              </a:gs>
              <a:gs pos="42000">
                <a:schemeClr val="bg1">
                  <a:alpha val="25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28539313"/>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610994"/>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20524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gradFill>
            <a:gsLst>
              <a:gs pos="0">
                <a:schemeClr val="bg1">
                  <a:alpha val="0"/>
                </a:schemeClr>
              </a:gs>
              <a:gs pos="37000">
                <a:schemeClr val="bg1">
                  <a:alpha val="25000"/>
                </a:schemeClr>
              </a:gs>
              <a:gs pos="100000">
                <a:srgbClr val="67BDF6">
                  <a:alpha val="8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12192000" cy="6858000"/>
          </a:xfrm>
          <a:prstGeom prst="rect">
            <a:avLst/>
          </a:prstGeom>
          <a:gradFill flip="none" rotWithShape="1">
            <a:gsLst>
              <a:gs pos="0">
                <a:schemeClr val="bg1">
                  <a:alpha val="0"/>
                </a:schemeClr>
              </a:gs>
              <a:gs pos="42000">
                <a:schemeClr val="bg1">
                  <a:alpha val="25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1501207"/>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177159"/>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644570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271313161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366343"/>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473476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811283"/>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4009011865"/>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4045981061"/>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3745309841"/>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3591586591"/>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gradFill>
            <a:gsLst>
              <a:gs pos="0">
                <a:schemeClr val="bg1">
                  <a:alpha val="67000"/>
                </a:schemeClr>
              </a:gs>
              <a:gs pos="53000">
                <a:schemeClr val="bg1">
                  <a:alpha val="25000"/>
                </a:schemeClr>
              </a:gs>
              <a:gs pos="100000">
                <a:srgbClr val="B0D9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文本框 5"/>
          <p:cNvSpPr txBox="1"/>
          <p:nvPr userDrawn="1"/>
        </p:nvSpPr>
        <p:spPr>
          <a:xfrm>
            <a:off x="2" y="1"/>
            <a:ext cx="12191998" cy="6857999"/>
          </a:xfrm>
          <a:prstGeom prst="rect">
            <a:avLst/>
          </a:prstGeom>
          <a:solidFill>
            <a:schemeClr val="bg1">
              <a:lumMod val="95000"/>
              <a:alpha val="66000"/>
            </a:schemeClr>
          </a:solidFill>
        </p:spPr>
        <p:txBody>
          <a:bodyPr wrap="square" rtlCol="0">
            <a:spAutoFit/>
          </a:bodyPr>
          <a:lstStyle/>
          <a:p>
            <a:endParaRPr lang="zh-CN" altLang="en-US"/>
          </a:p>
        </p:txBody>
      </p:sp>
    </p:spTree>
    <p:extLst>
      <p:ext uri="{BB962C8B-B14F-4D97-AF65-F5344CB8AC3E}">
        <p14:creationId xmlns:p14="http://schemas.microsoft.com/office/powerpoint/2010/main" val="2792101097"/>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gradFill>
            <a:gsLst>
              <a:gs pos="0">
                <a:schemeClr val="bg1">
                  <a:alpha val="0"/>
                </a:schemeClr>
              </a:gs>
              <a:gs pos="37000">
                <a:schemeClr val="bg1">
                  <a:alpha val="25000"/>
                </a:schemeClr>
              </a:gs>
              <a:gs pos="100000">
                <a:srgbClr val="67BDF6">
                  <a:alpha val="8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12192000" cy="6858000"/>
          </a:xfrm>
          <a:prstGeom prst="rect">
            <a:avLst/>
          </a:prstGeom>
          <a:gradFill flip="none" rotWithShape="1">
            <a:gsLst>
              <a:gs pos="0">
                <a:schemeClr val="bg1">
                  <a:alpha val="0"/>
                </a:schemeClr>
              </a:gs>
              <a:gs pos="42000">
                <a:schemeClr val="bg1">
                  <a:alpha val="25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19696479"/>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5683089"/>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7416206"/>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4363326"/>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3848953"/>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66252267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427657"/>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266664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alpha val="4000"/>
          </a:schemeClr>
        </a:soli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8359409"/>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2824666436"/>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1254891038"/>
      </p:ext>
    </p:extLst>
  </p:cSld>
  <p:clrMapOvr>
    <a:masterClrMapping/>
  </p:clrMapOv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1326343006"/>
      </p:ext>
    </p:extLst>
  </p:cSld>
  <p:clrMapOvr>
    <a:masterClrMapping/>
  </p:clrMapOv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576866825"/>
      </p:ext>
    </p:extLst>
  </p:cSld>
  <p:clrMapOvr>
    <a:masterClrMapping/>
  </p:clrMapOv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矩形 2"/>
          <p:cNvSpPr/>
          <p:nvPr userDrawn="1"/>
        </p:nvSpPr>
        <p:spPr>
          <a:xfrm>
            <a:off x="0" y="0"/>
            <a:ext cx="12192000" cy="6858000"/>
          </a:xfrm>
          <a:prstGeom prst="rect">
            <a:avLst/>
          </a:prstGeom>
          <a:gradFill>
            <a:gsLst>
              <a:gs pos="0">
                <a:schemeClr val="bg1">
                  <a:alpha val="67000"/>
                </a:schemeClr>
              </a:gs>
              <a:gs pos="53000">
                <a:schemeClr val="bg1">
                  <a:alpha val="25000"/>
                </a:schemeClr>
              </a:gs>
              <a:gs pos="100000">
                <a:srgbClr val="B0D9F5"/>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
                    </a14:imgEffect>
                    <a14:imgEffect>
                      <a14:sharpenSoften amount="-5000"/>
                    </a14:imgEffect>
                  </a14:imgLayer>
                </a14:imgProps>
              </a:ex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文本框 5"/>
          <p:cNvSpPr txBox="1"/>
          <p:nvPr userDrawn="1"/>
        </p:nvSpPr>
        <p:spPr>
          <a:xfrm>
            <a:off x="2" y="1"/>
            <a:ext cx="12191998" cy="6857999"/>
          </a:xfrm>
          <a:prstGeom prst="rect">
            <a:avLst/>
          </a:prstGeom>
          <a:solidFill>
            <a:schemeClr val="bg1">
              <a:lumMod val="95000"/>
              <a:alpha val="66000"/>
            </a:schemeClr>
          </a:solidFill>
        </p:spPr>
        <p:txBody>
          <a:bodyPr wrap="square" rtlCol="0">
            <a:spAutoFit/>
          </a:bodyPr>
          <a:lstStyle/>
          <a:p>
            <a:endParaRPr lang="zh-CN" altLang="en-US"/>
          </a:p>
        </p:txBody>
      </p:sp>
    </p:spTree>
    <p:extLst>
      <p:ext uri="{BB962C8B-B14F-4D97-AF65-F5344CB8AC3E}">
        <p14:creationId xmlns:p14="http://schemas.microsoft.com/office/powerpoint/2010/main" val="1831928324"/>
      </p:ext>
    </p:extLst>
  </p:cSld>
  <p:clrMapOvr>
    <a:masterClrMapping/>
  </p:clrMapOvr>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矩形 3"/>
          <p:cNvSpPr/>
          <p:nvPr userDrawn="1"/>
        </p:nvSpPr>
        <p:spPr>
          <a:xfrm>
            <a:off x="0" y="0"/>
            <a:ext cx="12192000" cy="6858000"/>
          </a:xfrm>
          <a:prstGeom prst="rect">
            <a:avLst/>
          </a:prstGeom>
          <a:gradFill>
            <a:gsLst>
              <a:gs pos="0">
                <a:schemeClr val="bg1">
                  <a:alpha val="0"/>
                </a:schemeClr>
              </a:gs>
              <a:gs pos="37000">
                <a:schemeClr val="bg1">
                  <a:alpha val="25000"/>
                </a:schemeClr>
              </a:gs>
              <a:gs pos="100000">
                <a:srgbClr val="67BDF6">
                  <a:alpha val="88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userDrawn="1"/>
        </p:nvSpPr>
        <p:spPr>
          <a:xfrm>
            <a:off x="0" y="0"/>
            <a:ext cx="12192000" cy="6858000"/>
          </a:xfrm>
          <a:prstGeom prst="rect">
            <a:avLst/>
          </a:prstGeom>
          <a:gradFill flip="none" rotWithShape="1">
            <a:gsLst>
              <a:gs pos="0">
                <a:schemeClr val="bg1">
                  <a:alpha val="0"/>
                </a:schemeClr>
              </a:gs>
              <a:gs pos="42000">
                <a:schemeClr val="bg1">
                  <a:alpha val="25000"/>
                </a:schemeClr>
              </a:gs>
              <a:gs pos="100000">
                <a:schemeClr val="bg1"/>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35174440"/>
      </p:ext>
    </p:extLst>
  </p:cSld>
  <p:clrMapOvr>
    <a:masterClrMapping/>
  </p:clrMapOvr>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07654"/>
      </p:ext>
    </p:extLst>
  </p:cSld>
  <p:clrMapOvr>
    <a:masterClrMapping/>
  </p:clrMapOvr>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标题幻灯片">
    <p:bg>
      <p:bgPr>
        <a:solidFill>
          <a:schemeClr val="bg1">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4493102"/>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alpha val="4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0966267"/>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chemeClr val="bg1">
            <a:alpha val="4000"/>
          </a:schemeClr>
        </a:solid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7077108"/>
      </p:ext>
    </p:extLst>
  </p:cSld>
  <p:clrMapOvr>
    <a:masterClrMapping/>
  </p:clrMapOvr>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0364676"/>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277839881"/>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1077962"/>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0504261"/>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69363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312481995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2998149471"/>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3683747648"/>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2338617121"/>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9"/>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609585" indent="0" algn="ctr">
              <a:buNone/>
              <a:defRPr/>
            </a:lvl2pPr>
            <a:lvl3pPr marL="1219170" indent="0" algn="ctr">
              <a:buNone/>
              <a:defRPr/>
            </a:lvl3pPr>
            <a:lvl4pPr marL="1828754" indent="0" algn="ctr">
              <a:buNone/>
              <a:defRPr/>
            </a:lvl4pPr>
            <a:lvl5pPr marL="2438339" indent="0" algn="ctr">
              <a:buNone/>
              <a:defRPr/>
            </a:lvl5pPr>
            <a:lvl6pPr marL="3047924" indent="0" algn="ctr">
              <a:buNone/>
              <a:defRPr/>
            </a:lvl6pPr>
            <a:lvl7pPr marL="3657509" indent="0" algn="ctr">
              <a:buNone/>
              <a:defRPr/>
            </a:lvl7pPr>
            <a:lvl8pPr marL="4267093" indent="0" algn="ctr">
              <a:buNone/>
              <a:defRPr/>
            </a:lvl8pPr>
            <a:lvl9pPr marL="4876678"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defTabSz="1219170">
              <a:defRPr/>
            </a:pPr>
            <a:fld id="{01BD5F6D-431B-4692-A440-3B7DBC2E7181}" type="datetime1">
              <a:rPr lang="en-US" smtClean="0"/>
              <a:pPr defTabSz="1219170">
                <a:defRPr/>
              </a:pPr>
              <a:t>11/29/2022</a:t>
            </a:fld>
            <a:endParaRPr lang="zh-CN" altLang="en-US" sz="2400">
              <a:solidFill>
                <a:srgbClr val="000000"/>
              </a:solidFill>
            </a:endParaRPr>
          </a:p>
        </p:txBody>
      </p:sp>
      <p:sp>
        <p:nvSpPr>
          <p:cNvPr id="5" name="页脚占位符 4"/>
          <p:cNvSpPr>
            <a:spLocks noGrp="1"/>
          </p:cNvSpPr>
          <p:nvPr>
            <p:ph type="ftr" sz="quarter" idx="11"/>
          </p:nvPr>
        </p:nvSpPr>
        <p:spPr/>
        <p:txBody>
          <a:bodyPr/>
          <a:lstStyle>
            <a:lvl1pPr>
              <a:defRPr/>
            </a:lvl1pPr>
          </a:lstStyle>
          <a:p>
            <a:pPr defTabSz="1219170">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defTabSz="1219170">
              <a:defRPr/>
            </a:pPr>
            <a:fld id="{48F6E4FD-EBF6-4EB1-A66D-3AB6FC443C5E}"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3446894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fontAlgn="auto">
              <a:spcBef>
                <a:spcPts val="0"/>
              </a:spcBef>
              <a:spcAft>
                <a:spcPts val="0"/>
              </a:spcAft>
              <a:defRPr/>
            </a:lvl1pPr>
          </a:lstStyle>
          <a:p>
            <a:pPr defTabSz="1219170">
              <a:defRPr/>
            </a:pPr>
            <a:fld id="{724B44E0-8B9B-4F1E-AD1B-447F3395D986}" type="datetime1">
              <a:rPr lang="en-US" smtClean="0"/>
              <a:pPr defTabSz="1219170">
                <a:defRPr/>
              </a:pPr>
              <a:t>11/29/2022</a:t>
            </a:fld>
            <a:endParaRPr lang="zh-CN" altLang="en-US" sz="2400">
              <a:solidFill>
                <a:srgbClr val="000000"/>
              </a:solidFill>
            </a:endParaRPr>
          </a:p>
        </p:txBody>
      </p:sp>
      <p:sp>
        <p:nvSpPr>
          <p:cNvPr id="3" name="页脚占位符 4"/>
          <p:cNvSpPr>
            <a:spLocks noGrp="1"/>
          </p:cNvSpPr>
          <p:nvPr>
            <p:ph type="ftr" sz="quarter" idx="11"/>
          </p:nvPr>
        </p:nvSpPr>
        <p:spPr/>
        <p:txBody>
          <a:bodyPr/>
          <a:lstStyle>
            <a:lvl1pPr>
              <a:defRPr/>
            </a:lvl1pPr>
          </a:lstStyle>
          <a:p>
            <a:pPr defTabSz="1219170">
              <a:defRPr/>
            </a:pPr>
            <a:endParaRPr lang="en-US" altLang="zh-CN"/>
          </a:p>
        </p:txBody>
      </p:sp>
      <p:sp>
        <p:nvSpPr>
          <p:cNvPr id="4" name="灯片编号占位符 5"/>
          <p:cNvSpPr>
            <a:spLocks noGrp="1"/>
          </p:cNvSpPr>
          <p:nvPr>
            <p:ph type="sldNum" sz="quarter" idx="12"/>
          </p:nvPr>
        </p:nvSpPr>
        <p:spPr/>
        <p:txBody>
          <a:bodyPr/>
          <a:lstStyle>
            <a:lvl1pPr fontAlgn="auto">
              <a:spcBef>
                <a:spcPts val="0"/>
              </a:spcBef>
              <a:spcAft>
                <a:spcPts val="0"/>
              </a:spcAft>
              <a:defRPr/>
            </a:lvl1pPr>
          </a:lstStyle>
          <a:p>
            <a:pPr defTabSz="1219170">
              <a:defRPr/>
            </a:pPr>
            <a:fld id="{8214347A-BBBC-4F89-B4E4-653AFD53D748}"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20458422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5333"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667"/>
            </a:lvl1pPr>
            <a:lvl2pPr marL="609585" indent="0">
              <a:buNone/>
              <a:defRPr sz="2400"/>
            </a:lvl2pPr>
            <a:lvl3pPr marL="1219170" indent="0">
              <a:buNone/>
              <a:defRPr sz="2133"/>
            </a:lvl3pPr>
            <a:lvl4pPr marL="1828754" indent="0">
              <a:buNone/>
              <a:defRPr sz="1867"/>
            </a:lvl4pPr>
            <a:lvl5pPr marL="2438339" indent="0">
              <a:buNone/>
              <a:defRPr sz="1867"/>
            </a:lvl5pPr>
            <a:lvl6pPr marL="3047924" indent="0">
              <a:buNone/>
              <a:defRPr sz="1867"/>
            </a:lvl6pPr>
            <a:lvl7pPr marL="3657509" indent="0">
              <a:buNone/>
              <a:defRPr sz="1867"/>
            </a:lvl7pPr>
            <a:lvl8pPr marL="4267093" indent="0">
              <a:buNone/>
              <a:defRPr sz="1867"/>
            </a:lvl8pPr>
            <a:lvl9pPr marL="4876678" indent="0">
              <a:buNone/>
              <a:defRPr sz="1867"/>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defTabSz="1219170">
              <a:defRPr/>
            </a:pPr>
            <a:fld id="{90D9E774-A622-4E00-B62C-C53FFFAE5651}" type="datetime1">
              <a:rPr lang="en-US" smtClean="0"/>
              <a:pPr defTabSz="1219170">
                <a:defRPr/>
              </a:pPr>
              <a:t>11/29/2022</a:t>
            </a:fld>
            <a:endParaRPr lang="zh-CN" altLang="en-US" sz="2400">
              <a:solidFill>
                <a:srgbClr val="000000"/>
              </a:solidFill>
            </a:endParaRPr>
          </a:p>
        </p:txBody>
      </p:sp>
      <p:sp>
        <p:nvSpPr>
          <p:cNvPr id="5" name="页脚占位符 4"/>
          <p:cNvSpPr>
            <a:spLocks noGrp="1"/>
          </p:cNvSpPr>
          <p:nvPr>
            <p:ph type="ftr" sz="quarter" idx="11"/>
          </p:nvPr>
        </p:nvSpPr>
        <p:spPr/>
        <p:txBody>
          <a:bodyPr/>
          <a:lstStyle>
            <a:lvl1pPr>
              <a:defRPr/>
            </a:lvl1pPr>
          </a:lstStyle>
          <a:p>
            <a:pPr defTabSz="1219170">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defTabSz="1219170">
              <a:defRPr/>
            </a:pPr>
            <a:fld id="{8AC3764C-0B39-425C-82AA-763762C63AFB}"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154015771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defTabSz="1219170">
              <a:defRPr/>
            </a:pPr>
            <a:fld id="{791DF82B-608F-487C-8DDC-244159EB9E02}" type="datetime1">
              <a:rPr lang="en-US" smtClean="0"/>
              <a:pPr defTabSz="1219170">
                <a:defRPr/>
              </a:pPr>
              <a:t>11/29/2022</a:t>
            </a:fld>
            <a:endParaRPr lang="zh-CN" altLang="en-US" sz="2400">
              <a:solidFill>
                <a:srgbClr val="000000"/>
              </a:solidFill>
            </a:endParaRPr>
          </a:p>
        </p:txBody>
      </p:sp>
      <p:sp>
        <p:nvSpPr>
          <p:cNvPr id="6" name="页脚占位符 5"/>
          <p:cNvSpPr>
            <a:spLocks noGrp="1"/>
          </p:cNvSpPr>
          <p:nvPr>
            <p:ph type="ftr" sz="quarter" idx="11"/>
          </p:nvPr>
        </p:nvSpPr>
        <p:spPr/>
        <p:txBody>
          <a:bodyPr/>
          <a:lstStyle>
            <a:lvl1pPr>
              <a:defRPr/>
            </a:lvl1pPr>
          </a:lstStyle>
          <a:p>
            <a:pPr defTabSz="1219170">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defTabSz="1219170">
              <a:defRPr/>
            </a:pPr>
            <a:fld id="{CB1A2F27-B38A-4EE9-AC89-A3C1821A906D}"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121957778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4" y="1535113"/>
            <a:ext cx="5389033" cy="639763"/>
          </a:xfr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fontAlgn="auto">
              <a:spcBef>
                <a:spcPts val="0"/>
              </a:spcBef>
              <a:spcAft>
                <a:spcPts val="0"/>
              </a:spcAft>
              <a:defRPr/>
            </a:lvl1pPr>
          </a:lstStyle>
          <a:p>
            <a:pPr defTabSz="1219170">
              <a:defRPr/>
            </a:pPr>
            <a:fld id="{CC2CA2B1-7005-4EEB-988C-9B5A41224F11}" type="datetime1">
              <a:rPr lang="en-US" smtClean="0"/>
              <a:pPr defTabSz="1219170">
                <a:defRPr/>
              </a:pPr>
              <a:t>11/29/2022</a:t>
            </a:fld>
            <a:endParaRPr lang="zh-CN" altLang="en-US" sz="2400">
              <a:solidFill>
                <a:srgbClr val="000000"/>
              </a:solidFill>
            </a:endParaRPr>
          </a:p>
        </p:txBody>
      </p:sp>
      <p:sp>
        <p:nvSpPr>
          <p:cNvPr id="8" name="页脚占位符 7"/>
          <p:cNvSpPr>
            <a:spLocks noGrp="1"/>
          </p:cNvSpPr>
          <p:nvPr>
            <p:ph type="ftr" sz="quarter" idx="11"/>
          </p:nvPr>
        </p:nvSpPr>
        <p:spPr/>
        <p:txBody>
          <a:bodyPr/>
          <a:lstStyle>
            <a:lvl1pPr>
              <a:defRPr/>
            </a:lvl1pPr>
          </a:lstStyle>
          <a:p>
            <a:pPr defTabSz="1219170">
              <a:defRPr/>
            </a:pPr>
            <a:endParaRPr lang="en-US" altLang="zh-CN"/>
          </a:p>
        </p:txBody>
      </p:sp>
      <p:sp>
        <p:nvSpPr>
          <p:cNvPr id="9" name="灯片编号占位符 8"/>
          <p:cNvSpPr>
            <a:spLocks noGrp="1"/>
          </p:cNvSpPr>
          <p:nvPr>
            <p:ph type="sldNum" sz="quarter" idx="12"/>
          </p:nvPr>
        </p:nvSpPr>
        <p:spPr/>
        <p:txBody>
          <a:bodyPr/>
          <a:lstStyle>
            <a:lvl1pPr fontAlgn="auto">
              <a:spcBef>
                <a:spcPts val="0"/>
              </a:spcBef>
              <a:spcAft>
                <a:spcPts val="0"/>
              </a:spcAft>
              <a:defRPr/>
            </a:lvl1pPr>
          </a:lstStyle>
          <a:p>
            <a:pPr defTabSz="1219170">
              <a:defRPr/>
            </a:pPr>
            <a:fld id="{8777ADD4-A160-4A54-92E1-180676524EB4}"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23183266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fontAlgn="auto">
              <a:spcBef>
                <a:spcPts val="0"/>
              </a:spcBef>
              <a:spcAft>
                <a:spcPts val="0"/>
              </a:spcAft>
              <a:defRPr/>
            </a:lvl1pPr>
          </a:lstStyle>
          <a:p>
            <a:pPr defTabSz="1219170">
              <a:defRPr/>
            </a:pPr>
            <a:fld id="{2DA253E7-5886-4AA8-83BF-CBA87860EA02}" type="datetime1">
              <a:rPr lang="en-US" smtClean="0"/>
              <a:pPr defTabSz="1219170">
                <a:defRPr/>
              </a:pPr>
              <a:t>11/29/2022</a:t>
            </a:fld>
            <a:endParaRPr lang="zh-CN" altLang="en-US" sz="2400">
              <a:solidFill>
                <a:srgbClr val="000000"/>
              </a:solidFill>
            </a:endParaRPr>
          </a:p>
        </p:txBody>
      </p:sp>
      <p:sp>
        <p:nvSpPr>
          <p:cNvPr id="4" name="页脚占位符 3"/>
          <p:cNvSpPr>
            <a:spLocks noGrp="1"/>
          </p:cNvSpPr>
          <p:nvPr>
            <p:ph type="ftr" sz="quarter" idx="11"/>
          </p:nvPr>
        </p:nvSpPr>
        <p:spPr/>
        <p:txBody>
          <a:bodyPr/>
          <a:lstStyle>
            <a:lvl1pPr>
              <a:defRPr/>
            </a:lvl1pPr>
          </a:lstStyle>
          <a:p>
            <a:pPr defTabSz="1219170">
              <a:defRPr/>
            </a:pPr>
            <a:endParaRPr lang="en-US" altLang="zh-CN"/>
          </a:p>
        </p:txBody>
      </p:sp>
      <p:sp>
        <p:nvSpPr>
          <p:cNvPr id="5" name="灯片编号占位符 4"/>
          <p:cNvSpPr>
            <a:spLocks noGrp="1"/>
          </p:cNvSpPr>
          <p:nvPr>
            <p:ph type="sldNum" sz="quarter" idx="12"/>
          </p:nvPr>
        </p:nvSpPr>
        <p:spPr/>
        <p:txBody>
          <a:bodyPr/>
          <a:lstStyle>
            <a:lvl1pPr fontAlgn="auto">
              <a:spcBef>
                <a:spcPts val="0"/>
              </a:spcBef>
              <a:spcAft>
                <a:spcPts val="0"/>
              </a:spcAft>
              <a:defRPr/>
            </a:lvl1pPr>
          </a:lstStyle>
          <a:p>
            <a:pPr defTabSz="1219170">
              <a:defRPr/>
            </a:pPr>
            <a:fld id="{34B045C0-D9C3-4528-B2D7-5D2E8F805EA8}"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273241629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fontAlgn="auto">
              <a:spcBef>
                <a:spcPts val="0"/>
              </a:spcBef>
              <a:spcAft>
                <a:spcPts val="0"/>
              </a:spcAft>
              <a:defRPr/>
            </a:lvl1pPr>
          </a:lstStyle>
          <a:p>
            <a:pPr defTabSz="1219170">
              <a:defRPr/>
            </a:pPr>
            <a:fld id="{09000984-0278-4381-B63E-4E633F14D53D}" type="datetime1">
              <a:rPr lang="en-US" smtClean="0"/>
              <a:pPr defTabSz="1219170">
                <a:defRPr/>
              </a:pPr>
              <a:t>11/29/2022</a:t>
            </a:fld>
            <a:endParaRPr lang="zh-CN" altLang="en-US" sz="2400">
              <a:solidFill>
                <a:srgbClr val="000000"/>
              </a:solidFill>
            </a:endParaRPr>
          </a:p>
        </p:txBody>
      </p:sp>
      <p:sp>
        <p:nvSpPr>
          <p:cNvPr id="3" name="页脚占位符 2"/>
          <p:cNvSpPr>
            <a:spLocks noGrp="1"/>
          </p:cNvSpPr>
          <p:nvPr>
            <p:ph type="ftr" sz="quarter" idx="11"/>
          </p:nvPr>
        </p:nvSpPr>
        <p:spPr/>
        <p:txBody>
          <a:bodyPr/>
          <a:lstStyle>
            <a:lvl1pPr>
              <a:defRPr/>
            </a:lvl1pPr>
          </a:lstStyle>
          <a:p>
            <a:pPr defTabSz="1219170">
              <a:defRPr/>
            </a:pPr>
            <a:endParaRPr lang="en-US" altLang="zh-CN"/>
          </a:p>
        </p:txBody>
      </p:sp>
      <p:sp>
        <p:nvSpPr>
          <p:cNvPr id="4" name="灯片编号占位符 3"/>
          <p:cNvSpPr>
            <a:spLocks noGrp="1"/>
          </p:cNvSpPr>
          <p:nvPr>
            <p:ph type="sldNum" sz="quarter" idx="12"/>
          </p:nvPr>
        </p:nvSpPr>
        <p:spPr/>
        <p:txBody>
          <a:bodyPr/>
          <a:lstStyle>
            <a:lvl1pPr fontAlgn="auto">
              <a:spcBef>
                <a:spcPts val="0"/>
              </a:spcBef>
              <a:spcAft>
                <a:spcPts val="0"/>
              </a:spcAft>
              <a:defRPr/>
            </a:lvl1pPr>
          </a:lstStyle>
          <a:p>
            <a:pPr defTabSz="1219170">
              <a:defRPr/>
            </a:pPr>
            <a:fld id="{308B8FC5-814D-4347-ACA8-0D82E813C632}"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235384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7" y="273049"/>
            <a:ext cx="4011084" cy="1162051"/>
          </a:xfrm>
        </p:spPr>
        <p:txBody>
          <a:bodyPr anchor="b"/>
          <a:lstStyle>
            <a:lvl1pPr algn="l">
              <a:defRPr sz="2667" b="1"/>
            </a:lvl1pPr>
          </a:lstStyle>
          <a:p>
            <a:r>
              <a:rPr lang="zh-CN" altLang="en-US"/>
              <a:t>单击此处编辑母版标题样式</a:t>
            </a:r>
          </a:p>
        </p:txBody>
      </p:sp>
      <p:sp>
        <p:nvSpPr>
          <p:cNvPr id="3" name="内容占位符 2"/>
          <p:cNvSpPr>
            <a:spLocks noGrp="1"/>
          </p:cNvSpPr>
          <p:nvPr>
            <p:ph idx="1"/>
          </p:nvPr>
        </p:nvSpPr>
        <p:spPr>
          <a:xfrm>
            <a:off x="4766733" y="273054"/>
            <a:ext cx="6815667" cy="5853113"/>
          </a:xfr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7" y="1435104"/>
            <a:ext cx="4011084" cy="46910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defTabSz="1219170">
              <a:defRPr/>
            </a:pPr>
            <a:fld id="{B33FF90C-EA38-4BE2-BAA2-7A495D56F972}" type="datetime1">
              <a:rPr lang="en-US" smtClean="0"/>
              <a:pPr defTabSz="1219170">
                <a:defRPr/>
              </a:pPr>
              <a:t>11/29/2022</a:t>
            </a:fld>
            <a:endParaRPr lang="zh-CN" altLang="en-US" sz="2400">
              <a:solidFill>
                <a:srgbClr val="000000"/>
              </a:solidFill>
            </a:endParaRPr>
          </a:p>
        </p:txBody>
      </p:sp>
      <p:sp>
        <p:nvSpPr>
          <p:cNvPr id="6" name="页脚占位符 5"/>
          <p:cNvSpPr>
            <a:spLocks noGrp="1"/>
          </p:cNvSpPr>
          <p:nvPr>
            <p:ph type="ftr" sz="quarter" idx="11"/>
          </p:nvPr>
        </p:nvSpPr>
        <p:spPr/>
        <p:txBody>
          <a:bodyPr/>
          <a:lstStyle>
            <a:lvl1pPr>
              <a:defRPr/>
            </a:lvl1pPr>
          </a:lstStyle>
          <a:p>
            <a:pPr defTabSz="1219170">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defTabSz="1219170">
              <a:defRPr/>
            </a:pPr>
            <a:fld id="{ABB6EB49-6720-4A85-96FD-29A0746DCCED}"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378101655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1"/>
            <a:ext cx="7315200" cy="566739"/>
          </a:xfrm>
        </p:spPr>
        <p:txBody>
          <a:bodyPr anchor="b"/>
          <a:lstStyle>
            <a:lvl1pPr algn="l">
              <a:defRPr sz="2667"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2389717" y="5367341"/>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fontAlgn="auto">
              <a:spcBef>
                <a:spcPts val="0"/>
              </a:spcBef>
              <a:spcAft>
                <a:spcPts val="0"/>
              </a:spcAft>
              <a:defRPr/>
            </a:lvl1pPr>
          </a:lstStyle>
          <a:p>
            <a:pPr defTabSz="1219170">
              <a:defRPr/>
            </a:pPr>
            <a:fld id="{E71DEC74-B75E-423F-9E36-08EDCC111ED2}" type="datetime1">
              <a:rPr lang="en-US" smtClean="0"/>
              <a:pPr defTabSz="1219170">
                <a:defRPr/>
              </a:pPr>
              <a:t>11/29/2022</a:t>
            </a:fld>
            <a:endParaRPr lang="zh-CN" altLang="en-US" sz="2400">
              <a:solidFill>
                <a:srgbClr val="000000"/>
              </a:solidFill>
            </a:endParaRPr>
          </a:p>
        </p:txBody>
      </p:sp>
      <p:sp>
        <p:nvSpPr>
          <p:cNvPr id="6" name="页脚占位符 5"/>
          <p:cNvSpPr>
            <a:spLocks noGrp="1"/>
          </p:cNvSpPr>
          <p:nvPr>
            <p:ph type="ftr" sz="quarter" idx="11"/>
          </p:nvPr>
        </p:nvSpPr>
        <p:spPr/>
        <p:txBody>
          <a:bodyPr/>
          <a:lstStyle>
            <a:lvl1pPr>
              <a:defRPr/>
            </a:lvl1pPr>
          </a:lstStyle>
          <a:p>
            <a:pPr defTabSz="1219170">
              <a:defRPr/>
            </a:pPr>
            <a:endParaRPr lang="en-US" altLang="zh-CN"/>
          </a:p>
        </p:txBody>
      </p:sp>
      <p:sp>
        <p:nvSpPr>
          <p:cNvPr id="7" name="灯片编号占位符 6"/>
          <p:cNvSpPr>
            <a:spLocks noGrp="1"/>
          </p:cNvSpPr>
          <p:nvPr>
            <p:ph type="sldNum" sz="quarter" idx="12"/>
          </p:nvPr>
        </p:nvSpPr>
        <p:spPr/>
        <p:txBody>
          <a:bodyPr/>
          <a:lstStyle>
            <a:lvl1pPr fontAlgn="auto">
              <a:spcBef>
                <a:spcPts val="0"/>
              </a:spcBef>
              <a:spcAft>
                <a:spcPts val="0"/>
              </a:spcAft>
              <a:defRPr/>
            </a:lvl1pPr>
          </a:lstStyle>
          <a:p>
            <a:pPr defTabSz="1219170">
              <a:defRPr/>
            </a:pPr>
            <a:fld id="{FC1465B0-4254-4224-875F-845E7C1C8F3D}"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71825384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defTabSz="1219170">
              <a:defRPr/>
            </a:pPr>
            <a:fld id="{5E152CAD-9030-42A4-A3EB-36E496527B1E}" type="datetime1">
              <a:rPr lang="en-US" smtClean="0"/>
              <a:pPr defTabSz="1219170">
                <a:defRPr/>
              </a:pPr>
              <a:t>11/29/2022</a:t>
            </a:fld>
            <a:endParaRPr lang="zh-CN" altLang="en-US" sz="2400">
              <a:solidFill>
                <a:srgbClr val="000000"/>
              </a:solidFill>
            </a:endParaRPr>
          </a:p>
        </p:txBody>
      </p:sp>
      <p:sp>
        <p:nvSpPr>
          <p:cNvPr id="5" name="页脚占位符 4"/>
          <p:cNvSpPr>
            <a:spLocks noGrp="1"/>
          </p:cNvSpPr>
          <p:nvPr>
            <p:ph type="ftr" sz="quarter" idx="11"/>
          </p:nvPr>
        </p:nvSpPr>
        <p:spPr/>
        <p:txBody>
          <a:bodyPr/>
          <a:lstStyle>
            <a:lvl1pPr>
              <a:defRPr/>
            </a:lvl1pPr>
          </a:lstStyle>
          <a:p>
            <a:pPr defTabSz="1219170">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defTabSz="1219170">
              <a:defRPr/>
            </a:pPr>
            <a:fld id="{74D763A0-7F56-40A5-A058-C8BD60E34FBB}"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2729397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0"/>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0"/>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fontAlgn="auto">
              <a:spcBef>
                <a:spcPts val="0"/>
              </a:spcBef>
              <a:spcAft>
                <a:spcPts val="0"/>
              </a:spcAft>
              <a:defRPr/>
            </a:lvl1pPr>
          </a:lstStyle>
          <a:p>
            <a:pPr defTabSz="1219170">
              <a:defRPr/>
            </a:pPr>
            <a:fld id="{D01E5466-8D47-413C-BAC9-05083C5F3186}" type="datetime1">
              <a:rPr lang="en-US" smtClean="0"/>
              <a:pPr defTabSz="1219170">
                <a:defRPr/>
              </a:pPr>
              <a:t>11/29/2022</a:t>
            </a:fld>
            <a:endParaRPr lang="zh-CN" altLang="en-US" sz="2400">
              <a:solidFill>
                <a:srgbClr val="000000"/>
              </a:solidFill>
            </a:endParaRPr>
          </a:p>
        </p:txBody>
      </p:sp>
      <p:sp>
        <p:nvSpPr>
          <p:cNvPr id="5" name="页脚占位符 4"/>
          <p:cNvSpPr>
            <a:spLocks noGrp="1"/>
          </p:cNvSpPr>
          <p:nvPr>
            <p:ph type="ftr" sz="quarter" idx="11"/>
          </p:nvPr>
        </p:nvSpPr>
        <p:spPr/>
        <p:txBody>
          <a:bodyPr/>
          <a:lstStyle>
            <a:lvl1pPr>
              <a:defRPr/>
            </a:lvl1pPr>
          </a:lstStyle>
          <a:p>
            <a:pPr defTabSz="1219170">
              <a:defRPr/>
            </a:pPr>
            <a:endParaRPr lang="en-US" altLang="zh-CN"/>
          </a:p>
        </p:txBody>
      </p:sp>
      <p:sp>
        <p:nvSpPr>
          <p:cNvPr id="6" name="灯片编号占位符 5"/>
          <p:cNvSpPr>
            <a:spLocks noGrp="1"/>
          </p:cNvSpPr>
          <p:nvPr>
            <p:ph type="sldNum" sz="quarter" idx="12"/>
          </p:nvPr>
        </p:nvSpPr>
        <p:spPr/>
        <p:txBody>
          <a:bodyPr/>
          <a:lstStyle>
            <a:lvl1pPr fontAlgn="auto">
              <a:spcBef>
                <a:spcPts val="0"/>
              </a:spcBef>
              <a:spcAft>
                <a:spcPts val="0"/>
              </a:spcAft>
              <a:defRPr/>
            </a:lvl1pPr>
          </a:lstStyle>
          <a:p>
            <a:pPr defTabSz="1219170">
              <a:defRPr/>
            </a:pPr>
            <a:fld id="{FFAC4287-5CE3-4206-9FF3-9AB6F512BDD4}" type="slidenum">
              <a:rPr lang="zh-CN" altLang="en-US" smtClean="0"/>
              <a:pPr defTabSz="1219170">
                <a:defRPr/>
              </a:pPr>
              <a:t>‹#›</a:t>
            </a:fld>
            <a:endParaRPr lang="zh-CN" altLang="en-US" sz="2400">
              <a:solidFill>
                <a:srgbClr val="000000"/>
              </a:solidFill>
            </a:endParaRPr>
          </a:p>
        </p:txBody>
      </p:sp>
    </p:spTree>
    <p:extLst>
      <p:ext uri="{BB962C8B-B14F-4D97-AF65-F5344CB8AC3E}">
        <p14:creationId xmlns:p14="http://schemas.microsoft.com/office/powerpoint/2010/main" val="1513812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91E3B9B9-C9B9-4044-9532-A0ACED4F9876}" type="datetimeFigureOut">
              <a:rPr lang="zh-CN" altLang="en-US" smtClean="0"/>
              <a:t>2022/11/29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35B703-C189-4035-806F-36B1F5D30CA4}"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theme" Target="../theme/theme3.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6" Type="http://schemas.openxmlformats.org/officeDocument/2006/relationships/theme" Target="../theme/theme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image" Target="../media/image3.jpeg"/><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theme" Target="../theme/theme5.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5B703-C189-4035-806F-36B1F5D30CA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8" r:id="rId5"/>
    <p:sldLayoutId id="2147483659" r:id="rId6"/>
    <p:sldLayoutId id="2147483660" r:id="rId7"/>
    <p:sldLayoutId id="2147483661" r:id="rId8"/>
    <p:sldLayoutId id="2147483662" r:id="rId9"/>
    <p:sldLayoutId id="2147483663" r:id="rId10"/>
    <p:sldLayoutId id="2147483664" r:id="rId11"/>
    <p:sldLayoutId id="2147483665" r:id="rId12"/>
    <p:sldLayoutId id="2147483666" r:id="rId13"/>
    <p:sldLayoutId id="2147483667" r:id="rId14"/>
    <p:sldLayoutId id="2147483668"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414439427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3" r:id="rId3"/>
    <p:sldLayoutId id="2147483675"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1190355009"/>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6" r:id="rId3"/>
    <p:sldLayoutId id="2147483738"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3B9B9-C9B9-4044-9532-A0ACED4F9876}" type="datetimeFigureOut">
              <a:rPr lang="zh-CN" altLang="en-US" smtClean="0"/>
              <a:t>2022/11/29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5B703-C189-4035-806F-36B1F5D30CA4}" type="slidenum">
              <a:rPr lang="zh-CN" altLang="en-US" smtClean="0"/>
              <a:t>‹#›</a:t>
            </a:fld>
            <a:endParaRPr lang="zh-CN" altLang="en-US"/>
          </a:p>
        </p:txBody>
      </p:sp>
    </p:spTree>
    <p:extLst>
      <p:ext uri="{BB962C8B-B14F-4D97-AF65-F5344CB8AC3E}">
        <p14:creationId xmlns:p14="http://schemas.microsoft.com/office/powerpoint/2010/main" val="47519620"/>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7" r:id="rId3"/>
    <p:sldLayoutId id="2147483759"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noChangeArrowheads="1"/>
          </p:cNvSpPr>
          <p:nvPr>
            <p:ph type="title" idx="4294967295"/>
          </p:nvPr>
        </p:nvSpPr>
        <p:spPr bwMode="auto">
          <a:xfrm>
            <a:off x="609600" y="274639"/>
            <a:ext cx="109728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sym typeface="Calibri" pitchFamily="34" charset="0"/>
              </a:rPr>
              <a:t>单击此处编辑母版标题样式</a:t>
            </a:r>
          </a:p>
        </p:txBody>
      </p:sp>
      <p:sp>
        <p:nvSpPr>
          <p:cNvPr id="12291" name="文本占位符 2"/>
          <p:cNvSpPr>
            <a:spLocks noGrp="1" noChangeArrowheads="1"/>
          </p:cNvSpPr>
          <p:nvPr>
            <p:ph type="body" idx="1"/>
          </p:nvPr>
        </p:nvSpPr>
        <p:spPr bwMode="auto">
          <a:xfrm>
            <a:off x="609600" y="1600201"/>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sym typeface="Calibri" pitchFamily="34" charset="0"/>
              </a:rPr>
              <a:t>单击此处编辑母版文本样式</a:t>
            </a:r>
          </a:p>
          <a:p>
            <a:pPr lvl="1"/>
            <a:r>
              <a:rPr lang="zh-CN" altLang="en-US">
                <a:sym typeface="Calibri" pitchFamily="34" charset="0"/>
              </a:rPr>
              <a:t>第二级</a:t>
            </a:r>
          </a:p>
          <a:p>
            <a:pPr lvl="2"/>
            <a:r>
              <a:rPr lang="zh-CN" altLang="en-US">
                <a:sym typeface="Calibri" pitchFamily="34" charset="0"/>
              </a:rPr>
              <a:t>第三级</a:t>
            </a:r>
          </a:p>
          <a:p>
            <a:pPr lvl="3"/>
            <a:r>
              <a:rPr lang="zh-CN" altLang="en-US">
                <a:sym typeface="Calibri" pitchFamily="34" charset="0"/>
              </a:rPr>
              <a:t>第四级</a:t>
            </a:r>
          </a:p>
          <a:p>
            <a:pPr lvl="4"/>
            <a:r>
              <a:rPr lang="zh-CN" altLang="en-US">
                <a:sym typeface="Calibri" pitchFamily="34" charset="0"/>
              </a:rPr>
              <a:t>第五级</a:t>
            </a:r>
          </a:p>
        </p:txBody>
      </p:sp>
      <p:sp>
        <p:nvSpPr>
          <p:cNvPr id="1028" name="日期占位符 3"/>
          <p:cNvSpPr>
            <a:spLocks noGrp="1" noChangeArrowheads="1"/>
          </p:cNvSpPr>
          <p:nvPr>
            <p:ph type="dt" sz="half" idx="2"/>
          </p:nvPr>
        </p:nvSpPr>
        <p:spPr bwMode="auto">
          <a:xfrm>
            <a:off x="609600" y="6356352"/>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buFont typeface="Arial" pitchFamily="34" charset="0"/>
              <a:buNone/>
              <a:defRPr sz="1600" b="0">
                <a:solidFill>
                  <a:srgbClr val="898989"/>
                </a:solidFill>
                <a:latin typeface="Arial" pitchFamily="34" charset="0"/>
                <a:ea typeface="宋体" pitchFamily="2" charset="-122"/>
              </a:defRPr>
            </a:lvl1pPr>
          </a:lstStyle>
          <a:p>
            <a:pPr defTabSz="1219170" fontAlgn="base">
              <a:spcBef>
                <a:spcPct val="0"/>
              </a:spcBef>
              <a:spcAft>
                <a:spcPct val="0"/>
              </a:spcAft>
              <a:defRPr/>
            </a:pPr>
            <a:fld id="{72290F5D-1DDD-4C3E-AABB-5E934D122003}" type="datetime1">
              <a:rPr lang="en-US" smtClean="0"/>
              <a:pPr defTabSz="1219170" fontAlgn="base">
                <a:spcBef>
                  <a:spcPct val="0"/>
                </a:spcBef>
                <a:spcAft>
                  <a:spcPct val="0"/>
                </a:spcAft>
                <a:defRPr/>
              </a:pPr>
              <a:t>11/29/2022</a:t>
            </a:fld>
            <a:endParaRPr lang="zh-CN" altLang="en-US"/>
          </a:p>
        </p:txBody>
      </p:sp>
      <p:sp>
        <p:nvSpPr>
          <p:cNvPr id="1029" name="页脚占位符 4"/>
          <p:cNvSpPr>
            <a:spLocks noGrp="1" noChangeArrowheads="1"/>
          </p:cNvSpPr>
          <p:nvPr>
            <p:ph type="ftr" sz="quarter" idx="3"/>
          </p:nvPr>
        </p:nvSpPr>
        <p:spPr bwMode="auto">
          <a:xfrm>
            <a:off x="4165600" y="6356352"/>
            <a:ext cx="3860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a:buFont typeface="Arial" charset="0"/>
              <a:buNone/>
              <a:defRPr sz="1600">
                <a:solidFill>
                  <a:srgbClr val="898989"/>
                </a:solidFill>
              </a:defRPr>
            </a:lvl1pPr>
          </a:lstStyle>
          <a:p>
            <a:pPr defTabSz="1219170" fontAlgn="base">
              <a:spcBef>
                <a:spcPct val="0"/>
              </a:spcBef>
              <a:spcAft>
                <a:spcPct val="0"/>
              </a:spcAft>
              <a:defRPr/>
            </a:pPr>
            <a:endParaRPr lang="en-US" altLang="zh-CN">
              <a:latin typeface="Arial" charset="0"/>
            </a:endParaRPr>
          </a:p>
        </p:txBody>
      </p:sp>
      <p:sp>
        <p:nvSpPr>
          <p:cNvPr id="1030" name="灯片编号占位符 5"/>
          <p:cNvSpPr>
            <a:spLocks noGrp="1" noChangeArrowheads="1"/>
          </p:cNvSpPr>
          <p:nvPr>
            <p:ph type="sldNum" sz="quarter" idx="4"/>
          </p:nvPr>
        </p:nvSpPr>
        <p:spPr bwMode="auto">
          <a:xfrm>
            <a:off x="8737600" y="6356352"/>
            <a:ext cx="2844800" cy="3651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r">
              <a:buFont typeface="Arial" pitchFamily="34" charset="0"/>
              <a:buNone/>
              <a:defRPr sz="1600" b="0">
                <a:solidFill>
                  <a:srgbClr val="898989"/>
                </a:solidFill>
                <a:latin typeface="Arial" pitchFamily="34" charset="0"/>
                <a:ea typeface="宋体" pitchFamily="2" charset="-122"/>
              </a:defRPr>
            </a:lvl1pPr>
          </a:lstStyle>
          <a:p>
            <a:pPr defTabSz="1219170" fontAlgn="base">
              <a:spcBef>
                <a:spcPct val="0"/>
              </a:spcBef>
              <a:spcAft>
                <a:spcPct val="0"/>
              </a:spcAft>
              <a:defRPr/>
            </a:pPr>
            <a:fld id="{F2102CB7-5BB1-4016-868A-283B7EF97FCF}" type="slidenum">
              <a:rPr lang="zh-CN" altLang="en-US" smtClean="0"/>
              <a:pPr defTabSz="1219170" fontAlgn="base">
                <a:spcBef>
                  <a:spcPct val="0"/>
                </a:spcBef>
                <a:spcAft>
                  <a:spcPct val="0"/>
                </a:spcAft>
                <a:defRPr/>
              </a:pPr>
              <a:t>‹#›</a:t>
            </a:fld>
            <a:endParaRPr lang="zh-CN" altLang="en-US"/>
          </a:p>
        </p:txBody>
      </p:sp>
    </p:spTree>
    <p:extLst>
      <p:ext uri="{BB962C8B-B14F-4D97-AF65-F5344CB8AC3E}">
        <p14:creationId xmlns:p14="http://schemas.microsoft.com/office/powerpoint/2010/main" val="2888974149"/>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Lst>
  <p:hf hdr="0" ftr="0"/>
  <p:txStyles>
    <p:titleStyle>
      <a:lvl1pPr marL="1219170" indent="-1219170" algn="ctr" rtl="0" eaLnBrk="0" fontAlgn="base" hangingPunct="0">
        <a:spcBef>
          <a:spcPct val="0"/>
        </a:spcBef>
        <a:spcAft>
          <a:spcPct val="0"/>
        </a:spcAft>
        <a:defRPr sz="5867">
          <a:solidFill>
            <a:schemeClr val="tx1"/>
          </a:solidFill>
          <a:latin typeface="+mj-lt"/>
          <a:ea typeface="+mj-ea"/>
          <a:cs typeface="+mj-cs"/>
          <a:sym typeface="Calibri" pitchFamily="34" charset="0"/>
        </a:defRPr>
      </a:lvl1pPr>
      <a:lvl2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itchFamily="34" charset="0"/>
        </a:defRPr>
      </a:lvl2pPr>
      <a:lvl3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itchFamily="34" charset="0"/>
        </a:defRPr>
      </a:lvl3pPr>
      <a:lvl4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itchFamily="34" charset="0"/>
        </a:defRPr>
      </a:lvl4pPr>
      <a:lvl5pPr marL="1219170" indent="-1219170" algn="ctr" rtl="0" eaLnBrk="0" fontAlgn="base" hangingPunct="0">
        <a:spcBef>
          <a:spcPct val="0"/>
        </a:spcBef>
        <a:spcAft>
          <a:spcPct val="0"/>
        </a:spcAft>
        <a:defRPr sz="5867">
          <a:solidFill>
            <a:schemeClr val="tx1"/>
          </a:solidFill>
          <a:latin typeface="Calibri" pitchFamily="34" charset="0"/>
          <a:ea typeface="宋体" pitchFamily="2" charset="-122"/>
          <a:sym typeface="Calibri" pitchFamily="34" charset="0"/>
        </a:defRPr>
      </a:lvl5pPr>
      <a:lvl6pPr marL="1828754"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6pPr>
      <a:lvl7pPr marL="2438339"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7pPr>
      <a:lvl8pPr marL="3047924"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8pPr>
      <a:lvl9pPr marL="3657509" indent="-1219170" algn="ctr" rtl="0" fontAlgn="base">
        <a:spcBef>
          <a:spcPct val="0"/>
        </a:spcBef>
        <a:spcAft>
          <a:spcPct val="0"/>
        </a:spcAft>
        <a:defRPr sz="5867">
          <a:solidFill>
            <a:schemeClr val="tx1"/>
          </a:solidFill>
          <a:latin typeface="Calibri" pitchFamily="34" charset="0"/>
          <a:ea typeface="宋体" pitchFamily="2" charset="-122"/>
          <a:sym typeface="Calibri" pitchFamily="34" charset="0"/>
        </a:defRPr>
      </a:lvl9pPr>
    </p:titleStyle>
    <p:bodyStyle>
      <a:lvl1pPr marL="457189" indent="-457189" algn="l" rtl="0" eaLnBrk="0" fontAlgn="base" hangingPunct="0">
        <a:spcBef>
          <a:spcPct val="20000"/>
        </a:spcBef>
        <a:spcAft>
          <a:spcPct val="0"/>
        </a:spcAft>
        <a:buFont typeface="Arial" charset="0"/>
        <a:buChar char="•"/>
        <a:defRPr sz="4267">
          <a:solidFill>
            <a:schemeClr val="tx1"/>
          </a:solidFill>
          <a:latin typeface="+mn-lt"/>
          <a:ea typeface="+mn-ea"/>
          <a:cs typeface="+mn-cs"/>
          <a:sym typeface="Calibri" pitchFamily="34" charset="0"/>
        </a:defRPr>
      </a:lvl1pPr>
      <a:lvl2pPr marL="990575" indent="-380990" algn="l" rtl="0" eaLnBrk="0" fontAlgn="base" hangingPunct="0">
        <a:spcBef>
          <a:spcPct val="20000"/>
        </a:spcBef>
        <a:spcAft>
          <a:spcPct val="0"/>
        </a:spcAft>
        <a:buFont typeface="Arial" charset="0"/>
        <a:buChar char="–"/>
        <a:defRPr sz="3733">
          <a:solidFill>
            <a:schemeClr val="tx1"/>
          </a:solidFill>
          <a:latin typeface="+mn-lt"/>
          <a:ea typeface="+mn-ea"/>
          <a:sym typeface="Calibri" pitchFamily="34" charset="0"/>
        </a:defRPr>
      </a:lvl2pPr>
      <a:lvl3pPr marL="1523962" indent="-304792" algn="l" rtl="0" eaLnBrk="0" fontAlgn="base" hangingPunct="0">
        <a:spcBef>
          <a:spcPct val="20000"/>
        </a:spcBef>
        <a:spcAft>
          <a:spcPct val="0"/>
        </a:spcAft>
        <a:buFont typeface="Arial" charset="0"/>
        <a:buChar char="•"/>
        <a:defRPr sz="3200">
          <a:solidFill>
            <a:schemeClr val="tx1"/>
          </a:solidFill>
          <a:latin typeface="+mn-lt"/>
          <a:ea typeface="+mn-ea"/>
          <a:sym typeface="Calibri" pitchFamily="34" charset="0"/>
        </a:defRPr>
      </a:lvl3pPr>
      <a:lvl4pPr marL="2133547" indent="-304792" algn="l" rtl="0" eaLnBrk="0" fontAlgn="base" hangingPunct="0">
        <a:spcBef>
          <a:spcPct val="20000"/>
        </a:spcBef>
        <a:spcAft>
          <a:spcPct val="0"/>
        </a:spcAft>
        <a:buFont typeface="Arial" charset="0"/>
        <a:buChar char="–"/>
        <a:defRPr sz="2667">
          <a:solidFill>
            <a:schemeClr val="tx1"/>
          </a:solidFill>
          <a:latin typeface="+mn-lt"/>
          <a:ea typeface="+mn-ea"/>
          <a:sym typeface="Calibri" pitchFamily="34" charset="0"/>
        </a:defRPr>
      </a:lvl4pPr>
      <a:lvl5pPr marL="2743131" indent="-304792" algn="l" rtl="0" eaLnBrk="0" fontAlgn="base" hangingPunct="0">
        <a:spcBef>
          <a:spcPct val="20000"/>
        </a:spcBef>
        <a:spcAft>
          <a:spcPct val="0"/>
        </a:spcAft>
        <a:buFont typeface="Arial" charset="0"/>
        <a:buChar char="»"/>
        <a:defRPr sz="2667">
          <a:solidFill>
            <a:schemeClr val="tx1"/>
          </a:solidFill>
          <a:latin typeface="+mn-lt"/>
          <a:ea typeface="+mn-ea"/>
          <a:sym typeface="Calibri" pitchFamily="34" charset="0"/>
        </a:defRPr>
      </a:lvl5pPr>
      <a:lvl6pPr marL="3352716"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6pPr>
      <a:lvl7pPr marL="3962301"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7pPr>
      <a:lvl8pPr marL="4571886"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8pPr>
      <a:lvl9pPr marL="5181470" indent="-304792" algn="l" rtl="0" fontAlgn="base">
        <a:spcBef>
          <a:spcPct val="20000"/>
        </a:spcBef>
        <a:spcAft>
          <a:spcPct val="0"/>
        </a:spcAft>
        <a:buFont typeface="Arial" pitchFamily="34" charset="0"/>
        <a:buChar char="»"/>
        <a:defRPr sz="2667">
          <a:solidFill>
            <a:schemeClr val="tx1"/>
          </a:solidFill>
          <a:latin typeface="+mn-lt"/>
          <a:ea typeface="+mn-ea"/>
          <a:sym typeface="Calibri" pitchFamily="34" charset="0"/>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7.xml"/><Relationship Id="rId1" Type="http://schemas.openxmlformats.org/officeDocument/2006/relationships/themeOverride" Target="../theme/themeOverride1.xml"/><Relationship Id="rId4" Type="http://schemas.openxmlformats.org/officeDocument/2006/relationships/image" Target="../media/image8.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jpeg"/><Relationship Id="rId2" Type="http://schemas.openxmlformats.org/officeDocument/2006/relationships/slideLayout" Target="../slideLayouts/slideLayout17.xml"/><Relationship Id="rId1" Type="http://schemas.openxmlformats.org/officeDocument/2006/relationships/themeOverride" Target="../theme/themeOverride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themeOverride" Target="../theme/themeOverride3.xml"/><Relationship Id="rId4" Type="http://schemas.openxmlformats.org/officeDocument/2006/relationships/image" Target="../media/image8.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7.xml"/><Relationship Id="rId1" Type="http://schemas.openxmlformats.org/officeDocument/2006/relationships/themeOverride" Target="../theme/themeOverride4.xml"/><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7.xml"/><Relationship Id="rId1" Type="http://schemas.openxmlformats.org/officeDocument/2006/relationships/themeOverride" Target="../theme/themeOverride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7.xml"/><Relationship Id="rId1" Type="http://schemas.openxmlformats.org/officeDocument/2006/relationships/themeOverride" Target="../theme/themeOverride6.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7.xml"/><Relationship Id="rId1" Type="http://schemas.openxmlformats.org/officeDocument/2006/relationships/themeOverride" Target="../theme/themeOverride7.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themeOverride" Target="../theme/themeOverride8.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themeOverride" Target="../theme/themeOverride9.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7.xml"/><Relationship Id="rId1" Type="http://schemas.openxmlformats.org/officeDocument/2006/relationships/themeOverride" Target="../theme/themeOverride10.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xml"/><Relationship Id="rId1" Type="http://schemas.openxmlformats.org/officeDocument/2006/relationships/themeOverride" Target="../theme/themeOverride11.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xml"/><Relationship Id="rId1" Type="http://schemas.openxmlformats.org/officeDocument/2006/relationships/themeOverride" Target="../theme/themeOverride1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hemeOverride" Target="../theme/themeOverride1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xml"/><Relationship Id="rId1" Type="http://schemas.openxmlformats.org/officeDocument/2006/relationships/themeOverride" Target="../theme/themeOverride1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8.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19.jpeg"/><Relationship Id="rId2" Type="http://schemas.openxmlformats.org/officeDocument/2006/relationships/tags" Target="../tags/tag2.xml"/><Relationship Id="rId1" Type="http://schemas.openxmlformats.org/officeDocument/2006/relationships/themeOverride" Target="../theme/themeOverride15.xml"/><Relationship Id="rId6" Type="http://schemas.openxmlformats.org/officeDocument/2006/relationships/image" Target="../media/image18.jpeg"/><Relationship Id="rId5" Type="http://schemas.openxmlformats.org/officeDocument/2006/relationships/notesSlide" Target="../notesSlides/notesSlide23.xml"/><Relationship Id="rId4"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7.xml"/><Relationship Id="rId1" Type="http://schemas.openxmlformats.org/officeDocument/2006/relationships/themeOverride" Target="../theme/themeOverride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7.xml"/><Relationship Id="rId1" Type="http://schemas.openxmlformats.org/officeDocument/2006/relationships/themeOverride" Target="../theme/themeOverride1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xml"/><Relationship Id="rId1" Type="http://schemas.openxmlformats.org/officeDocument/2006/relationships/themeOverride" Target="../theme/themeOverride18.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7.xml"/><Relationship Id="rId1" Type="http://schemas.openxmlformats.org/officeDocument/2006/relationships/themeOverride" Target="../theme/themeOverride19.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7.xml"/><Relationship Id="rId1" Type="http://schemas.openxmlformats.org/officeDocument/2006/relationships/themeOverride" Target="../theme/themeOverride20.xml"/><Relationship Id="rId4" Type="http://schemas.openxmlformats.org/officeDocument/2006/relationships/image" Target="../media/image20.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7.xml"/><Relationship Id="rId1" Type="http://schemas.openxmlformats.org/officeDocument/2006/relationships/themeOverride" Target="../theme/themeOverride21.xml"/><Relationship Id="rId6" Type="http://schemas.openxmlformats.org/officeDocument/2006/relationships/image" Target="../media/image11.jpeg"/><Relationship Id="rId5" Type="http://schemas.openxmlformats.org/officeDocument/2006/relationships/image" Target="../media/image9.jpeg"/><Relationship Id="rId4" Type="http://schemas.openxmlformats.org/officeDocument/2006/relationships/image" Target="../media/image10.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7.xml"/><Relationship Id="rId1" Type="http://schemas.openxmlformats.org/officeDocument/2006/relationships/themeOverride" Target="../theme/themeOverride2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7.xml"/><Relationship Id="rId1" Type="http://schemas.openxmlformats.org/officeDocument/2006/relationships/themeOverride" Target="../theme/themeOverride23.xml"/><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7.xml"/><Relationship Id="rId1" Type="http://schemas.openxmlformats.org/officeDocument/2006/relationships/themeOverride" Target="../theme/themeOverride24.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7.xml"/><Relationship Id="rId1" Type="http://schemas.openxmlformats.org/officeDocument/2006/relationships/themeOverride" Target="../theme/themeOverride25.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4.xml"/><Relationship Id="rId1" Type="http://schemas.openxmlformats.org/officeDocument/2006/relationships/themeOverride" Target="../theme/themeOverride26.xml"/><Relationship Id="rId4" Type="http://schemas.openxmlformats.org/officeDocument/2006/relationships/image" Target="../media/image2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7.xml"/><Relationship Id="rId1" Type="http://schemas.openxmlformats.org/officeDocument/2006/relationships/themeOverride" Target="../theme/themeOverride27.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7.xml"/><Relationship Id="rId1" Type="http://schemas.openxmlformats.org/officeDocument/2006/relationships/themeOverride" Target="../theme/themeOverride28.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7.xml"/><Relationship Id="rId1" Type="http://schemas.openxmlformats.org/officeDocument/2006/relationships/themeOverride" Target="../theme/themeOverride29.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7.xml"/><Relationship Id="rId1" Type="http://schemas.openxmlformats.org/officeDocument/2006/relationships/themeOverride" Target="../theme/themeOverride30.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7.xml"/><Relationship Id="rId1" Type="http://schemas.openxmlformats.org/officeDocument/2006/relationships/themeOverride" Target="../theme/themeOverride31.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7.xml"/><Relationship Id="rId1" Type="http://schemas.openxmlformats.org/officeDocument/2006/relationships/themeOverride" Target="../theme/themeOverride3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7.xml"/><Relationship Id="rId1" Type="http://schemas.openxmlformats.org/officeDocument/2006/relationships/themeOverride" Target="../theme/themeOverride3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6.xml"/><Relationship Id="rId1" Type="http://schemas.openxmlformats.org/officeDocument/2006/relationships/themeOverride" Target="../theme/themeOverride34.xml"/><Relationship Id="rId4" Type="http://schemas.openxmlformats.org/officeDocument/2006/relationships/image" Target="../media/image22.jpe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tags" Target="../tags/tag5.xml"/><Relationship Id="rId1" Type="http://schemas.openxmlformats.org/officeDocument/2006/relationships/themeOverride" Target="../theme/themeOverride35.xml"/><Relationship Id="rId4" Type="http://schemas.openxmlformats.org/officeDocument/2006/relationships/image" Target="../media/image23.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7.xml"/><Relationship Id="rId1" Type="http://schemas.openxmlformats.org/officeDocument/2006/relationships/themeOverride" Target="../theme/themeOverride36.xml"/><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7.xml"/><Relationship Id="rId1" Type="http://schemas.openxmlformats.org/officeDocument/2006/relationships/themeOverride" Target="../theme/themeOverride37.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7.xml"/><Relationship Id="rId1" Type="http://schemas.openxmlformats.org/officeDocument/2006/relationships/themeOverride" Target="../theme/themeOverride38.xml"/><Relationship Id="rId6" Type="http://schemas.openxmlformats.org/officeDocument/2006/relationships/image" Target="../media/image11.jpeg"/><Relationship Id="rId5" Type="http://schemas.openxmlformats.org/officeDocument/2006/relationships/image" Target="../media/image9.jpeg"/><Relationship Id="rId4" Type="http://schemas.openxmlformats.org/officeDocument/2006/relationships/image" Target="../media/image10.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7.xml"/><Relationship Id="rId1" Type="http://schemas.openxmlformats.org/officeDocument/2006/relationships/themeOverride" Target="../theme/themeOverride39.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7.xml"/><Relationship Id="rId1" Type="http://schemas.openxmlformats.org/officeDocument/2006/relationships/themeOverride" Target="../theme/themeOverride40.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7.xml"/><Relationship Id="rId1" Type="http://schemas.openxmlformats.org/officeDocument/2006/relationships/themeOverride" Target="../theme/themeOverride41.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7.xml"/><Relationship Id="rId1" Type="http://schemas.openxmlformats.org/officeDocument/2006/relationships/themeOverride" Target="../theme/themeOverride42.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7.xml"/><Relationship Id="rId1" Type="http://schemas.openxmlformats.org/officeDocument/2006/relationships/themeOverride" Target="../theme/themeOverride43.xml"/><Relationship Id="rId4" Type="http://schemas.openxmlformats.org/officeDocument/2006/relationships/image" Target="../media/image14.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7.xml"/><Relationship Id="rId1" Type="http://schemas.openxmlformats.org/officeDocument/2006/relationships/themeOverride" Target="../theme/themeOverride44.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45.xml"/><Relationship Id="rId1" Type="http://schemas.openxmlformats.org/officeDocument/2006/relationships/themeOverride" Target="../theme/themeOverride45.xml"/><Relationship Id="rId4" Type="http://schemas.openxmlformats.org/officeDocument/2006/relationships/image" Target="../media/image25.jpe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tags" Target="../tags/tag6.xml"/><Relationship Id="rId1" Type="http://schemas.openxmlformats.org/officeDocument/2006/relationships/themeOverride" Target="../theme/themeOverride46.xml"/><Relationship Id="rId4" Type="http://schemas.openxmlformats.org/officeDocument/2006/relationships/image" Target="../media/image2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tags" Target="../tags/tag7.xml"/><Relationship Id="rId1" Type="http://schemas.openxmlformats.org/officeDocument/2006/relationships/themeOverride" Target="../theme/themeOverride47.xml"/><Relationship Id="rId5" Type="http://schemas.openxmlformats.org/officeDocument/2006/relationships/image" Target="../media/image26.png"/><Relationship Id="rId4" Type="http://schemas.openxmlformats.org/officeDocument/2006/relationships/notesSlide" Target="../notesSlides/notesSlide5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6.xml"/><Relationship Id="rId1" Type="http://schemas.openxmlformats.org/officeDocument/2006/relationships/themeOverride" Target="../theme/themeOverride4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6.xml"/><Relationship Id="rId1" Type="http://schemas.openxmlformats.org/officeDocument/2006/relationships/themeOverride" Target="../theme/themeOverride4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46.xml"/><Relationship Id="rId1" Type="http://schemas.openxmlformats.org/officeDocument/2006/relationships/themeOverride" Target="../theme/themeOverride50.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6.xml"/><Relationship Id="rId1" Type="http://schemas.openxmlformats.org/officeDocument/2006/relationships/themeOverride" Target="../theme/themeOverride5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46.xml"/><Relationship Id="rId1" Type="http://schemas.openxmlformats.org/officeDocument/2006/relationships/themeOverride" Target="../theme/themeOverride52.xml"/><Relationship Id="rId4" Type="http://schemas.openxmlformats.org/officeDocument/2006/relationships/image" Target="../media/image30.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6.xml"/><Relationship Id="rId1" Type="http://schemas.openxmlformats.org/officeDocument/2006/relationships/themeOverride" Target="../theme/themeOverride53.xml"/><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6.xml"/><Relationship Id="rId1" Type="http://schemas.openxmlformats.org/officeDocument/2006/relationships/themeOverride" Target="../theme/themeOverride54.xml"/><Relationship Id="rId4" Type="http://schemas.openxmlformats.org/officeDocument/2006/relationships/image" Target="../media/image30.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6.xml"/><Relationship Id="rId1" Type="http://schemas.openxmlformats.org/officeDocument/2006/relationships/themeOverride" Target="../theme/themeOverride55.xml"/><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6.xml"/><Relationship Id="rId1" Type="http://schemas.openxmlformats.org/officeDocument/2006/relationships/themeOverride" Target="../theme/themeOverride56.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6.xml"/><Relationship Id="rId1" Type="http://schemas.openxmlformats.org/officeDocument/2006/relationships/themeOverride" Target="../theme/themeOverride57.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6.xml"/><Relationship Id="rId1" Type="http://schemas.openxmlformats.org/officeDocument/2006/relationships/themeOverride" Target="../theme/themeOverride58.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46.xml"/><Relationship Id="rId2" Type="http://schemas.openxmlformats.org/officeDocument/2006/relationships/audio" Target="../media/media1.wma"/><Relationship Id="rId1" Type="http://schemas.microsoft.com/office/2007/relationships/media" Target="../media/media1.wma"/><Relationship Id="rId6" Type="http://schemas.openxmlformats.org/officeDocument/2006/relationships/comments" Target="../comments/comment1.xml"/><Relationship Id="rId5" Type="http://schemas.openxmlformats.org/officeDocument/2006/relationships/image" Target="../media/image32.png"/><Relationship Id="rId4" Type="http://schemas.openxmlformats.org/officeDocument/2006/relationships/notesSlide" Target="../notesSlides/notesSlide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a:xfrm>
            <a:off x="4368810" y="990600"/>
            <a:ext cx="8064500" cy="1143000"/>
          </a:xfrm>
        </p:spPr>
        <p:txBody>
          <a:bodyPr/>
          <a:lstStyle/>
          <a:p>
            <a:pPr marL="0" indent="0" algn="l" eaLnBrk="1" hangingPunct="1"/>
            <a:r>
              <a:rPr lang="zh-CN" altLang="en-US" sz="6400" dirty="0">
                <a:solidFill>
                  <a:schemeClr val="bg1"/>
                </a:solidFill>
                <a:latin typeface="华文新魏"/>
                <a:ea typeface="华文新魏"/>
                <a:cs typeface="华文新魏"/>
              </a:rPr>
              <a:t>法律职业伦理</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9100" y="5770163"/>
            <a:ext cx="3102609" cy="643257"/>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2453" y="5586232"/>
            <a:ext cx="1028555" cy="1011121"/>
          </a:xfrm>
          <a:prstGeom prst="rect">
            <a:avLst/>
          </a:prstGeom>
        </p:spPr>
      </p:pic>
      <p:sp>
        <p:nvSpPr>
          <p:cNvPr id="2" name="文本框 1"/>
          <p:cNvSpPr txBox="1"/>
          <p:nvPr/>
        </p:nvSpPr>
        <p:spPr>
          <a:xfrm>
            <a:off x="6502400" y="5767089"/>
            <a:ext cx="3566160" cy="646331"/>
          </a:xfrm>
          <a:prstGeom prst="rect">
            <a:avLst/>
          </a:prstGeom>
          <a:noFill/>
        </p:spPr>
        <p:txBody>
          <a:bodyPr wrap="square" rtlCol="0">
            <a:spAutoFit/>
          </a:bodyPr>
          <a:lstStyle/>
          <a:p>
            <a:r>
              <a:rPr lang="zh-CN" altLang="en-US" sz="3600">
                <a:latin typeface="Matura MT Script Capitals" panose="03020802060602070202" pitchFamily="66" charset="0"/>
              </a:rPr>
              <a:t>                         </a:t>
            </a:r>
            <a:endParaRPr lang="zh-CN" altLang="en-US" sz="3600" dirty="0">
              <a:latin typeface="Matura MT Script Capitals" panose="03020802060602070202" pitchFamily="66" charset="0"/>
            </a:endParaRPr>
          </a:p>
        </p:txBody>
      </p:sp>
    </p:spTree>
    <p:extLst>
      <p:ext uri="{BB962C8B-B14F-4D97-AF65-F5344CB8AC3E}">
        <p14:creationId xmlns:p14="http://schemas.microsoft.com/office/powerpoint/2010/main" val="38745717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46480" y="548640"/>
            <a:ext cx="3972560" cy="584775"/>
          </a:xfrm>
          <a:prstGeom prst="rect">
            <a:avLst/>
          </a:prstGeom>
          <a:noFill/>
        </p:spPr>
        <p:txBody>
          <a:bodyPr wrap="square" rtlCol="0">
            <a:spAutoFit/>
          </a:bodyPr>
          <a:lstStyle/>
          <a:p>
            <a:r>
              <a:rPr lang="zh-CN" altLang="en-US" sz="3200" dirty="0"/>
              <a:t>大陆法系国家</a:t>
            </a:r>
          </a:p>
        </p:txBody>
      </p:sp>
      <p:sp>
        <p:nvSpPr>
          <p:cNvPr id="3" name="矩形 2"/>
          <p:cNvSpPr/>
          <p:nvPr/>
        </p:nvSpPr>
        <p:spPr>
          <a:xfrm>
            <a:off x="1046480" y="1212334"/>
            <a:ext cx="10535920" cy="954107"/>
          </a:xfrm>
          <a:prstGeom prst="rect">
            <a:avLst/>
          </a:prstGeom>
        </p:spPr>
        <p:txBody>
          <a:bodyPr wrap="square">
            <a:spAutoFit/>
          </a:bodyPr>
          <a:lstStyle/>
          <a:p>
            <a:r>
              <a:rPr lang="zh-CN" altLang="en-US" sz="2800" dirty="0"/>
              <a:t>法律职业者主要指法官，检察官，私人开业律师，法律顾问，公证人员和法律教师</a:t>
            </a:r>
          </a:p>
        </p:txBody>
      </p:sp>
      <p:sp>
        <p:nvSpPr>
          <p:cNvPr id="4" name="矩形 3"/>
          <p:cNvSpPr/>
          <p:nvPr/>
        </p:nvSpPr>
        <p:spPr>
          <a:xfrm>
            <a:off x="1267490" y="2421374"/>
            <a:ext cx="2646878" cy="584775"/>
          </a:xfrm>
          <a:prstGeom prst="rect">
            <a:avLst/>
          </a:prstGeom>
        </p:spPr>
        <p:txBody>
          <a:bodyPr wrap="none">
            <a:spAutoFit/>
          </a:bodyPr>
          <a:lstStyle/>
          <a:p>
            <a:r>
              <a:rPr lang="zh-CN" altLang="en-US" sz="3200" dirty="0"/>
              <a:t>法官、检察官</a:t>
            </a:r>
          </a:p>
        </p:txBody>
      </p:sp>
      <p:sp>
        <p:nvSpPr>
          <p:cNvPr id="5" name="矩形 4"/>
          <p:cNvSpPr/>
          <p:nvPr/>
        </p:nvSpPr>
        <p:spPr>
          <a:xfrm>
            <a:off x="4171632" y="2424668"/>
            <a:ext cx="5109091" cy="584775"/>
          </a:xfrm>
          <a:prstGeom prst="rect">
            <a:avLst/>
          </a:prstGeom>
        </p:spPr>
        <p:txBody>
          <a:bodyPr wrap="none">
            <a:spAutoFit/>
          </a:bodyPr>
          <a:lstStyle/>
          <a:p>
            <a:r>
              <a:rPr lang="zh-CN" altLang="en-US" sz="3200" dirty="0"/>
              <a:t>不一定是从律师当中选拔的</a:t>
            </a:r>
          </a:p>
        </p:txBody>
      </p:sp>
      <p:sp>
        <p:nvSpPr>
          <p:cNvPr id="6" name="矩形 5"/>
          <p:cNvSpPr/>
          <p:nvPr/>
        </p:nvSpPr>
        <p:spPr>
          <a:xfrm>
            <a:off x="1046480" y="3288129"/>
            <a:ext cx="10033516" cy="1077218"/>
          </a:xfrm>
          <a:prstGeom prst="rect">
            <a:avLst/>
          </a:prstGeom>
        </p:spPr>
        <p:txBody>
          <a:bodyPr wrap="none">
            <a:spAutoFit/>
          </a:bodyPr>
          <a:lstStyle/>
          <a:p>
            <a:r>
              <a:rPr lang="zh-CN" altLang="en-US" sz="3200" dirty="0"/>
              <a:t>但必须经过多年的法律学系和实践锻炼并且通过严格的</a:t>
            </a:r>
            <a:endParaRPr lang="en-US" altLang="zh-CN" sz="3200" dirty="0"/>
          </a:p>
          <a:p>
            <a:r>
              <a:rPr lang="en-US" altLang="zh-CN" sz="3200" dirty="0"/>
              <a:t>    </a:t>
            </a:r>
            <a:r>
              <a:rPr lang="zh-CN" altLang="en-US" sz="3200" dirty="0"/>
              <a:t>司法考试</a:t>
            </a:r>
          </a:p>
        </p:txBody>
      </p:sp>
      <p:sp>
        <p:nvSpPr>
          <p:cNvPr id="7" name="矩形 6"/>
          <p:cNvSpPr/>
          <p:nvPr/>
        </p:nvSpPr>
        <p:spPr>
          <a:xfrm>
            <a:off x="1046480" y="4365347"/>
            <a:ext cx="9212778" cy="1077218"/>
          </a:xfrm>
          <a:prstGeom prst="rect">
            <a:avLst/>
          </a:prstGeom>
        </p:spPr>
        <p:txBody>
          <a:bodyPr wrap="none">
            <a:spAutoFit/>
          </a:bodyPr>
          <a:lstStyle/>
          <a:p>
            <a:r>
              <a:rPr lang="zh-CN" altLang="en-US" sz="3200" dirty="0"/>
              <a:t>律师，一般都要求具备大学法学本科毕业这一条件</a:t>
            </a:r>
            <a:endParaRPr lang="en-US" altLang="zh-CN" sz="3200" dirty="0"/>
          </a:p>
          <a:p>
            <a:r>
              <a:rPr lang="en-US" altLang="zh-CN" sz="3200" dirty="0"/>
              <a:t>    </a:t>
            </a:r>
            <a:r>
              <a:rPr lang="zh-CN" altLang="en-US" sz="3200" dirty="0"/>
              <a:t>并通过专门的考试</a:t>
            </a:r>
          </a:p>
        </p:txBody>
      </p:sp>
    </p:spTree>
    <p:extLst>
      <p:ext uri="{BB962C8B-B14F-4D97-AF65-F5344CB8AC3E}">
        <p14:creationId xmlns:p14="http://schemas.microsoft.com/office/powerpoint/2010/main" val="102389146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6153" y="399534"/>
            <a:ext cx="3057247" cy="584775"/>
          </a:xfrm>
          <a:prstGeom prst="rect">
            <a:avLst/>
          </a:prstGeom>
        </p:spPr>
        <p:txBody>
          <a:bodyPr wrap="none">
            <a:spAutoFit/>
          </a:bodyPr>
          <a:lstStyle/>
          <a:p>
            <a:r>
              <a:rPr lang="zh-CN" altLang="en-US" sz="3200" dirty="0"/>
              <a:t>法律职业的技能</a:t>
            </a:r>
          </a:p>
        </p:txBody>
      </p:sp>
      <p:sp>
        <p:nvSpPr>
          <p:cNvPr id="3" name="矩形 2"/>
          <p:cNvSpPr/>
          <p:nvPr/>
        </p:nvSpPr>
        <p:spPr>
          <a:xfrm>
            <a:off x="1190527" y="1246108"/>
            <a:ext cx="3820277" cy="584775"/>
          </a:xfrm>
          <a:prstGeom prst="rect">
            <a:avLst/>
          </a:prstGeom>
        </p:spPr>
        <p:txBody>
          <a:bodyPr wrap="none">
            <a:spAutoFit/>
          </a:bodyPr>
          <a:lstStyle/>
          <a:p>
            <a:r>
              <a:rPr lang="en-US" altLang="zh-CN" sz="3200" dirty="0"/>
              <a:t>(</a:t>
            </a:r>
            <a:r>
              <a:rPr lang="zh-CN" altLang="en-US" sz="3200" dirty="0"/>
              <a:t>一</a:t>
            </a:r>
            <a:r>
              <a:rPr lang="en-US" altLang="zh-CN" sz="3200" dirty="0"/>
              <a:t>) </a:t>
            </a:r>
            <a:r>
              <a:rPr lang="zh-CN" altLang="en-US" sz="3200" dirty="0"/>
              <a:t>法律职业的语言</a:t>
            </a:r>
          </a:p>
        </p:txBody>
      </p:sp>
      <p:sp>
        <p:nvSpPr>
          <p:cNvPr id="4" name="矩形 3"/>
          <p:cNvSpPr/>
          <p:nvPr/>
        </p:nvSpPr>
        <p:spPr>
          <a:xfrm>
            <a:off x="1049832" y="2086094"/>
            <a:ext cx="4288353" cy="584775"/>
          </a:xfrm>
          <a:prstGeom prst="rect">
            <a:avLst/>
          </a:prstGeom>
        </p:spPr>
        <p:txBody>
          <a:bodyPr wrap="none">
            <a:spAutoFit/>
          </a:bodyPr>
          <a:lstStyle/>
          <a:p>
            <a:r>
              <a:rPr lang="zh-CN" altLang="en-US" sz="3200" dirty="0"/>
              <a:t>（二）法律职业的知识</a:t>
            </a:r>
          </a:p>
        </p:txBody>
      </p:sp>
      <p:sp>
        <p:nvSpPr>
          <p:cNvPr id="5" name="矩形 4"/>
          <p:cNvSpPr/>
          <p:nvPr/>
        </p:nvSpPr>
        <p:spPr>
          <a:xfrm>
            <a:off x="1190528" y="2868414"/>
            <a:ext cx="3820277" cy="584775"/>
          </a:xfrm>
          <a:prstGeom prst="rect">
            <a:avLst/>
          </a:prstGeom>
        </p:spPr>
        <p:txBody>
          <a:bodyPr wrap="none">
            <a:spAutoFit/>
          </a:bodyPr>
          <a:lstStyle/>
          <a:p>
            <a:r>
              <a:rPr lang="en-US" altLang="zh-CN" sz="3200" dirty="0"/>
              <a:t>(</a:t>
            </a:r>
            <a:r>
              <a:rPr lang="zh-CN" altLang="en-US" sz="3200" dirty="0"/>
              <a:t>三</a:t>
            </a:r>
            <a:r>
              <a:rPr lang="en-US" altLang="zh-CN" sz="3200" dirty="0"/>
              <a:t>) </a:t>
            </a:r>
            <a:r>
              <a:rPr lang="zh-CN" altLang="en-US" sz="3200" dirty="0"/>
              <a:t>法律职业的技术</a:t>
            </a:r>
          </a:p>
        </p:txBody>
      </p:sp>
    </p:spTree>
    <p:extLst>
      <p:ext uri="{BB962C8B-B14F-4D97-AF65-F5344CB8AC3E}">
        <p14:creationId xmlns:p14="http://schemas.microsoft.com/office/powerpoint/2010/main" val="2753086345"/>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1774" y="173860"/>
            <a:ext cx="3990195" cy="584775"/>
          </a:xfrm>
          <a:prstGeom prst="rect">
            <a:avLst/>
          </a:prstGeom>
        </p:spPr>
        <p:txBody>
          <a:bodyPr wrap="none">
            <a:spAutoFit/>
          </a:bodyPr>
          <a:lstStyle/>
          <a:p>
            <a:r>
              <a:rPr lang="zh-CN" altLang="en-US" sz="3200" dirty="0"/>
              <a:t>第二节 法律职业思维</a:t>
            </a:r>
          </a:p>
        </p:txBody>
      </p:sp>
      <p:sp>
        <p:nvSpPr>
          <p:cNvPr id="3" name="矩形 2"/>
          <p:cNvSpPr/>
          <p:nvPr/>
        </p:nvSpPr>
        <p:spPr>
          <a:xfrm>
            <a:off x="1181774" y="758635"/>
            <a:ext cx="3877985" cy="584775"/>
          </a:xfrm>
          <a:prstGeom prst="rect">
            <a:avLst/>
          </a:prstGeom>
        </p:spPr>
        <p:txBody>
          <a:bodyPr wrap="none">
            <a:spAutoFit/>
          </a:bodyPr>
          <a:lstStyle/>
          <a:p>
            <a:r>
              <a:rPr lang="zh-CN" altLang="en-US" sz="3200" dirty="0"/>
              <a:t>一、法律思维的概念</a:t>
            </a:r>
          </a:p>
        </p:txBody>
      </p:sp>
      <p:sp>
        <p:nvSpPr>
          <p:cNvPr id="4" name="矩形 3"/>
          <p:cNvSpPr/>
          <p:nvPr/>
        </p:nvSpPr>
        <p:spPr>
          <a:xfrm>
            <a:off x="1066800" y="1305365"/>
            <a:ext cx="10901680" cy="1569660"/>
          </a:xfrm>
          <a:prstGeom prst="rect">
            <a:avLst/>
          </a:prstGeom>
        </p:spPr>
        <p:txBody>
          <a:bodyPr wrap="square">
            <a:spAutoFit/>
          </a:bodyPr>
          <a:lstStyle/>
          <a:p>
            <a:r>
              <a:rPr lang="en-US" altLang="zh-CN" sz="3200" dirty="0"/>
              <a:t>1</a:t>
            </a:r>
            <a:r>
              <a:rPr lang="zh-CN" altLang="en-US" sz="3200" dirty="0"/>
              <a:t>、台湾学者王泽鉴先生认为</a:t>
            </a:r>
            <a:r>
              <a:rPr lang="en-US" altLang="zh-CN" sz="3200" dirty="0"/>
              <a:t>: “</a:t>
            </a:r>
            <a:r>
              <a:rPr lang="zh-CN" altLang="en-US" sz="3200" dirty="0"/>
              <a:t>法律思维是法律职业者</a:t>
            </a:r>
            <a:r>
              <a:rPr lang="en-US" altLang="zh-CN" sz="3200" dirty="0"/>
              <a:t>(</a:t>
            </a:r>
            <a:r>
              <a:rPr lang="zh-CN" altLang="en-US" sz="3200" dirty="0"/>
              <a:t>也称法律人</a:t>
            </a:r>
            <a:r>
              <a:rPr lang="en-US" altLang="zh-CN" sz="3200" dirty="0"/>
              <a:t>) </a:t>
            </a:r>
            <a:r>
              <a:rPr lang="zh-CN" altLang="en-US" sz="3200" dirty="0"/>
              <a:t>依循法律逻辑， 以价值取向的思考、 合理的论证，解释适用法律的过程</a:t>
            </a:r>
          </a:p>
        </p:txBody>
      </p:sp>
      <p:sp>
        <p:nvSpPr>
          <p:cNvPr id="5" name="矩形 4"/>
          <p:cNvSpPr/>
          <p:nvPr/>
        </p:nvSpPr>
        <p:spPr>
          <a:xfrm>
            <a:off x="1066800" y="2875025"/>
            <a:ext cx="10901680" cy="3539430"/>
          </a:xfrm>
          <a:prstGeom prst="rect">
            <a:avLst/>
          </a:prstGeom>
        </p:spPr>
        <p:txBody>
          <a:bodyPr wrap="square">
            <a:spAutoFit/>
          </a:bodyPr>
          <a:lstStyle/>
          <a:p>
            <a:r>
              <a:rPr lang="en-US" altLang="zh-CN" sz="3200" dirty="0"/>
              <a:t>2</a:t>
            </a:r>
            <a:r>
              <a:rPr lang="zh-CN" altLang="en-US" sz="3200" dirty="0"/>
              <a:t>、王利明先生看来，法律思维有广义和狭义之分。广义的法律思维是所有法律职 业者所进行的法律思维，是法律人观察社会现象、认识社会规律所具有的一种 独特的思维方式。而狭义的法律思维仅指司法过程中围绕裁判所进行的法律思 维，是法官所独有的思考问题、处理案件所应该具有的一种独特思考方式，体 现了法官在职业过程中养成的独有职业素养。</a:t>
            </a:r>
          </a:p>
        </p:txBody>
      </p:sp>
      <p:sp>
        <p:nvSpPr>
          <p:cNvPr id="6" name="矩形 5"/>
          <p:cNvSpPr/>
          <p:nvPr/>
        </p:nvSpPr>
        <p:spPr>
          <a:xfrm>
            <a:off x="985520" y="5922013"/>
            <a:ext cx="9882466" cy="1077218"/>
          </a:xfrm>
          <a:prstGeom prst="rect">
            <a:avLst/>
          </a:prstGeom>
        </p:spPr>
        <p:txBody>
          <a:bodyPr wrap="square">
            <a:spAutoFit/>
          </a:bodyPr>
          <a:lstStyle/>
          <a:p>
            <a:r>
              <a:rPr lang="en-US" altLang="zh-CN" sz="3200" dirty="0"/>
              <a:t>3</a:t>
            </a:r>
            <a:r>
              <a:rPr lang="zh-CN" altLang="en-US" sz="3200" dirty="0"/>
              <a:t>、林来森教授</a:t>
            </a:r>
            <a:r>
              <a:rPr lang="en-US" altLang="zh-CN" sz="3200" dirty="0"/>
              <a:t>: “</a:t>
            </a:r>
            <a:r>
              <a:rPr lang="zh-CN" altLang="en-US" sz="3200" dirty="0"/>
              <a:t>法律思维又被称为法学思维或法治思 维，是法学方法论的研究对象</a:t>
            </a:r>
          </a:p>
        </p:txBody>
      </p:sp>
    </p:spTree>
    <p:extLst>
      <p:ext uri="{BB962C8B-B14F-4D97-AF65-F5344CB8AC3E}">
        <p14:creationId xmlns:p14="http://schemas.microsoft.com/office/powerpoint/2010/main" val="162691316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0297" y="95369"/>
            <a:ext cx="3877985" cy="584775"/>
          </a:xfrm>
          <a:prstGeom prst="rect">
            <a:avLst/>
          </a:prstGeom>
        </p:spPr>
        <p:txBody>
          <a:bodyPr wrap="none">
            <a:spAutoFit/>
          </a:bodyPr>
          <a:lstStyle/>
          <a:p>
            <a:r>
              <a:rPr lang="zh-CN" altLang="en-US" sz="3200" dirty="0"/>
              <a:t>二、法律思维的特征</a:t>
            </a:r>
          </a:p>
        </p:txBody>
      </p:sp>
      <p:sp>
        <p:nvSpPr>
          <p:cNvPr id="3" name="矩形 2"/>
          <p:cNvSpPr/>
          <p:nvPr/>
        </p:nvSpPr>
        <p:spPr>
          <a:xfrm>
            <a:off x="859503" y="648111"/>
            <a:ext cx="3409908" cy="584775"/>
          </a:xfrm>
          <a:prstGeom prst="rect">
            <a:avLst/>
          </a:prstGeom>
        </p:spPr>
        <p:txBody>
          <a:bodyPr wrap="none">
            <a:spAutoFit/>
          </a:bodyPr>
          <a:lstStyle/>
          <a:p>
            <a:r>
              <a:rPr lang="en-US" altLang="zh-CN" sz="3200" dirty="0"/>
              <a:t>(</a:t>
            </a:r>
            <a:r>
              <a:rPr lang="zh-CN" altLang="en-US" sz="3200" dirty="0"/>
              <a:t>一</a:t>
            </a:r>
            <a:r>
              <a:rPr lang="en-US" altLang="zh-CN" sz="3200" dirty="0"/>
              <a:t>) </a:t>
            </a:r>
            <a:r>
              <a:rPr lang="zh-CN" altLang="en-US" sz="3200" dirty="0"/>
              <a:t>主体的特定性</a:t>
            </a:r>
          </a:p>
        </p:txBody>
      </p:sp>
      <p:sp>
        <p:nvSpPr>
          <p:cNvPr id="4" name="矩形 3"/>
          <p:cNvSpPr/>
          <p:nvPr/>
        </p:nvSpPr>
        <p:spPr>
          <a:xfrm>
            <a:off x="885952" y="2718220"/>
            <a:ext cx="3357009" cy="584775"/>
          </a:xfrm>
          <a:prstGeom prst="rect">
            <a:avLst/>
          </a:prstGeom>
        </p:spPr>
        <p:txBody>
          <a:bodyPr wrap="none">
            <a:spAutoFit/>
          </a:bodyPr>
          <a:lstStyle/>
          <a:p>
            <a:r>
              <a:rPr lang="en-US" altLang="zh-CN" dirty="0"/>
              <a:t>(</a:t>
            </a:r>
            <a:r>
              <a:rPr lang="zh-CN" altLang="en-US" sz="3200" dirty="0"/>
              <a:t>二</a:t>
            </a:r>
            <a:r>
              <a:rPr lang="en-US" altLang="zh-CN" sz="3200" dirty="0"/>
              <a:t>) </a:t>
            </a:r>
            <a:r>
              <a:rPr lang="zh-CN" altLang="en-US" sz="3200" dirty="0"/>
              <a:t>思维的过程性</a:t>
            </a:r>
          </a:p>
        </p:txBody>
      </p:sp>
      <p:sp>
        <p:nvSpPr>
          <p:cNvPr id="5" name="矩形 4"/>
          <p:cNvSpPr/>
          <p:nvPr/>
        </p:nvSpPr>
        <p:spPr>
          <a:xfrm>
            <a:off x="833053" y="4334046"/>
            <a:ext cx="3409908" cy="584775"/>
          </a:xfrm>
          <a:prstGeom prst="rect">
            <a:avLst/>
          </a:prstGeom>
        </p:spPr>
        <p:txBody>
          <a:bodyPr wrap="none">
            <a:spAutoFit/>
          </a:bodyPr>
          <a:lstStyle/>
          <a:p>
            <a:r>
              <a:rPr lang="en-US" altLang="zh-CN" sz="3200" dirty="0"/>
              <a:t>(</a:t>
            </a:r>
            <a:r>
              <a:rPr lang="zh-CN" altLang="en-US" sz="3200" dirty="0"/>
              <a:t>三</a:t>
            </a:r>
            <a:r>
              <a:rPr lang="en-US" altLang="zh-CN" sz="3200" dirty="0"/>
              <a:t>) </a:t>
            </a:r>
            <a:r>
              <a:rPr lang="zh-CN" altLang="en-US" sz="3200" dirty="0"/>
              <a:t>思维的实践性</a:t>
            </a:r>
          </a:p>
        </p:txBody>
      </p:sp>
      <p:sp>
        <p:nvSpPr>
          <p:cNvPr id="6" name="矩形 5"/>
          <p:cNvSpPr/>
          <p:nvPr/>
        </p:nvSpPr>
        <p:spPr>
          <a:xfrm>
            <a:off x="833053" y="1234365"/>
            <a:ext cx="11019272" cy="1569660"/>
          </a:xfrm>
          <a:prstGeom prst="rect">
            <a:avLst/>
          </a:prstGeom>
        </p:spPr>
        <p:txBody>
          <a:bodyPr wrap="square">
            <a:spAutoFit/>
          </a:bodyPr>
          <a:lstStyle/>
          <a:p>
            <a:r>
              <a:rPr lang="zh-CN" altLang="en-US" sz="3200" dirty="0"/>
              <a:t>法律思维的主体可以是法官、检察官、律师等法律工作者，也可以是从事社会管理的 行政执法人员，还可以是专门的法学研究者</a:t>
            </a:r>
          </a:p>
        </p:txBody>
      </p:sp>
      <p:sp>
        <p:nvSpPr>
          <p:cNvPr id="7" name="矩形 6"/>
          <p:cNvSpPr/>
          <p:nvPr/>
        </p:nvSpPr>
        <p:spPr>
          <a:xfrm>
            <a:off x="770297" y="3256828"/>
            <a:ext cx="10490476" cy="1077218"/>
          </a:xfrm>
          <a:prstGeom prst="rect">
            <a:avLst/>
          </a:prstGeom>
        </p:spPr>
        <p:txBody>
          <a:bodyPr wrap="square">
            <a:spAutoFit/>
          </a:bodyPr>
          <a:lstStyle/>
          <a:p>
            <a:r>
              <a:rPr lang="zh-CN" altLang="en-US" sz="3200" dirty="0"/>
              <a:t>法律思维是主体从现象到本质、以达至法律真实为最低标准的一个思考过程</a:t>
            </a:r>
          </a:p>
        </p:txBody>
      </p:sp>
      <p:sp>
        <p:nvSpPr>
          <p:cNvPr id="8" name="矩形 7"/>
          <p:cNvSpPr/>
          <p:nvPr/>
        </p:nvSpPr>
        <p:spPr>
          <a:xfrm>
            <a:off x="650732" y="4918821"/>
            <a:ext cx="10729606" cy="2062103"/>
          </a:xfrm>
          <a:prstGeom prst="rect">
            <a:avLst/>
          </a:prstGeom>
        </p:spPr>
        <p:txBody>
          <a:bodyPr wrap="square">
            <a:spAutoFit/>
          </a:bodyPr>
          <a:lstStyle/>
          <a:p>
            <a:r>
              <a:rPr lang="zh-CN" altLang="en-US" sz="3200" dirty="0"/>
              <a:t>法律职业者运用法律思维，必须具备深厚的法律知识底蕴，否则思考法律问题就会没有依据 和方向。同时，法律职业者还必须具备丰富的人生阅历和社会经验，否则就无法认识事实构成。</a:t>
            </a:r>
          </a:p>
        </p:txBody>
      </p:sp>
    </p:spTree>
    <p:extLst>
      <p:ext uri="{BB962C8B-B14F-4D97-AF65-F5344CB8AC3E}">
        <p14:creationId xmlns:p14="http://schemas.microsoft.com/office/powerpoint/2010/main" val="386245576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111" y="308094"/>
            <a:ext cx="3700052" cy="584775"/>
          </a:xfrm>
          <a:prstGeom prst="rect">
            <a:avLst/>
          </a:prstGeom>
        </p:spPr>
        <p:txBody>
          <a:bodyPr wrap="none">
            <a:spAutoFit/>
          </a:bodyPr>
          <a:lstStyle/>
          <a:p>
            <a:r>
              <a:rPr lang="zh-CN" altLang="en-US" sz="3200" dirty="0"/>
              <a:t>（四</a:t>
            </a:r>
            <a:r>
              <a:rPr lang="en-US" altLang="zh-CN" sz="3200" dirty="0"/>
              <a:t>) </a:t>
            </a:r>
            <a:r>
              <a:rPr lang="zh-CN" altLang="en-US" sz="3200" dirty="0"/>
              <a:t>思维的规范性</a:t>
            </a:r>
          </a:p>
        </p:txBody>
      </p:sp>
      <p:sp>
        <p:nvSpPr>
          <p:cNvPr id="3" name="矩形 2"/>
          <p:cNvSpPr/>
          <p:nvPr/>
        </p:nvSpPr>
        <p:spPr>
          <a:xfrm>
            <a:off x="721360" y="1078469"/>
            <a:ext cx="11470640" cy="1077218"/>
          </a:xfrm>
          <a:prstGeom prst="rect">
            <a:avLst/>
          </a:prstGeom>
        </p:spPr>
        <p:txBody>
          <a:bodyPr wrap="square">
            <a:spAutoFit/>
          </a:bodyPr>
          <a:lstStyle/>
          <a:p>
            <a:r>
              <a:rPr lang="zh-CN" altLang="en-US" sz="3200" dirty="0"/>
              <a:t>特定法律职业共同体的法律思维总是离不开该群体所在国家所形成的一套概念、制度、体系 和规则</a:t>
            </a:r>
          </a:p>
        </p:txBody>
      </p:sp>
      <p:sp>
        <p:nvSpPr>
          <p:cNvPr id="4" name="矩形 3"/>
          <p:cNvSpPr/>
          <p:nvPr/>
        </p:nvSpPr>
        <p:spPr>
          <a:xfrm>
            <a:off x="721360" y="2341287"/>
            <a:ext cx="3409908" cy="584775"/>
          </a:xfrm>
          <a:prstGeom prst="rect">
            <a:avLst/>
          </a:prstGeom>
        </p:spPr>
        <p:txBody>
          <a:bodyPr wrap="none">
            <a:spAutoFit/>
          </a:bodyPr>
          <a:lstStyle/>
          <a:p>
            <a:r>
              <a:rPr lang="en-US" altLang="zh-CN" sz="3200" dirty="0"/>
              <a:t>(</a:t>
            </a:r>
            <a:r>
              <a:rPr lang="zh-CN" altLang="en-US" sz="3200" dirty="0"/>
              <a:t>五</a:t>
            </a:r>
            <a:r>
              <a:rPr lang="en-US" altLang="zh-CN" sz="3200" dirty="0"/>
              <a:t>) </a:t>
            </a:r>
            <a:r>
              <a:rPr lang="zh-CN" altLang="en-US" sz="3200" dirty="0"/>
              <a:t>思维的价值性</a:t>
            </a:r>
          </a:p>
        </p:txBody>
      </p:sp>
      <p:sp>
        <p:nvSpPr>
          <p:cNvPr id="5" name="矩形 4"/>
          <p:cNvSpPr/>
          <p:nvPr/>
        </p:nvSpPr>
        <p:spPr>
          <a:xfrm>
            <a:off x="620263" y="3146179"/>
            <a:ext cx="9623147" cy="584775"/>
          </a:xfrm>
          <a:prstGeom prst="rect">
            <a:avLst/>
          </a:prstGeom>
        </p:spPr>
        <p:txBody>
          <a:bodyPr wrap="none">
            <a:spAutoFit/>
          </a:bodyPr>
          <a:lstStyle/>
          <a:p>
            <a:r>
              <a:rPr lang="zh-CN" altLang="en-US" sz="3200" dirty="0"/>
              <a:t>法律思维以法治理念为价值指引，以定分止争为目的</a:t>
            </a:r>
          </a:p>
        </p:txBody>
      </p:sp>
    </p:spTree>
    <p:extLst>
      <p:ext uri="{BB962C8B-B14F-4D97-AF65-F5344CB8AC3E}">
        <p14:creationId xmlns:p14="http://schemas.microsoft.com/office/powerpoint/2010/main" val="709574859"/>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21360" y="121682"/>
            <a:ext cx="6837680" cy="584775"/>
          </a:xfrm>
          <a:prstGeom prst="rect">
            <a:avLst/>
          </a:prstGeom>
          <a:noFill/>
        </p:spPr>
        <p:txBody>
          <a:bodyPr wrap="square" rtlCol="0">
            <a:spAutoFit/>
          </a:bodyPr>
          <a:lstStyle/>
          <a:p>
            <a:r>
              <a:rPr lang="zh-CN" altLang="en-US" sz="3200" dirty="0"/>
              <a:t>三、法律思维的基本规则</a:t>
            </a:r>
          </a:p>
        </p:txBody>
      </p:sp>
      <p:sp>
        <p:nvSpPr>
          <p:cNvPr id="3" name="矩形 2"/>
          <p:cNvSpPr/>
          <p:nvPr/>
        </p:nvSpPr>
        <p:spPr>
          <a:xfrm>
            <a:off x="701344" y="769681"/>
            <a:ext cx="3722494" cy="523220"/>
          </a:xfrm>
          <a:prstGeom prst="rect">
            <a:avLst/>
          </a:prstGeom>
        </p:spPr>
        <p:txBody>
          <a:bodyPr wrap="none">
            <a:spAutoFit/>
          </a:bodyPr>
          <a:lstStyle/>
          <a:p>
            <a:r>
              <a:rPr lang="en-US" altLang="zh-CN" sz="2800" dirty="0"/>
              <a:t>(</a:t>
            </a:r>
            <a:r>
              <a:rPr lang="zh-CN" altLang="en-US" sz="2800" dirty="0"/>
              <a:t>一</a:t>
            </a:r>
            <a:r>
              <a:rPr lang="en-US" altLang="zh-CN" sz="2800" dirty="0"/>
              <a:t>) </a:t>
            </a:r>
            <a:r>
              <a:rPr lang="zh-CN" altLang="en-US" sz="2800" dirty="0"/>
              <a:t>以权利义务为中心</a:t>
            </a:r>
          </a:p>
        </p:txBody>
      </p:sp>
      <p:sp>
        <p:nvSpPr>
          <p:cNvPr id="4" name="矩形 3"/>
          <p:cNvSpPr/>
          <p:nvPr/>
        </p:nvSpPr>
        <p:spPr>
          <a:xfrm>
            <a:off x="721360" y="1356125"/>
            <a:ext cx="10434320" cy="1384995"/>
          </a:xfrm>
          <a:prstGeom prst="rect">
            <a:avLst/>
          </a:prstGeom>
        </p:spPr>
        <p:txBody>
          <a:bodyPr wrap="square">
            <a:spAutoFit/>
          </a:bodyPr>
          <a:lstStyle/>
          <a:p>
            <a:r>
              <a:rPr lang="zh-CN" altLang="en-US" sz="2800" dirty="0"/>
              <a:t>由于合法性的认定与排除只能通过权利与义务的分析来完成。因而，说法律思维方式的重心在于合 法与非法之分析，与说法律思维方式的实质在于权利与义务分析，其意思是完全相同的。</a:t>
            </a:r>
          </a:p>
        </p:txBody>
      </p:sp>
      <p:sp>
        <p:nvSpPr>
          <p:cNvPr id="5" name="矩形 4"/>
          <p:cNvSpPr/>
          <p:nvPr/>
        </p:nvSpPr>
        <p:spPr>
          <a:xfrm>
            <a:off x="701344" y="2821458"/>
            <a:ext cx="3722494" cy="523220"/>
          </a:xfrm>
          <a:prstGeom prst="rect">
            <a:avLst/>
          </a:prstGeom>
        </p:spPr>
        <p:txBody>
          <a:bodyPr wrap="none">
            <a:spAutoFit/>
          </a:bodyPr>
          <a:lstStyle/>
          <a:p>
            <a:r>
              <a:rPr lang="en-US" altLang="zh-CN" sz="2800" dirty="0"/>
              <a:t>(</a:t>
            </a:r>
            <a:r>
              <a:rPr lang="zh-CN" altLang="en-US" sz="2800" dirty="0"/>
              <a:t>二</a:t>
            </a:r>
            <a:r>
              <a:rPr lang="en-US" altLang="zh-CN" sz="2800" dirty="0"/>
              <a:t>) </a:t>
            </a:r>
            <a:r>
              <a:rPr lang="zh-CN" altLang="en-US" sz="2800" dirty="0"/>
              <a:t>普遍性优于特殊性</a:t>
            </a:r>
          </a:p>
        </p:txBody>
      </p:sp>
      <p:sp>
        <p:nvSpPr>
          <p:cNvPr id="6" name="矩形 5"/>
          <p:cNvSpPr/>
          <p:nvPr/>
        </p:nvSpPr>
        <p:spPr>
          <a:xfrm>
            <a:off x="594360" y="3468141"/>
            <a:ext cx="10688320" cy="954107"/>
          </a:xfrm>
          <a:prstGeom prst="rect">
            <a:avLst/>
          </a:prstGeom>
        </p:spPr>
        <p:txBody>
          <a:bodyPr wrap="square">
            <a:spAutoFit/>
          </a:bodyPr>
          <a:lstStyle/>
          <a:p>
            <a:r>
              <a:rPr lang="zh-CN" altLang="en-US" sz="2800" dirty="0"/>
              <a:t>法律规则中所规定的关系模式具有普遍性，而运用法律所要解决的具体法律问题则有特殊性</a:t>
            </a:r>
          </a:p>
        </p:txBody>
      </p:sp>
      <p:sp>
        <p:nvSpPr>
          <p:cNvPr id="7" name="矩形 6"/>
          <p:cNvSpPr/>
          <p:nvPr/>
        </p:nvSpPr>
        <p:spPr>
          <a:xfrm>
            <a:off x="446467" y="4512691"/>
            <a:ext cx="3977371" cy="523220"/>
          </a:xfrm>
          <a:prstGeom prst="rect">
            <a:avLst/>
          </a:prstGeom>
        </p:spPr>
        <p:txBody>
          <a:bodyPr wrap="none">
            <a:spAutoFit/>
          </a:bodyPr>
          <a:lstStyle/>
          <a:p>
            <a:r>
              <a:rPr lang="zh-CN" altLang="en-US" sz="2800" dirty="0"/>
              <a:t>（三</a:t>
            </a:r>
            <a:r>
              <a:rPr lang="en-US" altLang="zh-CN" sz="2800" dirty="0"/>
              <a:t>) </a:t>
            </a:r>
            <a:r>
              <a:rPr lang="zh-CN" altLang="en-US" sz="2800" dirty="0"/>
              <a:t>合法性优于客观性</a:t>
            </a:r>
          </a:p>
        </p:txBody>
      </p:sp>
      <p:sp>
        <p:nvSpPr>
          <p:cNvPr id="8" name="矩形 7"/>
          <p:cNvSpPr/>
          <p:nvPr/>
        </p:nvSpPr>
        <p:spPr>
          <a:xfrm>
            <a:off x="635000" y="5196752"/>
            <a:ext cx="10607040" cy="1384995"/>
          </a:xfrm>
          <a:prstGeom prst="rect">
            <a:avLst/>
          </a:prstGeom>
        </p:spPr>
        <p:txBody>
          <a:bodyPr wrap="square">
            <a:spAutoFit/>
          </a:bodyPr>
          <a:lstStyle/>
          <a:p>
            <a:r>
              <a:rPr lang="zh-CN" altLang="en-US" sz="2800" dirty="0"/>
              <a:t>在适用法律解决涉法性争端的场合，尊重法律是第一位的和无条件的，客观事实是否必须得到尊重， 则需以它能够被合法证据所证明为前提条件。</a:t>
            </a:r>
          </a:p>
        </p:txBody>
      </p:sp>
    </p:spTree>
    <p:extLst>
      <p:ext uri="{BB962C8B-B14F-4D97-AF65-F5344CB8AC3E}">
        <p14:creationId xmlns:p14="http://schemas.microsoft.com/office/powerpoint/2010/main" val="198765278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4201" y="348734"/>
            <a:ext cx="2339102" cy="523220"/>
          </a:xfrm>
          <a:prstGeom prst="rect">
            <a:avLst/>
          </a:prstGeom>
        </p:spPr>
        <p:txBody>
          <a:bodyPr wrap="none">
            <a:spAutoFit/>
          </a:bodyPr>
          <a:lstStyle/>
          <a:p>
            <a:r>
              <a:rPr lang="zh-CN" altLang="en-US" sz="2800" dirty="0"/>
              <a:t>四、案例评说</a:t>
            </a:r>
          </a:p>
        </p:txBody>
      </p:sp>
      <p:sp>
        <p:nvSpPr>
          <p:cNvPr id="3" name="矩形 2"/>
          <p:cNvSpPr/>
          <p:nvPr/>
        </p:nvSpPr>
        <p:spPr>
          <a:xfrm>
            <a:off x="474200" y="1302157"/>
            <a:ext cx="11219959" cy="1569660"/>
          </a:xfrm>
          <a:prstGeom prst="rect">
            <a:avLst/>
          </a:prstGeom>
        </p:spPr>
        <p:txBody>
          <a:bodyPr wrap="square">
            <a:spAutoFit/>
          </a:bodyPr>
          <a:lstStyle/>
          <a:p>
            <a:r>
              <a:rPr lang="zh-CN" altLang="en-US" sz="2400" dirty="0"/>
              <a:t>      本案的基本案情是</a:t>
            </a:r>
            <a:r>
              <a:rPr lang="en-US" altLang="zh-CN" sz="2400" dirty="0"/>
              <a:t>: </a:t>
            </a:r>
            <a:r>
              <a:rPr lang="zh-CN" altLang="en-US" sz="2400" dirty="0"/>
              <a:t>２００６ 年４ 月２１ 日晚， 广州青年许 霆在ＡＴＭ 取款机取款时，恰逢自动取款机运行失常，在发 现取款１０００ 元而银行账户只扣除１ 元的情形下，许霆心 生犯意，先后取款１７１ 笔，合计１７</a:t>
            </a:r>
            <a:r>
              <a:rPr lang="en-US" altLang="zh-CN" sz="2400" dirty="0"/>
              <a:t>.</a:t>
            </a:r>
            <a:r>
              <a:rPr lang="zh-CN" altLang="en-US" sz="2400" dirty="0"/>
              <a:t>５ 万元，此后潜逃， 一年后被抓获，一审被以盗窃金融机构罪判处无期徒刑</a:t>
            </a:r>
            <a:r>
              <a:rPr lang="zh-CN" altLang="en-US" dirty="0"/>
              <a:t>。</a:t>
            </a:r>
          </a:p>
        </p:txBody>
      </p:sp>
    </p:spTree>
    <p:extLst>
      <p:ext uri="{BB962C8B-B14F-4D97-AF65-F5344CB8AC3E}">
        <p14:creationId xmlns:p14="http://schemas.microsoft.com/office/powerpoint/2010/main" val="2860331821"/>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0093" y="150960"/>
            <a:ext cx="3169457" cy="584775"/>
          </a:xfrm>
          <a:prstGeom prst="rect">
            <a:avLst/>
          </a:prstGeom>
        </p:spPr>
        <p:txBody>
          <a:bodyPr wrap="none">
            <a:spAutoFit/>
          </a:bodyPr>
          <a:lstStyle/>
          <a:p>
            <a:r>
              <a:rPr lang="zh-CN" altLang="en-US" sz="3200" dirty="0"/>
              <a:t>第三节 职业伦理</a:t>
            </a:r>
          </a:p>
        </p:txBody>
      </p:sp>
      <p:sp>
        <p:nvSpPr>
          <p:cNvPr id="3" name="矩形 2"/>
          <p:cNvSpPr/>
          <p:nvPr/>
        </p:nvSpPr>
        <p:spPr>
          <a:xfrm>
            <a:off x="570106" y="867508"/>
            <a:ext cx="4276214" cy="584775"/>
          </a:xfrm>
          <a:prstGeom prst="rect">
            <a:avLst/>
          </a:prstGeom>
        </p:spPr>
        <p:txBody>
          <a:bodyPr wrap="square">
            <a:spAutoFit/>
          </a:bodyPr>
          <a:lstStyle/>
          <a:p>
            <a:r>
              <a:rPr lang="zh-CN" altLang="en-US" sz="3200" dirty="0"/>
              <a:t>一、伦理与道德</a:t>
            </a:r>
          </a:p>
        </p:txBody>
      </p:sp>
      <p:sp>
        <p:nvSpPr>
          <p:cNvPr id="4" name="矩形 3"/>
          <p:cNvSpPr/>
          <p:nvPr/>
        </p:nvSpPr>
        <p:spPr>
          <a:xfrm>
            <a:off x="662231" y="1367663"/>
            <a:ext cx="3039444" cy="1815882"/>
          </a:xfrm>
          <a:prstGeom prst="rect">
            <a:avLst/>
          </a:prstGeom>
        </p:spPr>
        <p:txBody>
          <a:bodyPr wrap="square">
            <a:spAutoFit/>
          </a:bodyPr>
          <a:lstStyle/>
          <a:p>
            <a:r>
              <a:rPr lang="zh-CN" altLang="en-US" sz="2800" dirty="0"/>
              <a:t>价值取向不同 </a:t>
            </a:r>
            <a:endParaRPr lang="en-US" altLang="zh-CN" sz="2800" dirty="0"/>
          </a:p>
          <a:p>
            <a:r>
              <a:rPr lang="zh-CN" altLang="en-US" sz="2800" dirty="0"/>
              <a:t>侧重点不同</a:t>
            </a:r>
            <a:endParaRPr lang="en-US" altLang="zh-CN" sz="2800" dirty="0"/>
          </a:p>
          <a:p>
            <a:r>
              <a:rPr lang="zh-CN" altLang="en-US" sz="2800" dirty="0"/>
              <a:t>义务向度不同 </a:t>
            </a:r>
            <a:endParaRPr lang="en-US" altLang="zh-CN" sz="2800" dirty="0"/>
          </a:p>
          <a:p>
            <a:r>
              <a:rPr lang="zh-CN" altLang="en-US" sz="2800" dirty="0"/>
              <a:t>作用机制不同</a:t>
            </a:r>
          </a:p>
        </p:txBody>
      </p:sp>
      <p:sp>
        <p:nvSpPr>
          <p:cNvPr id="5" name="矩形 4"/>
          <p:cNvSpPr/>
          <p:nvPr/>
        </p:nvSpPr>
        <p:spPr>
          <a:xfrm>
            <a:off x="662231" y="3183545"/>
            <a:ext cx="2339102" cy="523220"/>
          </a:xfrm>
          <a:prstGeom prst="rect">
            <a:avLst/>
          </a:prstGeom>
        </p:spPr>
        <p:txBody>
          <a:bodyPr wrap="none">
            <a:spAutoFit/>
          </a:bodyPr>
          <a:lstStyle/>
          <a:p>
            <a:r>
              <a:rPr lang="zh-CN" altLang="en-US" sz="2800" dirty="0"/>
              <a:t>二、职业伦理</a:t>
            </a:r>
          </a:p>
        </p:txBody>
      </p:sp>
      <p:sp>
        <p:nvSpPr>
          <p:cNvPr id="6" name="矩形 5"/>
          <p:cNvSpPr/>
          <p:nvPr/>
        </p:nvSpPr>
        <p:spPr>
          <a:xfrm>
            <a:off x="644428" y="3706765"/>
            <a:ext cx="3057247" cy="523220"/>
          </a:xfrm>
          <a:prstGeom prst="rect">
            <a:avLst/>
          </a:prstGeom>
        </p:spPr>
        <p:txBody>
          <a:bodyPr wrap="none">
            <a:spAutoFit/>
          </a:bodyPr>
          <a:lstStyle/>
          <a:p>
            <a:r>
              <a:rPr lang="zh-CN" altLang="en-US" sz="2800" dirty="0"/>
              <a:t>三、法律职业伦理</a:t>
            </a:r>
          </a:p>
        </p:txBody>
      </p:sp>
    </p:spTree>
    <p:extLst>
      <p:ext uri="{BB962C8B-B14F-4D97-AF65-F5344CB8AC3E}">
        <p14:creationId xmlns:p14="http://schemas.microsoft.com/office/powerpoint/2010/main" val="170833156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9158" y="63875"/>
            <a:ext cx="6042039" cy="584775"/>
          </a:xfrm>
          <a:prstGeom prst="rect">
            <a:avLst/>
          </a:prstGeom>
        </p:spPr>
        <p:txBody>
          <a:bodyPr wrap="none">
            <a:spAutoFit/>
          </a:bodyPr>
          <a:lstStyle/>
          <a:p>
            <a:r>
              <a:rPr lang="zh-CN" altLang="en-US" sz="3200" dirty="0"/>
              <a:t>第四节 法律职业伦理渊源与原则</a:t>
            </a:r>
          </a:p>
        </p:txBody>
      </p:sp>
      <p:sp>
        <p:nvSpPr>
          <p:cNvPr id="3" name="矩形 2"/>
          <p:cNvSpPr/>
          <p:nvPr/>
        </p:nvSpPr>
        <p:spPr>
          <a:xfrm>
            <a:off x="386080" y="650568"/>
            <a:ext cx="4852610" cy="523220"/>
          </a:xfrm>
          <a:prstGeom prst="rect">
            <a:avLst/>
          </a:prstGeom>
        </p:spPr>
        <p:txBody>
          <a:bodyPr wrap="none">
            <a:spAutoFit/>
          </a:bodyPr>
          <a:lstStyle/>
          <a:p>
            <a:r>
              <a:rPr lang="zh-CN" altLang="en-US" sz="2800" dirty="0"/>
              <a:t>一、法律职业伦理的规范渊源</a:t>
            </a:r>
          </a:p>
        </p:txBody>
      </p:sp>
      <p:sp>
        <p:nvSpPr>
          <p:cNvPr id="4" name="矩形 3"/>
          <p:cNvSpPr/>
          <p:nvPr/>
        </p:nvSpPr>
        <p:spPr>
          <a:xfrm>
            <a:off x="494654" y="1111300"/>
            <a:ext cx="6096000" cy="1815882"/>
          </a:xfrm>
          <a:prstGeom prst="rect">
            <a:avLst/>
          </a:prstGeom>
        </p:spPr>
        <p:txBody>
          <a:bodyPr>
            <a:spAutoFit/>
          </a:bodyPr>
          <a:lstStyle/>
          <a:p>
            <a:r>
              <a:rPr lang="en-US" altLang="zh-CN" dirty="0"/>
              <a:t>(</a:t>
            </a:r>
            <a:r>
              <a:rPr lang="zh-CN" altLang="en-US" sz="2800" dirty="0"/>
              <a:t>一</a:t>
            </a:r>
            <a:r>
              <a:rPr lang="en-US" altLang="zh-CN" sz="2800" dirty="0"/>
              <a:t>)</a:t>
            </a:r>
            <a:r>
              <a:rPr lang="zh-CN" altLang="en-US" sz="2800" dirty="0"/>
              <a:t>宪法与法律</a:t>
            </a:r>
            <a:endParaRPr lang="en-US" altLang="zh-CN" sz="2800" dirty="0"/>
          </a:p>
          <a:p>
            <a:r>
              <a:rPr lang="zh-CN" altLang="en-US" sz="2800" dirty="0"/>
              <a:t> </a:t>
            </a:r>
            <a:r>
              <a:rPr lang="en-US" altLang="zh-CN" sz="2800" dirty="0"/>
              <a:t>(</a:t>
            </a:r>
            <a:r>
              <a:rPr lang="zh-CN" altLang="en-US" sz="2800" dirty="0"/>
              <a:t>二</a:t>
            </a:r>
            <a:r>
              <a:rPr lang="en-US" altLang="zh-CN" sz="2800" dirty="0"/>
              <a:t>)</a:t>
            </a:r>
            <a:r>
              <a:rPr lang="zh-CN" altLang="en-US" sz="2800" dirty="0"/>
              <a:t>司法解释与司法政策</a:t>
            </a:r>
            <a:endParaRPr lang="en-US" altLang="zh-CN" sz="2800" dirty="0"/>
          </a:p>
          <a:p>
            <a:r>
              <a:rPr lang="zh-CN" altLang="en-US" sz="2800" dirty="0"/>
              <a:t> </a:t>
            </a:r>
            <a:r>
              <a:rPr lang="en-US" altLang="zh-CN" sz="2800" dirty="0"/>
              <a:t>(</a:t>
            </a:r>
            <a:r>
              <a:rPr lang="zh-CN" altLang="en-US" sz="2800" dirty="0"/>
              <a:t>三</a:t>
            </a:r>
            <a:r>
              <a:rPr lang="en-US" altLang="zh-CN" sz="2800" dirty="0"/>
              <a:t>)</a:t>
            </a:r>
            <a:r>
              <a:rPr lang="zh-CN" altLang="en-US" sz="2800" dirty="0"/>
              <a:t>法规与规章 </a:t>
            </a:r>
            <a:endParaRPr lang="en-US" altLang="zh-CN" sz="2800" dirty="0"/>
          </a:p>
          <a:p>
            <a:r>
              <a:rPr lang="en-US" altLang="zh-CN" sz="2800" dirty="0"/>
              <a:t>(</a:t>
            </a:r>
            <a:r>
              <a:rPr lang="zh-CN" altLang="en-US" sz="2800" dirty="0"/>
              <a:t>四</a:t>
            </a:r>
            <a:r>
              <a:rPr lang="en-US" altLang="zh-CN" sz="2800" dirty="0"/>
              <a:t>) </a:t>
            </a:r>
            <a:r>
              <a:rPr lang="zh-CN" altLang="en-US" sz="2800" dirty="0"/>
              <a:t>行业规范与道德规范</a:t>
            </a:r>
          </a:p>
        </p:txBody>
      </p:sp>
      <p:sp>
        <p:nvSpPr>
          <p:cNvPr id="5" name="矩形 4"/>
          <p:cNvSpPr/>
          <p:nvPr/>
        </p:nvSpPr>
        <p:spPr>
          <a:xfrm>
            <a:off x="447708" y="2891220"/>
            <a:ext cx="4852610" cy="523220"/>
          </a:xfrm>
          <a:prstGeom prst="rect">
            <a:avLst/>
          </a:prstGeom>
        </p:spPr>
        <p:txBody>
          <a:bodyPr wrap="none">
            <a:spAutoFit/>
          </a:bodyPr>
          <a:lstStyle/>
          <a:p>
            <a:r>
              <a:rPr lang="zh-CN" altLang="en-US" sz="2800" dirty="0"/>
              <a:t>二、法律职业伦理的基本原则</a:t>
            </a:r>
          </a:p>
        </p:txBody>
      </p:sp>
      <p:sp>
        <p:nvSpPr>
          <p:cNvPr id="7" name="矩形 6"/>
          <p:cNvSpPr/>
          <p:nvPr/>
        </p:nvSpPr>
        <p:spPr>
          <a:xfrm>
            <a:off x="621876" y="3403523"/>
            <a:ext cx="3441968" cy="461665"/>
          </a:xfrm>
          <a:prstGeom prst="rect">
            <a:avLst/>
          </a:prstGeom>
        </p:spPr>
        <p:txBody>
          <a:bodyPr wrap="none">
            <a:spAutoFit/>
          </a:bodyPr>
          <a:lstStyle/>
          <a:p>
            <a:r>
              <a:rPr lang="en-US" altLang="zh-CN" sz="2400" dirty="0"/>
              <a:t>(</a:t>
            </a:r>
            <a:r>
              <a:rPr lang="zh-CN" altLang="en-US" sz="2400" dirty="0"/>
              <a:t>一</a:t>
            </a:r>
            <a:r>
              <a:rPr lang="en-US" altLang="zh-CN" sz="2400" dirty="0"/>
              <a:t>)</a:t>
            </a:r>
            <a:r>
              <a:rPr lang="zh-CN" altLang="en-US" sz="2400" dirty="0"/>
              <a:t>忠实执行宪法和法律</a:t>
            </a:r>
          </a:p>
        </p:txBody>
      </p:sp>
      <p:sp>
        <p:nvSpPr>
          <p:cNvPr id="8" name="矩形 7"/>
          <p:cNvSpPr/>
          <p:nvPr/>
        </p:nvSpPr>
        <p:spPr>
          <a:xfrm>
            <a:off x="409235" y="3925122"/>
            <a:ext cx="4891083" cy="461665"/>
          </a:xfrm>
          <a:prstGeom prst="rect">
            <a:avLst/>
          </a:prstGeom>
        </p:spPr>
        <p:txBody>
          <a:bodyPr wrap="none">
            <a:spAutoFit/>
          </a:bodyPr>
          <a:lstStyle/>
          <a:p>
            <a:r>
              <a:rPr lang="zh-CN" altLang="en-US" sz="2400" dirty="0"/>
              <a:t>（二</a:t>
            </a:r>
            <a:r>
              <a:rPr lang="en-US" altLang="zh-CN" sz="2400" dirty="0"/>
              <a:t>)</a:t>
            </a:r>
            <a:r>
              <a:rPr lang="zh-CN" altLang="en-US" sz="2400" dirty="0"/>
              <a:t>以事实为根据，以法律为准绳</a:t>
            </a:r>
          </a:p>
        </p:txBody>
      </p:sp>
      <p:sp>
        <p:nvSpPr>
          <p:cNvPr id="9" name="矩形 8"/>
          <p:cNvSpPr/>
          <p:nvPr/>
        </p:nvSpPr>
        <p:spPr>
          <a:xfrm>
            <a:off x="409235" y="4413781"/>
            <a:ext cx="3659976" cy="461665"/>
          </a:xfrm>
          <a:prstGeom prst="rect">
            <a:avLst/>
          </a:prstGeom>
        </p:spPr>
        <p:txBody>
          <a:bodyPr wrap="none">
            <a:spAutoFit/>
          </a:bodyPr>
          <a:lstStyle/>
          <a:p>
            <a:r>
              <a:rPr lang="zh-CN" altLang="en-US" sz="2400" dirty="0"/>
              <a:t>（三</a:t>
            </a:r>
            <a:r>
              <a:rPr lang="en-US" altLang="zh-CN" sz="2400" dirty="0"/>
              <a:t>)</a:t>
            </a:r>
            <a:r>
              <a:rPr lang="zh-CN" altLang="en-US" sz="2400" dirty="0"/>
              <a:t>严明纪律，保守秘密</a:t>
            </a:r>
          </a:p>
        </p:txBody>
      </p:sp>
      <p:sp>
        <p:nvSpPr>
          <p:cNvPr id="10" name="矩形 9"/>
          <p:cNvSpPr/>
          <p:nvPr/>
        </p:nvSpPr>
        <p:spPr>
          <a:xfrm>
            <a:off x="369962" y="4979987"/>
            <a:ext cx="3877985" cy="461665"/>
          </a:xfrm>
          <a:prstGeom prst="rect">
            <a:avLst/>
          </a:prstGeom>
        </p:spPr>
        <p:txBody>
          <a:bodyPr wrap="none">
            <a:spAutoFit/>
          </a:bodyPr>
          <a:lstStyle/>
          <a:p>
            <a:r>
              <a:rPr lang="zh-CN" altLang="en-US" sz="2400" dirty="0"/>
              <a:t>（四）互相尊重，相互配合</a:t>
            </a:r>
          </a:p>
        </p:txBody>
      </p:sp>
      <p:sp>
        <p:nvSpPr>
          <p:cNvPr id="11" name="矩形 10"/>
          <p:cNvSpPr/>
          <p:nvPr/>
        </p:nvSpPr>
        <p:spPr>
          <a:xfrm>
            <a:off x="386080" y="5488046"/>
            <a:ext cx="3722494" cy="461665"/>
          </a:xfrm>
          <a:prstGeom prst="rect">
            <a:avLst/>
          </a:prstGeom>
        </p:spPr>
        <p:txBody>
          <a:bodyPr wrap="none">
            <a:spAutoFit/>
          </a:bodyPr>
          <a:lstStyle/>
          <a:p>
            <a:r>
              <a:rPr lang="zh-CN" altLang="en-US" sz="2400" dirty="0"/>
              <a:t>（五）恪尽职守</a:t>
            </a:r>
            <a:r>
              <a:rPr lang="en-US" altLang="zh-CN" sz="2400" dirty="0"/>
              <a:t>, </a:t>
            </a:r>
            <a:r>
              <a:rPr lang="zh-CN" altLang="en-US" sz="2400" dirty="0"/>
              <a:t>勤勉尽责</a:t>
            </a:r>
          </a:p>
        </p:txBody>
      </p:sp>
      <p:sp>
        <p:nvSpPr>
          <p:cNvPr id="12" name="矩形 11"/>
          <p:cNvSpPr/>
          <p:nvPr/>
        </p:nvSpPr>
        <p:spPr>
          <a:xfrm>
            <a:off x="409235" y="6034852"/>
            <a:ext cx="3877985" cy="461665"/>
          </a:xfrm>
          <a:prstGeom prst="rect">
            <a:avLst/>
          </a:prstGeom>
        </p:spPr>
        <p:txBody>
          <a:bodyPr wrap="none">
            <a:spAutoFit/>
          </a:bodyPr>
          <a:lstStyle/>
          <a:p>
            <a:r>
              <a:rPr lang="zh-CN" altLang="en-US" sz="2400" dirty="0"/>
              <a:t>（六）清正廉洁，遵纪守法</a:t>
            </a:r>
          </a:p>
        </p:txBody>
      </p:sp>
    </p:spTree>
    <p:extLst>
      <p:ext uri="{BB962C8B-B14F-4D97-AF65-F5344CB8AC3E}">
        <p14:creationId xmlns:p14="http://schemas.microsoft.com/office/powerpoint/2010/main" val="151586131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 name="组合 104"/>
          <p:cNvGrpSpPr/>
          <p:nvPr/>
        </p:nvGrpSpPr>
        <p:grpSpPr>
          <a:xfrm>
            <a:off x="3926361" y="4228249"/>
            <a:ext cx="1427245" cy="849501"/>
            <a:chOff x="990806" y="5725172"/>
            <a:chExt cx="2166497" cy="1289505"/>
          </a:xfrm>
        </p:grpSpPr>
        <p:sp>
          <p:nvSpPr>
            <p:cNvPr id="106" name="椭圆 2"/>
            <p:cNvSpPr/>
            <p:nvPr/>
          </p:nvSpPr>
          <p:spPr>
            <a:xfrm flipH="1" flipV="1">
              <a:off x="990806" y="6520133"/>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endParaRPr lang="zh-CN" altLang="en-US" sz="1200" kern="0">
                <a:solidFill>
                  <a:srgbClr val="5A0000"/>
                </a:solidFill>
                <a:latin typeface="Arial" pitchFamily="34" charset="0"/>
                <a:ea typeface="Microsoft YaHei" panose="020B0503020204020204" pitchFamily="34" charset="-122"/>
              </a:endParaRPr>
            </a:p>
          </p:txBody>
        </p:sp>
        <p:sp>
          <p:nvSpPr>
            <p:cNvPr id="107" name="KSO_GT1.3"/>
            <p:cNvSpPr/>
            <p:nvPr/>
          </p:nvSpPr>
          <p:spPr>
            <a:xfrm rot="19120543" flipH="1" flipV="1">
              <a:off x="1109671" y="5725172"/>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C7016"/>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0" tIns="323978" rIns="458969" bIns="323978" numCol="1" spcCol="0" rtlCol="0" fromWordArt="0" anchor="ctr" anchorCtr="0" forceAA="0" compatLnSpc="1">
              <a:noAutofit/>
            </a:bodyPr>
            <a:lstStyle/>
            <a:p>
              <a:pPr algn="ctr"/>
              <a:endParaRPr lang="zh-CN" altLang="en-US" sz="1600" b="1" kern="0">
                <a:solidFill>
                  <a:srgbClr val="5A0000"/>
                </a:solidFill>
                <a:latin typeface="Arial" pitchFamily="34" charset="0"/>
                <a:ea typeface="Microsoft YaHei" panose="020B0503020204020204" pitchFamily="34" charset="-122"/>
              </a:endParaRPr>
            </a:p>
          </p:txBody>
        </p:sp>
      </p:grpSp>
      <p:grpSp>
        <p:nvGrpSpPr>
          <p:cNvPr id="108" name="组合 107"/>
          <p:cNvGrpSpPr/>
          <p:nvPr/>
        </p:nvGrpSpPr>
        <p:grpSpPr>
          <a:xfrm>
            <a:off x="6856603" y="4229172"/>
            <a:ext cx="1427245" cy="849501"/>
            <a:chOff x="2625508" y="5725172"/>
            <a:chExt cx="2166497" cy="1289505"/>
          </a:xfrm>
        </p:grpSpPr>
        <p:sp>
          <p:nvSpPr>
            <p:cNvPr id="109" name="椭圆 2"/>
            <p:cNvSpPr/>
            <p:nvPr/>
          </p:nvSpPr>
          <p:spPr>
            <a:xfrm flipV="1">
              <a:off x="4044010" y="6520133"/>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endParaRPr lang="zh-CN" altLang="en-US" sz="1200" kern="0">
                <a:solidFill>
                  <a:srgbClr val="5A0000"/>
                </a:solidFill>
                <a:latin typeface="Arial" pitchFamily="34" charset="0"/>
                <a:ea typeface="Microsoft YaHei" panose="020B0503020204020204" pitchFamily="34" charset="-122"/>
              </a:endParaRPr>
            </a:p>
          </p:txBody>
        </p:sp>
        <p:sp>
          <p:nvSpPr>
            <p:cNvPr id="110" name="KSO_GT1.4"/>
            <p:cNvSpPr/>
            <p:nvPr/>
          </p:nvSpPr>
          <p:spPr>
            <a:xfrm rot="2479457" flipV="1">
              <a:off x="2625508" y="5725172"/>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458969" tIns="323978" rIns="68576" bIns="323978" numCol="1" spcCol="0" rtlCol="0" fromWordArt="0" anchor="ctr" anchorCtr="0" forceAA="0" compatLnSpc="1">
              <a:noAutofit/>
            </a:bodyPr>
            <a:lstStyle/>
            <a:p>
              <a:pPr algn="ctr"/>
              <a:endParaRPr lang="zh-CN" altLang="en-US" sz="1600" b="1" kern="0">
                <a:solidFill>
                  <a:srgbClr val="5A0000"/>
                </a:solidFill>
                <a:latin typeface="Arial" pitchFamily="34" charset="0"/>
                <a:ea typeface="Microsoft YaHei" panose="020B0503020204020204" pitchFamily="34" charset="-122"/>
              </a:endParaRPr>
            </a:p>
          </p:txBody>
        </p:sp>
      </p:grpSp>
      <p:grpSp>
        <p:nvGrpSpPr>
          <p:cNvPr id="111" name="组合 110"/>
          <p:cNvGrpSpPr/>
          <p:nvPr/>
        </p:nvGrpSpPr>
        <p:grpSpPr>
          <a:xfrm>
            <a:off x="6969121" y="1932745"/>
            <a:ext cx="1440877" cy="849501"/>
            <a:chOff x="2793148" y="3332948"/>
            <a:chExt cx="2187189" cy="1289505"/>
          </a:xfrm>
        </p:grpSpPr>
        <p:sp>
          <p:nvSpPr>
            <p:cNvPr id="112" name="椭圆 2"/>
            <p:cNvSpPr/>
            <p:nvPr/>
          </p:nvSpPr>
          <p:spPr>
            <a:xfrm>
              <a:off x="423234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endParaRPr lang="zh-CN" altLang="en-US" sz="1200" kern="0">
                <a:solidFill>
                  <a:srgbClr val="5A0000"/>
                </a:solidFill>
                <a:latin typeface="Arial" pitchFamily="34" charset="0"/>
                <a:ea typeface="Microsoft YaHei" panose="020B0503020204020204" pitchFamily="34" charset="-122"/>
              </a:endParaRPr>
            </a:p>
          </p:txBody>
        </p:sp>
        <p:sp>
          <p:nvSpPr>
            <p:cNvPr id="113" name="KSO_GT1.2"/>
            <p:cNvSpPr/>
            <p:nvPr/>
          </p:nvSpPr>
          <p:spPr>
            <a:xfrm rot="19120543">
              <a:off x="2793148"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C7016"/>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0" tIns="323978" rIns="458969" bIns="323978" numCol="1" spcCol="0" rtlCol="0" fromWordArt="0" anchor="ctr" anchorCtr="0" forceAA="0" compatLnSpc="1">
              <a:noAutofit/>
            </a:bodyPr>
            <a:lstStyle/>
            <a:p>
              <a:pPr algn="ctr">
                <a:defRPr/>
              </a:pPr>
              <a:endParaRPr lang="zh-CN" altLang="en-US" sz="1705" b="1" kern="0">
                <a:solidFill>
                  <a:srgbClr val="5A0000"/>
                </a:solidFill>
                <a:latin typeface="Arial" pitchFamily="34" charset="0"/>
                <a:ea typeface="Microsoft YaHei" panose="020B0503020204020204" pitchFamily="34" charset="-122"/>
              </a:endParaRPr>
            </a:p>
          </p:txBody>
        </p:sp>
      </p:grpSp>
      <p:grpSp>
        <p:nvGrpSpPr>
          <p:cNvPr id="114" name="组合 113"/>
          <p:cNvGrpSpPr/>
          <p:nvPr/>
        </p:nvGrpSpPr>
        <p:grpSpPr>
          <a:xfrm>
            <a:off x="3912619" y="1932823"/>
            <a:ext cx="1440875" cy="849501"/>
            <a:chOff x="1095212" y="3332948"/>
            <a:chExt cx="2187186" cy="1289505"/>
          </a:xfrm>
        </p:grpSpPr>
        <p:sp>
          <p:nvSpPr>
            <p:cNvPr id="117" name="椭圆 2"/>
            <p:cNvSpPr/>
            <p:nvPr/>
          </p:nvSpPr>
          <p:spPr>
            <a:xfrm flipH="1">
              <a:off x="109521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defRPr/>
              </a:pPr>
              <a:endParaRPr lang="zh-CN" altLang="en-US" sz="1200" kern="0">
                <a:solidFill>
                  <a:srgbClr val="5A0000"/>
                </a:solidFill>
                <a:latin typeface="Arial" pitchFamily="34" charset="0"/>
                <a:ea typeface="Microsoft YaHei" panose="020B0503020204020204" pitchFamily="34" charset="-122"/>
              </a:endParaRPr>
            </a:p>
          </p:txBody>
        </p:sp>
        <p:sp>
          <p:nvSpPr>
            <p:cNvPr id="118" name="KSO_GT1.1"/>
            <p:cNvSpPr/>
            <p:nvPr/>
          </p:nvSpPr>
          <p:spPr>
            <a:xfrm rot="2479457" flipH="1">
              <a:off x="1234766"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8969" tIns="323978" rIns="68576" bIns="323978" numCol="1" spcCol="0" rtlCol="0" fromWordArt="0" anchor="ctr" anchorCtr="0" forceAA="0" compatLnSpc="1">
              <a:noAutofit/>
            </a:bodyPr>
            <a:lstStyle/>
            <a:p>
              <a:pPr algn="ctr">
                <a:defRPr/>
              </a:pPr>
              <a:endParaRPr lang="zh-CN" altLang="en-US" sz="1705" b="1" kern="0">
                <a:ln>
                  <a:solidFill>
                    <a:srgbClr val="EC7016"/>
                  </a:solidFill>
                </a:ln>
                <a:solidFill>
                  <a:srgbClr val="EC7016"/>
                </a:solidFill>
                <a:latin typeface="Arial" pitchFamily="34" charset="0"/>
                <a:ea typeface="Microsoft YaHei" panose="020B0503020204020204" pitchFamily="34" charset="-122"/>
              </a:endParaRPr>
            </a:p>
          </p:txBody>
        </p:sp>
      </p:grpSp>
      <p:grpSp>
        <p:nvGrpSpPr>
          <p:cNvPr id="119" name="组合 118"/>
          <p:cNvGrpSpPr/>
          <p:nvPr/>
        </p:nvGrpSpPr>
        <p:grpSpPr>
          <a:xfrm>
            <a:off x="5063199" y="2389947"/>
            <a:ext cx="2076420" cy="2076421"/>
            <a:chOff x="6155604" y="3536681"/>
            <a:chExt cx="2297996" cy="2297997"/>
          </a:xfrm>
        </p:grpSpPr>
        <p:grpSp>
          <p:nvGrpSpPr>
            <p:cNvPr id="120" name="组合 119"/>
            <p:cNvGrpSpPr/>
            <p:nvPr/>
          </p:nvGrpSpPr>
          <p:grpSpPr>
            <a:xfrm>
              <a:off x="6155604" y="3536681"/>
              <a:ext cx="2297996" cy="2297997"/>
              <a:chOff x="1025451" y="1892424"/>
              <a:chExt cx="2631397" cy="2631398"/>
            </a:xfrm>
          </p:grpSpPr>
          <p:sp>
            <p:nvSpPr>
              <p:cNvPr id="122"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3" name="Oval 4"/>
              <p:cNvSpPr/>
              <p:nvPr/>
            </p:nvSpPr>
            <p:spPr>
              <a:xfrm>
                <a:off x="1214603" y="2081576"/>
                <a:ext cx="2253092" cy="2253093"/>
              </a:xfrm>
              <a:prstGeom prst="ellipse">
                <a:avLst/>
              </a:prstGeom>
              <a:gradFill>
                <a:gsLst>
                  <a:gs pos="0">
                    <a:srgbClr val="007BD3"/>
                  </a:gs>
                  <a:gs pos="100000">
                    <a:srgbClr val="034373"/>
                  </a:gs>
                </a:gsLst>
                <a:lin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21" name="object 53"/>
            <p:cNvSpPr txBox="1"/>
            <p:nvPr/>
          </p:nvSpPr>
          <p:spPr>
            <a:xfrm>
              <a:off x="6465978" y="4304578"/>
              <a:ext cx="1677249" cy="763199"/>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400" b="1">
                  <a:solidFill>
                    <a:schemeClr val="bg1"/>
                  </a:solidFill>
                  <a:effectLst>
                    <a:outerShdw blurRad="38100" dist="38100" dir="2700000" algn="tl">
                      <a:srgbClr val="000000">
                        <a:alpha val="43137"/>
                      </a:srgbClr>
                    </a:outerShdw>
                  </a:effectLst>
                  <a:latin typeface="Symbol" charset="2"/>
                  <a:ea typeface="思源黑体 CN Normal" panose="020B0400000000000000" pitchFamily="34" charset="-122"/>
                  <a:cs typeface="Symbol" panose="05050102010706020507" charset="0"/>
                </a:rPr>
                <a:t>法</a:t>
              </a:r>
              <a:r>
                <a:rPr lang="en-US" altLang="zh-CN" sz="2400" b="1">
                  <a:solidFill>
                    <a:schemeClr val="bg1"/>
                  </a:solidFill>
                  <a:effectLst>
                    <a:outerShdw blurRad="38100" dist="38100" dir="2700000" algn="tl">
                      <a:srgbClr val="000000">
                        <a:alpha val="43137"/>
                      </a:srgbClr>
                    </a:outerShdw>
                  </a:effectLst>
                  <a:latin typeface="Symbol" charset="2"/>
                  <a:ea typeface="思源黑体 CN Normal" panose="020B0400000000000000" pitchFamily="34" charset="-122"/>
                  <a:cs typeface="Symbol" panose="05050102010706020507" charset="0"/>
                </a:rPr>
                <a:t> </a:t>
              </a:r>
              <a:r>
                <a:rPr lang="zh-CN" altLang="en-US" sz="2400" b="1">
                  <a:solidFill>
                    <a:schemeClr val="bg1"/>
                  </a:solidFill>
                  <a:effectLst>
                    <a:outerShdw blurRad="38100" dist="38100" dir="2700000" algn="tl">
                      <a:srgbClr val="000000">
                        <a:alpha val="43137"/>
                      </a:srgbClr>
                    </a:outerShdw>
                  </a:effectLst>
                  <a:latin typeface="Symbol" charset="2"/>
                  <a:ea typeface="思源黑体 CN Normal" panose="020B0400000000000000" pitchFamily="34" charset="-122"/>
                  <a:cs typeface="Symbol" panose="05050102010706020507" charset="0"/>
                </a:rPr>
                <a:t>律</a:t>
              </a:r>
            </a:p>
            <a:p>
              <a:pPr marL="12700" marR="5080" algn="ctr">
                <a:lnSpc>
                  <a:spcPct val="90000"/>
                </a:lnSpc>
                <a:spcBef>
                  <a:spcPts val="100"/>
                </a:spcBef>
              </a:pPr>
              <a:r>
                <a:rPr lang="zh-CN" altLang="en-US" sz="2400" b="1">
                  <a:solidFill>
                    <a:schemeClr val="bg1"/>
                  </a:solidFill>
                  <a:effectLst>
                    <a:outerShdw blurRad="38100" dist="38100" dir="2700000" algn="tl">
                      <a:srgbClr val="000000">
                        <a:alpha val="43137"/>
                      </a:srgbClr>
                    </a:outerShdw>
                  </a:effectLst>
                  <a:latin typeface="Symbol" charset="2"/>
                  <a:ea typeface="思源黑体 CN Normal" panose="020B0400000000000000" pitchFamily="34" charset="-122"/>
                  <a:cs typeface="Symbol" panose="05050102010706020507" charset="0"/>
                </a:rPr>
                <a:t>职业伦理</a:t>
              </a:r>
            </a:p>
          </p:txBody>
        </p:sp>
      </p:grpSp>
      <p:sp>
        <p:nvSpPr>
          <p:cNvPr id="124" name="矩形 123"/>
          <p:cNvSpPr/>
          <p:nvPr/>
        </p:nvSpPr>
        <p:spPr>
          <a:xfrm>
            <a:off x="2033905" y="2644775"/>
            <a:ext cx="2083435" cy="534035"/>
          </a:xfrm>
          <a:prstGeom prst="rect">
            <a:avLst/>
          </a:prstGeom>
        </p:spPr>
        <p:txBody>
          <a:bodyPr wrap="square">
            <a:spAutoFit/>
          </a:bodyPr>
          <a:lstStyle/>
          <a:p>
            <a:pPr algn="ct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辐射功能</a:t>
            </a:r>
          </a:p>
        </p:txBody>
      </p:sp>
      <p:sp>
        <p:nvSpPr>
          <p:cNvPr id="125" name="矩形 124"/>
          <p:cNvSpPr/>
          <p:nvPr/>
        </p:nvSpPr>
        <p:spPr>
          <a:xfrm>
            <a:off x="1807845" y="3774440"/>
            <a:ext cx="2534920" cy="534035"/>
          </a:xfrm>
          <a:prstGeom prst="rect">
            <a:avLst/>
          </a:prstGeom>
        </p:spPr>
        <p:txBody>
          <a:bodyPr wrap="square">
            <a:spAutoFit/>
          </a:bodyPr>
          <a:lstStyle/>
          <a:p>
            <a:pPr algn="ctr">
              <a:lnSpc>
                <a:spcPct val="120000"/>
              </a:lnSpc>
              <a:defRPr/>
            </a:pPr>
            <a:r>
              <a:rPr lang="zh-CN" altLang="en-US" sz="2400" b="1">
                <a:solidFill>
                  <a:srgbClr val="EC7016"/>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提升功能</a:t>
            </a:r>
          </a:p>
        </p:txBody>
      </p:sp>
      <p:sp>
        <p:nvSpPr>
          <p:cNvPr id="126" name="矩形 125"/>
          <p:cNvSpPr/>
          <p:nvPr/>
        </p:nvSpPr>
        <p:spPr>
          <a:xfrm>
            <a:off x="8085455" y="3783330"/>
            <a:ext cx="1571625" cy="534035"/>
          </a:xfrm>
          <a:prstGeom prst="rect">
            <a:avLst/>
          </a:prstGeom>
        </p:spPr>
        <p:txBody>
          <a:bodyPr wrap="square">
            <a:spAutoFit/>
          </a:bodyPr>
          <a:lstStyle/>
          <a:p>
            <a:pPr algn="ct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调节功能</a:t>
            </a:r>
          </a:p>
        </p:txBody>
      </p:sp>
      <p:sp>
        <p:nvSpPr>
          <p:cNvPr id="128" name="矩形 127"/>
          <p:cNvSpPr/>
          <p:nvPr/>
        </p:nvSpPr>
        <p:spPr>
          <a:xfrm>
            <a:off x="7860030" y="2644775"/>
            <a:ext cx="2061845" cy="534035"/>
          </a:xfrm>
          <a:prstGeom prst="rect">
            <a:avLst/>
          </a:prstGeom>
        </p:spPr>
        <p:txBody>
          <a:bodyPr wrap="square">
            <a:spAutoFit/>
          </a:bodyPr>
          <a:lstStyle/>
          <a:p>
            <a:pPr algn="ctr">
              <a:lnSpc>
                <a:spcPct val="120000"/>
              </a:lnSpc>
              <a:defRPr/>
            </a:pPr>
            <a:r>
              <a:rPr lang="zh-CN" altLang="en-US" sz="2400" b="1">
                <a:solidFill>
                  <a:srgbClr val="EC7016"/>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示范功能</a:t>
            </a:r>
          </a:p>
        </p:txBody>
      </p:sp>
      <p:sp>
        <p:nvSpPr>
          <p:cNvPr id="2" name="文本框 32"/>
          <p:cNvSpPr txBox="1"/>
          <p:nvPr/>
        </p:nvSpPr>
        <p:spPr>
          <a:xfrm>
            <a:off x="3287395" y="2160905"/>
            <a:ext cx="1181100" cy="583565"/>
          </a:xfrm>
          <a:prstGeom prst="rect">
            <a:avLst/>
          </a:prstGeom>
          <a:noFill/>
        </p:spPr>
        <p:txBody>
          <a:bodyPr wrap="square" rtlCol="0">
            <a:spAutoFit/>
          </a:bodyPr>
          <a:lstStyle/>
          <a:p>
            <a:pPr algn="ctr"/>
            <a:r>
              <a:rPr lang="en-US" altLang="zh-CN" sz="3200">
                <a:solidFill>
                  <a:srgbClr val="0070C0"/>
                </a:solidFill>
                <a:latin typeface="Arial" pitchFamily="34" charset="0"/>
                <a:ea typeface="Microsoft YaHei" panose="020B0503020204020204" pitchFamily="34" charset="-122"/>
                <a:cs typeface="Arial Unicode MS" panose="020B0604020202020204" pitchFamily="34" charset="-122"/>
              </a:rPr>
              <a:t>01</a:t>
            </a:r>
          </a:p>
        </p:txBody>
      </p:sp>
      <p:sp>
        <p:nvSpPr>
          <p:cNvPr id="3" name="文本框 32"/>
          <p:cNvSpPr txBox="1"/>
          <p:nvPr/>
        </p:nvSpPr>
        <p:spPr>
          <a:xfrm>
            <a:off x="7667625" y="2160905"/>
            <a:ext cx="1181100" cy="583565"/>
          </a:xfrm>
          <a:prstGeom prst="rect">
            <a:avLst/>
          </a:prstGeom>
          <a:noFill/>
        </p:spPr>
        <p:txBody>
          <a:bodyPr wrap="square" rtlCol="0">
            <a:spAutoFit/>
          </a:bodyPr>
          <a:lstStyle/>
          <a:p>
            <a:pPr algn="ctr"/>
            <a:r>
              <a:rPr lang="en-US" altLang="zh-CN" sz="3200">
                <a:solidFill>
                  <a:schemeClr val="accent2">
                    <a:lumMod val="75000"/>
                  </a:schemeClr>
                </a:solidFill>
                <a:latin typeface="Arial" pitchFamily="34" charset="0"/>
                <a:ea typeface="Microsoft YaHei" panose="020B0503020204020204" pitchFamily="34" charset="-122"/>
                <a:cs typeface="Arial Unicode MS" panose="020B0604020202020204" pitchFamily="34" charset="-122"/>
              </a:rPr>
              <a:t>02</a:t>
            </a:r>
          </a:p>
        </p:txBody>
      </p:sp>
      <p:sp>
        <p:nvSpPr>
          <p:cNvPr id="4" name="文本框 32"/>
          <p:cNvSpPr txBox="1"/>
          <p:nvPr/>
        </p:nvSpPr>
        <p:spPr>
          <a:xfrm>
            <a:off x="7667625" y="4209415"/>
            <a:ext cx="1181100" cy="583565"/>
          </a:xfrm>
          <a:prstGeom prst="rect">
            <a:avLst/>
          </a:prstGeom>
          <a:noFill/>
        </p:spPr>
        <p:txBody>
          <a:bodyPr wrap="square" rtlCol="0">
            <a:spAutoFit/>
          </a:bodyPr>
          <a:lstStyle/>
          <a:p>
            <a:pPr algn="ctr"/>
            <a:r>
              <a:rPr lang="en-US" altLang="zh-CN" sz="3200">
                <a:solidFill>
                  <a:srgbClr val="0070C0"/>
                </a:solidFill>
                <a:latin typeface="Arial" pitchFamily="34" charset="0"/>
                <a:ea typeface="Microsoft YaHei" panose="020B0503020204020204" pitchFamily="34" charset="-122"/>
                <a:cs typeface="Arial Unicode MS" panose="020B0604020202020204" pitchFamily="34" charset="-122"/>
              </a:rPr>
              <a:t>03</a:t>
            </a:r>
          </a:p>
        </p:txBody>
      </p:sp>
      <p:sp>
        <p:nvSpPr>
          <p:cNvPr id="5" name="文本框 32"/>
          <p:cNvSpPr txBox="1"/>
          <p:nvPr/>
        </p:nvSpPr>
        <p:spPr>
          <a:xfrm>
            <a:off x="3354070" y="4248150"/>
            <a:ext cx="1181100" cy="583565"/>
          </a:xfrm>
          <a:prstGeom prst="rect">
            <a:avLst/>
          </a:prstGeom>
          <a:noFill/>
        </p:spPr>
        <p:txBody>
          <a:bodyPr wrap="square" rtlCol="0">
            <a:spAutoFit/>
          </a:bodyPr>
          <a:lstStyle/>
          <a:p>
            <a:pPr algn="ctr"/>
            <a:r>
              <a:rPr lang="en-US" altLang="zh-CN" sz="3200">
                <a:solidFill>
                  <a:schemeClr val="accent2">
                    <a:lumMod val="75000"/>
                  </a:schemeClr>
                </a:solidFill>
                <a:latin typeface="Arial" pitchFamily="34" charset="0"/>
                <a:ea typeface="Microsoft YaHei" panose="020B0503020204020204" pitchFamily="34" charset="-122"/>
                <a:cs typeface="Arial Unicode MS" panose="020B0604020202020204" pitchFamily="34" charset="-122"/>
              </a:rPr>
              <a:t>04</a:t>
            </a:r>
          </a:p>
        </p:txBody>
      </p:sp>
      <p:sp>
        <p:nvSpPr>
          <p:cNvPr id="11" name="Rectangle 7"/>
          <p:cNvSpPr>
            <a:spLocks noChangeArrowheads="1"/>
          </p:cNvSpPr>
          <p:nvPr/>
        </p:nvSpPr>
        <p:spPr bwMode="auto">
          <a:xfrm>
            <a:off x="922972" y="566182"/>
            <a:ext cx="4862195"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三、</a:t>
            </a:r>
            <a:r>
              <a:rPr lang="en-US"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 </a:t>
            </a:r>
            <a:r>
              <a:rPr lang="zh-CN"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法律</a:t>
            </a:r>
            <a:r>
              <a:rPr lang="zh-CN" altLang="en-US"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职业伦理的功能</a:t>
            </a:r>
            <a:endParaRPr lang="en-US"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blinds(horizontal)">
                                      <p:cBhvr>
                                        <p:cTn id="7" dur="500"/>
                                        <p:tgtEl>
                                          <p:spTgt spid="11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4"/>
                                        </p:tgtEl>
                                        <p:attrNameLst>
                                          <p:attrName>style.visibility</p:attrName>
                                        </p:attrNameLst>
                                      </p:cBhvr>
                                      <p:to>
                                        <p:strVal val="visible"/>
                                      </p:to>
                                    </p:set>
                                    <p:animEffect transition="in" filter="blinds(horizontal)">
                                      <p:cBhvr>
                                        <p:cTn id="10" dur="500"/>
                                        <p:tgtEl>
                                          <p:spTgt spid="124"/>
                                        </p:tgtEl>
                                      </p:cBhvr>
                                    </p:animEffect>
                                  </p:childTnLst>
                                </p:cTn>
                              </p:par>
                              <p:par>
                                <p:cTn id="11" presetID="3" presetClass="entr" presetSubtype="1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animEffect transition="in" filter="blinds(horizontal)">
                                      <p:cBhvr>
                                        <p:cTn id="13" dur="500"/>
                                        <p:tgtEl>
                                          <p:spTgt spid="114"/>
                                        </p:tgtEl>
                                      </p:cBhvr>
                                    </p:animEffect>
                                  </p:childTnLst>
                                </p:cTn>
                              </p:par>
                              <p:par>
                                <p:cTn id="14" presetID="3" presetClass="entr" presetSubtype="10" fill="hold" nodeType="with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blinds(horizontal)">
                                      <p:cBhvr>
                                        <p:cTn id="16" dur="500"/>
                                        <p:tgtEl>
                                          <p:spTgt spid="111"/>
                                        </p:tgtEl>
                                      </p:cBhvr>
                                    </p:animEffect>
                                  </p:childTnLst>
                                </p:cTn>
                              </p:par>
                              <p:par>
                                <p:cTn id="17" presetID="3" presetClass="entr" presetSubtype="10" fill="hold" grpId="3" nodeType="with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blinds(horizontal)">
                                      <p:cBhvr>
                                        <p:cTn id="19" dur="500"/>
                                        <p:tgtEl>
                                          <p:spTgt spid="128"/>
                                        </p:tgtEl>
                                      </p:cBhvr>
                                    </p:animEffect>
                                  </p:childTnLst>
                                </p:cTn>
                              </p:par>
                              <p:par>
                                <p:cTn id="20" presetID="3" presetClass="entr" presetSubtype="1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blinds(horizontal)">
                                      <p:cBhvr>
                                        <p:cTn id="22" dur="500"/>
                                        <p:tgtEl>
                                          <p:spTgt spid="108"/>
                                        </p:tgtEl>
                                      </p:cBhvr>
                                    </p:animEffect>
                                  </p:childTnLst>
                                </p:cTn>
                              </p:par>
                              <p:par>
                                <p:cTn id="23" presetID="3" presetClass="entr" presetSubtype="10" fill="hold" grpId="2" nodeType="withEffect">
                                  <p:stCondLst>
                                    <p:cond delay="0"/>
                                  </p:stCondLst>
                                  <p:childTnLst>
                                    <p:set>
                                      <p:cBhvr>
                                        <p:cTn id="24" dur="1" fill="hold">
                                          <p:stCondLst>
                                            <p:cond delay="0"/>
                                          </p:stCondLst>
                                        </p:cTn>
                                        <p:tgtEl>
                                          <p:spTgt spid="126"/>
                                        </p:tgtEl>
                                        <p:attrNameLst>
                                          <p:attrName>style.visibility</p:attrName>
                                        </p:attrNameLst>
                                      </p:cBhvr>
                                      <p:to>
                                        <p:strVal val="visible"/>
                                      </p:to>
                                    </p:set>
                                    <p:animEffect transition="in" filter="blinds(horizontal)">
                                      <p:cBhvr>
                                        <p:cTn id="25" dur="500"/>
                                        <p:tgtEl>
                                          <p:spTgt spid="126"/>
                                        </p:tgtEl>
                                      </p:cBhvr>
                                    </p:animEffect>
                                  </p:childTnLst>
                                </p:cTn>
                              </p:par>
                            </p:childTnLst>
                          </p:cTn>
                        </p:par>
                      </p:childTnLst>
                    </p:cTn>
                  </p:par>
                  <p:par>
                    <p:cTn id="26" fill="hold" nodeType="clickPar">
                      <p:stCondLst>
                        <p:cond delay="indefinite"/>
                      </p:stCondLst>
                      <p:childTnLst>
                        <p:par>
                          <p:cTn id="27" fill="hold" nodeType="withGroup">
                            <p:stCondLst>
                              <p:cond delay="indefinite"/>
                            </p:stCondLst>
                          </p:cTn>
                        </p:par>
                        <p:par>
                          <p:cTn id="28" fill="hold" nodeType="after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blinds(horizontal)">
                                      <p:cBhvr>
                                        <p:cTn id="31" dur="500"/>
                                        <p:tgtEl>
                                          <p:spTgt spid="105"/>
                                        </p:tgtEl>
                                      </p:cBhvr>
                                    </p:animEffect>
                                  </p:childTnLst>
                                </p:cTn>
                              </p:par>
                              <p:par>
                                <p:cTn id="32" presetID="3" presetClass="entr" presetSubtype="10" fill="hold" grpId="1" nodeType="withEffect">
                                  <p:stCondLst>
                                    <p:cond delay="0"/>
                                  </p:stCondLst>
                                  <p:childTnLst>
                                    <p:set>
                                      <p:cBhvr>
                                        <p:cTn id="33" dur="1" fill="hold">
                                          <p:stCondLst>
                                            <p:cond delay="0"/>
                                          </p:stCondLst>
                                        </p:cTn>
                                        <p:tgtEl>
                                          <p:spTgt spid="125"/>
                                        </p:tgtEl>
                                        <p:attrNameLst>
                                          <p:attrName>style.visibility</p:attrName>
                                        </p:attrNameLst>
                                      </p:cBhvr>
                                      <p:to>
                                        <p:strVal val="visible"/>
                                      </p:to>
                                    </p:set>
                                    <p:animEffect transition="in" filter="blinds(horizontal)">
                                      <p:cBhvr>
                                        <p:cTn id="34" dur="500"/>
                                        <p:tgtEl>
                                          <p:spTgt spid="125"/>
                                        </p:tgtEl>
                                      </p:cBhvr>
                                    </p:animEffect>
                                  </p:childTnLst>
                                </p:cTn>
                              </p:par>
                            </p:childTnLst>
                          </p:cTn>
                        </p:par>
                        <p:par>
                          <p:cTn id="35" fill="hold" nodeType="withGroup">
                            <p:stCondLst>
                              <p:cond delay="500"/>
                            </p:stCondLst>
                            <p:childTnLst>
                              <p:par>
                                <p:cTn id="36" presetID="16" presetClass="entr" presetSubtype="21" fill="hold" grpId="4" nodeType="afterEffect">
                                  <p:childTnLst>
                                    <p:set>
                                      <p:cBhvr>
                                        <p:cTn id="37" dur="1" fill="hold">
                                          <p:stCondLst>
                                            <p:cond delay="0"/>
                                          </p:stCondLst>
                                        </p:cTn>
                                        <p:tgtEl>
                                          <p:spTgt spid="2"/>
                                        </p:tgtEl>
                                        <p:attrNameLst>
                                          <p:attrName>style.visibility</p:attrName>
                                        </p:attrNameLst>
                                      </p:cBhvr>
                                      <p:to>
                                        <p:strVal val="visible"/>
                                      </p:to>
                                    </p:set>
                                    <p:animEffect transition="in" filter="barn(inVertical)">
                                      <p:cBhvr>
                                        <p:cTn id="38" dur="500"/>
                                        <p:tgtEl>
                                          <p:spTgt spid="2"/>
                                        </p:tgtEl>
                                      </p:cBhvr>
                                    </p:animEffect>
                                  </p:childTnLst>
                                </p:cTn>
                              </p:par>
                            </p:childTnLst>
                          </p:cTn>
                        </p:par>
                        <p:par>
                          <p:cTn id="39" fill="hold" nodeType="withGroup">
                            <p:stCondLst>
                              <p:cond delay="1000"/>
                            </p:stCondLst>
                            <p:childTnLst>
                              <p:par>
                                <p:cTn id="40" presetID="16" presetClass="entr" presetSubtype="21" fill="hold" grpId="5" nodeType="afterEffect">
                                  <p:childTnLst>
                                    <p:set>
                                      <p:cBhvr>
                                        <p:cTn id="41" dur="1" fill="hold">
                                          <p:stCondLst>
                                            <p:cond delay="0"/>
                                          </p:stCondLst>
                                        </p:cTn>
                                        <p:tgtEl>
                                          <p:spTgt spid="3"/>
                                        </p:tgtEl>
                                        <p:attrNameLst>
                                          <p:attrName>style.visibility</p:attrName>
                                        </p:attrNameLst>
                                      </p:cBhvr>
                                      <p:to>
                                        <p:strVal val="visible"/>
                                      </p:to>
                                    </p:set>
                                    <p:animEffect transition="in" filter="barn(inVertical)">
                                      <p:cBhvr>
                                        <p:cTn id="42" dur="500"/>
                                        <p:tgtEl>
                                          <p:spTgt spid="3"/>
                                        </p:tgtEl>
                                      </p:cBhvr>
                                    </p:animEffect>
                                  </p:childTnLst>
                                </p:cTn>
                              </p:par>
                            </p:childTnLst>
                          </p:cTn>
                        </p:par>
                        <p:par>
                          <p:cTn id="43" fill="hold" nodeType="withGroup">
                            <p:stCondLst>
                              <p:cond delay="1500"/>
                            </p:stCondLst>
                            <p:childTnLst>
                              <p:par>
                                <p:cTn id="44" presetID="16" presetClass="entr" presetSubtype="21" fill="hold" grpId="6" nodeType="afterEffect">
                                  <p:childTnLst>
                                    <p:set>
                                      <p:cBhvr>
                                        <p:cTn id="45" dur="1" fill="hold">
                                          <p:stCondLst>
                                            <p:cond delay="0"/>
                                          </p:stCondLst>
                                        </p:cTn>
                                        <p:tgtEl>
                                          <p:spTgt spid="4"/>
                                        </p:tgtEl>
                                        <p:attrNameLst>
                                          <p:attrName>style.visibility</p:attrName>
                                        </p:attrNameLst>
                                      </p:cBhvr>
                                      <p:to>
                                        <p:strVal val="visible"/>
                                      </p:to>
                                    </p:set>
                                    <p:animEffect transition="in" filter="barn(inVertical)">
                                      <p:cBhvr>
                                        <p:cTn id="46" dur="500"/>
                                        <p:tgtEl>
                                          <p:spTgt spid="4"/>
                                        </p:tgtEl>
                                      </p:cBhvr>
                                    </p:animEffect>
                                  </p:childTnLst>
                                </p:cTn>
                              </p:par>
                            </p:childTnLst>
                          </p:cTn>
                        </p:par>
                        <p:par>
                          <p:cTn id="47" fill="hold" nodeType="withGroup">
                            <p:stCondLst>
                              <p:cond delay="2000"/>
                            </p:stCondLst>
                            <p:childTnLst>
                              <p:par>
                                <p:cTn id="48" presetID="16" presetClass="entr" presetSubtype="21" fill="hold" grpId="7" nodeType="afterEffect">
                                  <p:childTnLst>
                                    <p:set>
                                      <p:cBhvr>
                                        <p:cTn id="49" dur="1" fill="hold">
                                          <p:stCondLst>
                                            <p:cond delay="0"/>
                                          </p:stCondLst>
                                        </p:cTn>
                                        <p:tgtEl>
                                          <p:spTgt spid="5"/>
                                        </p:tgtEl>
                                        <p:attrNameLst>
                                          <p:attrName>style.visibility</p:attrName>
                                        </p:attrNameLst>
                                      </p:cBhvr>
                                      <p:to>
                                        <p:strVal val="visible"/>
                                      </p:to>
                                    </p:set>
                                    <p:animEffect transition="in" filter="barn(inVertical)">
                                      <p:cBhvr>
                                        <p:cTn id="5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p:bldP spid="125" grpId="1"/>
      <p:bldP spid="126" grpId="2"/>
      <p:bldP spid="128" grpId="3"/>
      <p:bldP spid="2" grpId="4"/>
      <p:bldP spid="3" grpId="5"/>
      <p:bldP spid="4" grpId="6"/>
      <p:bldP spid="5" grpId="7"/>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98354" y="998974"/>
            <a:ext cx="6033886" cy="707886"/>
          </a:xfrm>
          <a:prstGeom prst="rect">
            <a:avLst/>
          </a:prstGeom>
        </p:spPr>
        <p:txBody>
          <a:bodyPr wrap="square">
            <a:spAutoFit/>
          </a:bodyPr>
          <a:lstStyle/>
          <a:p>
            <a:pPr algn="ctr">
              <a:spcAft>
                <a:spcPts val="0"/>
              </a:spcAft>
            </a:pPr>
            <a:r>
              <a:rPr lang="zh-CN" altLang="zh-CN" sz="4000" kern="100" dirty="0">
                <a:latin typeface="Times New Roman" panose="02020603050405020304" pitchFamily="18" charset="0"/>
                <a:ea typeface="黑体" panose="02010609060101010101" pitchFamily="49" charset="-122"/>
              </a:rPr>
              <a:t>第一章 法律职业伦理概述</a:t>
            </a:r>
            <a:endParaRPr lang="zh-CN" altLang="zh-CN" sz="4000" kern="100" dirty="0">
              <a:effectLst/>
              <a:latin typeface="Times New Roman" panose="02020603050405020304" pitchFamily="18" charset="0"/>
              <a:ea typeface="宋体" panose="02010600030101010101" pitchFamily="2" charset="-122"/>
            </a:endParaRPr>
          </a:p>
        </p:txBody>
      </p:sp>
      <p:sp>
        <p:nvSpPr>
          <p:cNvPr id="3" name="矩形 2"/>
          <p:cNvSpPr/>
          <p:nvPr/>
        </p:nvSpPr>
        <p:spPr>
          <a:xfrm>
            <a:off x="3896082" y="2350254"/>
            <a:ext cx="4057521" cy="707886"/>
          </a:xfrm>
          <a:prstGeom prst="rect">
            <a:avLst/>
          </a:prstGeom>
        </p:spPr>
        <p:txBody>
          <a:bodyPr wrap="none">
            <a:spAutoFit/>
          </a:bodyPr>
          <a:lstStyle/>
          <a:p>
            <a:r>
              <a:rPr lang="zh-CN" altLang="en-US" sz="4000" dirty="0"/>
              <a:t>第一节  法律职业</a:t>
            </a:r>
          </a:p>
        </p:txBody>
      </p:sp>
    </p:spTree>
    <p:extLst>
      <p:ext uri="{BB962C8B-B14F-4D97-AF65-F5344CB8AC3E}">
        <p14:creationId xmlns:p14="http://schemas.microsoft.com/office/powerpoint/2010/main" val="3486988136"/>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5048" y="206494"/>
            <a:ext cx="4470872" cy="523220"/>
          </a:xfrm>
          <a:prstGeom prst="rect">
            <a:avLst/>
          </a:prstGeom>
        </p:spPr>
        <p:txBody>
          <a:bodyPr wrap="square">
            <a:spAutoFit/>
          </a:bodyPr>
          <a:lstStyle/>
          <a:p>
            <a:r>
              <a:rPr lang="zh-CN" altLang="en-US" sz="2800" dirty="0"/>
              <a:t>第五节 法律职业伦理教育</a:t>
            </a:r>
          </a:p>
        </p:txBody>
      </p:sp>
      <p:sp>
        <p:nvSpPr>
          <p:cNvPr id="3" name="矩形 2"/>
          <p:cNvSpPr/>
          <p:nvPr/>
        </p:nvSpPr>
        <p:spPr>
          <a:xfrm>
            <a:off x="1106968" y="1120894"/>
            <a:ext cx="4852610" cy="523220"/>
          </a:xfrm>
          <a:prstGeom prst="rect">
            <a:avLst/>
          </a:prstGeom>
        </p:spPr>
        <p:txBody>
          <a:bodyPr wrap="none">
            <a:spAutoFit/>
          </a:bodyPr>
          <a:lstStyle/>
          <a:p>
            <a:r>
              <a:rPr lang="zh-CN" altLang="en-US" sz="2800" dirty="0"/>
              <a:t>一、法律职业伦理教育的概念</a:t>
            </a:r>
          </a:p>
        </p:txBody>
      </p:sp>
      <p:sp>
        <p:nvSpPr>
          <p:cNvPr id="4" name="矩形 3"/>
          <p:cNvSpPr/>
          <p:nvPr/>
        </p:nvSpPr>
        <p:spPr>
          <a:xfrm>
            <a:off x="1178560" y="1857323"/>
            <a:ext cx="10312400" cy="1384995"/>
          </a:xfrm>
          <a:prstGeom prst="rect">
            <a:avLst/>
          </a:prstGeom>
        </p:spPr>
        <p:txBody>
          <a:bodyPr wrap="square">
            <a:spAutoFit/>
          </a:bodyPr>
          <a:lstStyle/>
          <a:p>
            <a:r>
              <a:rPr lang="zh-CN" altLang="en-US" sz="2800" dirty="0"/>
              <a:t>广义的教育，产生于人类社会初始阶段，存在于人类的各种活动泛指影响人们知识、技能、身心健康、思想品德形成和发展社会生活的各种活动过程中。</a:t>
            </a:r>
          </a:p>
        </p:txBody>
      </p:sp>
      <p:sp>
        <p:nvSpPr>
          <p:cNvPr id="5" name="矩形 4"/>
          <p:cNvSpPr/>
          <p:nvPr/>
        </p:nvSpPr>
        <p:spPr>
          <a:xfrm>
            <a:off x="1239520" y="3500064"/>
            <a:ext cx="10312400" cy="1384995"/>
          </a:xfrm>
          <a:prstGeom prst="rect">
            <a:avLst/>
          </a:prstGeom>
        </p:spPr>
        <p:txBody>
          <a:bodyPr wrap="square">
            <a:spAutoFit/>
          </a:bodyPr>
          <a:lstStyle/>
          <a:p>
            <a:r>
              <a:rPr lang="zh-CN" altLang="en-US" sz="2800" dirty="0"/>
              <a:t>狭义的教育，主要指学校教育，即根据一定的社会要求和受教育者的发展需要，有目的、有计划、有组织地对受教育者施加影响，以培养养一定社会或阶级所需要的人的活动。</a:t>
            </a:r>
          </a:p>
        </p:txBody>
      </p:sp>
      <p:sp>
        <p:nvSpPr>
          <p:cNvPr id="6" name="矩形 5"/>
          <p:cNvSpPr/>
          <p:nvPr/>
        </p:nvSpPr>
        <p:spPr>
          <a:xfrm>
            <a:off x="1106968" y="5252311"/>
            <a:ext cx="10190480" cy="954107"/>
          </a:xfrm>
          <a:prstGeom prst="rect">
            <a:avLst/>
          </a:prstGeom>
        </p:spPr>
        <p:txBody>
          <a:bodyPr wrap="square">
            <a:spAutoFit/>
          </a:bodyPr>
          <a:lstStyle/>
          <a:p>
            <a:r>
              <a:rPr lang="zh-CN" altLang="en-US" sz="2800" dirty="0"/>
              <a:t>法律职业伦理教育作为法律教育的重要内容，是内化法律职业伦理理念，提高法律人职业素养的社会活动。</a:t>
            </a:r>
          </a:p>
        </p:txBody>
      </p:sp>
    </p:spTree>
    <p:extLst>
      <p:ext uri="{BB962C8B-B14F-4D97-AF65-F5344CB8AC3E}">
        <p14:creationId xmlns:p14="http://schemas.microsoft.com/office/powerpoint/2010/main" val="248093680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0B749F5-866F-4909-95EC-E042140149C1}"/>
              </a:ext>
            </a:extLst>
          </p:cNvPr>
          <p:cNvSpPr/>
          <p:nvPr/>
        </p:nvSpPr>
        <p:spPr>
          <a:xfrm>
            <a:off x="713631" y="355990"/>
            <a:ext cx="5542026" cy="523220"/>
          </a:xfrm>
          <a:prstGeom prst="rect">
            <a:avLst/>
          </a:prstGeom>
        </p:spPr>
        <p:txBody>
          <a:bodyPr wrap="square">
            <a:spAutoFit/>
          </a:bodyPr>
          <a:lstStyle/>
          <a:p>
            <a:r>
              <a:rPr lang="zh-CN" altLang="en-US" sz="2800" dirty="0"/>
              <a:t>二、法律职业伦理教育的发展</a:t>
            </a:r>
          </a:p>
        </p:txBody>
      </p:sp>
      <p:sp>
        <p:nvSpPr>
          <p:cNvPr id="3" name="矩形 2">
            <a:extLst>
              <a:ext uri="{FF2B5EF4-FFF2-40B4-BE49-F238E27FC236}">
                <a16:creationId xmlns:a16="http://schemas.microsoft.com/office/drawing/2014/main" id="{ECB6EDFD-3F66-4FD5-AE8F-D9248D5F2CC7}"/>
              </a:ext>
            </a:extLst>
          </p:cNvPr>
          <p:cNvSpPr/>
          <p:nvPr/>
        </p:nvSpPr>
        <p:spPr>
          <a:xfrm>
            <a:off x="713631" y="1007905"/>
            <a:ext cx="11028426" cy="1384995"/>
          </a:xfrm>
          <a:prstGeom prst="rect">
            <a:avLst/>
          </a:prstGeom>
        </p:spPr>
        <p:txBody>
          <a:bodyPr wrap="square">
            <a:spAutoFit/>
          </a:bodyPr>
          <a:lstStyle/>
          <a:p>
            <a:r>
              <a:rPr lang="zh-CN" altLang="en-US" sz="2800" dirty="0"/>
              <a:t>      罗马是古代法学教育的发源地，从共和国后期以来，国家就容许法学 家广收青年传授学业，开办私塾法律教育，首创私人法律学校至帝国 时期又改私立法律学校为公立性质。</a:t>
            </a:r>
          </a:p>
        </p:txBody>
      </p:sp>
      <p:sp>
        <p:nvSpPr>
          <p:cNvPr id="4" name="矩形 3">
            <a:extLst>
              <a:ext uri="{FF2B5EF4-FFF2-40B4-BE49-F238E27FC236}">
                <a16:creationId xmlns:a16="http://schemas.microsoft.com/office/drawing/2014/main" id="{50731160-EF09-4B6E-8233-D6F08C9BFD2B}"/>
              </a:ext>
            </a:extLst>
          </p:cNvPr>
          <p:cNvSpPr/>
          <p:nvPr/>
        </p:nvSpPr>
        <p:spPr>
          <a:xfrm>
            <a:off x="840658" y="2551837"/>
            <a:ext cx="10901399" cy="2246769"/>
          </a:xfrm>
          <a:prstGeom prst="rect">
            <a:avLst/>
          </a:prstGeom>
        </p:spPr>
        <p:txBody>
          <a:bodyPr wrap="square">
            <a:spAutoFit/>
          </a:bodyPr>
          <a:lstStyle/>
          <a:p>
            <a:r>
              <a:rPr lang="zh-CN" altLang="en-US" sz="2800" dirty="0"/>
              <a:t>      公元</a:t>
            </a:r>
            <a:r>
              <a:rPr lang="en-US" altLang="zh-CN" sz="2800" dirty="0"/>
              <a:t>425</a:t>
            </a:r>
            <a:r>
              <a:rPr lang="zh-CN" altLang="en-US" sz="2800" dirty="0"/>
              <a:t> 年狄奥多西二世在康士坦丁始设第一所法律大学。罗马法 律教育经过查士丁尼法典编纂时期的改革，在师资条件、课程设置、 教学方法、考试制度乃至毕业分配等各个方面都达到相当完备、健全的水平，在历史上首创了五年制大学法律教育的典型，开设了修辞、 辩证法、法律、数学、天文、几何、伦理和音乐等课程</a:t>
            </a:r>
          </a:p>
        </p:txBody>
      </p:sp>
    </p:spTree>
    <p:extLst>
      <p:ext uri="{BB962C8B-B14F-4D97-AF65-F5344CB8AC3E}">
        <p14:creationId xmlns:p14="http://schemas.microsoft.com/office/powerpoint/2010/main" val="84001063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169F188-B388-4A20-869E-315AFE72A2DA}"/>
              </a:ext>
            </a:extLst>
          </p:cNvPr>
          <p:cNvSpPr/>
          <p:nvPr/>
        </p:nvSpPr>
        <p:spPr>
          <a:xfrm>
            <a:off x="595086" y="331151"/>
            <a:ext cx="11176000" cy="2246769"/>
          </a:xfrm>
          <a:prstGeom prst="rect">
            <a:avLst/>
          </a:prstGeom>
        </p:spPr>
        <p:txBody>
          <a:bodyPr wrap="square">
            <a:spAutoFit/>
          </a:bodyPr>
          <a:lstStyle/>
          <a:p>
            <a:r>
              <a:rPr lang="zh-CN" altLang="en-US" sz="2800" dirty="0"/>
              <a:t>    美国现代形式的法学院是在</a:t>
            </a:r>
            <a:r>
              <a:rPr lang="en-US" altLang="zh-CN" sz="2800" dirty="0"/>
              <a:t>1870</a:t>
            </a:r>
            <a:r>
              <a:rPr lang="zh-CN" altLang="en-US" sz="2800" dirty="0"/>
              <a:t> 年左右发展起来的。在起初的</a:t>
            </a:r>
            <a:r>
              <a:rPr lang="en-US" altLang="zh-CN" sz="2800" dirty="0"/>
              <a:t>100</a:t>
            </a:r>
            <a:r>
              <a:rPr lang="zh-CN" altLang="en-US" sz="2800" dirty="0"/>
              <a:t> 年中，法律职业伦理课程并没有成为法律教育内容中独立的部分。当时采用“普遍 法”的方式进行职业责任教育，假设律师们面临的道德问题会随着各种课程的出 现而被“普遍地” 贯穿始终地进行讲授，很少或者没有专门讲授职业责任的课程。</a:t>
            </a:r>
          </a:p>
        </p:txBody>
      </p:sp>
      <p:sp>
        <p:nvSpPr>
          <p:cNvPr id="3" name="矩形 2">
            <a:extLst>
              <a:ext uri="{FF2B5EF4-FFF2-40B4-BE49-F238E27FC236}">
                <a16:creationId xmlns:a16="http://schemas.microsoft.com/office/drawing/2014/main" id="{88C5CC29-89DA-4D32-B257-AF95663753EF}"/>
              </a:ext>
            </a:extLst>
          </p:cNvPr>
          <p:cNvSpPr/>
          <p:nvPr/>
        </p:nvSpPr>
        <p:spPr>
          <a:xfrm>
            <a:off x="631370" y="2595096"/>
            <a:ext cx="10929257" cy="1815882"/>
          </a:xfrm>
          <a:prstGeom prst="rect">
            <a:avLst/>
          </a:prstGeom>
        </p:spPr>
        <p:txBody>
          <a:bodyPr wrap="square">
            <a:spAutoFit/>
          </a:bodyPr>
          <a:lstStyle/>
          <a:p>
            <a:r>
              <a:rPr lang="en-US" altLang="zh-CN" sz="2800" dirty="0"/>
              <a:t>    1970</a:t>
            </a:r>
            <a:r>
              <a:rPr lang="zh-CN" altLang="en-US" sz="2800" dirty="0"/>
              <a:t>年前后，由美国最高法院前法官汤姆克拉克领导的委员会断定存在一种有关律师纪律的“可耻的” 事态，并认为律师行为规则的实施是相当差的，公众大多没有受到能力差或不讲职业道德的律师们的保护。</a:t>
            </a:r>
          </a:p>
        </p:txBody>
      </p:sp>
      <p:sp>
        <p:nvSpPr>
          <p:cNvPr id="4" name="矩形 3">
            <a:extLst>
              <a:ext uri="{FF2B5EF4-FFF2-40B4-BE49-F238E27FC236}">
                <a16:creationId xmlns:a16="http://schemas.microsoft.com/office/drawing/2014/main" id="{51847C08-584B-481A-B207-099F514C4AEB}"/>
              </a:ext>
            </a:extLst>
          </p:cNvPr>
          <p:cNvSpPr/>
          <p:nvPr/>
        </p:nvSpPr>
        <p:spPr>
          <a:xfrm>
            <a:off x="682170" y="4428154"/>
            <a:ext cx="10827656" cy="2246769"/>
          </a:xfrm>
          <a:prstGeom prst="rect">
            <a:avLst/>
          </a:prstGeom>
        </p:spPr>
        <p:txBody>
          <a:bodyPr wrap="square">
            <a:spAutoFit/>
          </a:bodyPr>
          <a:lstStyle/>
          <a:p>
            <a:r>
              <a:rPr lang="zh-CN" altLang="en-US" sz="2800" dirty="0"/>
              <a:t>    在克拉克委员会的报告以及水门危机后的</a:t>
            </a:r>
            <a:r>
              <a:rPr lang="en-US" altLang="zh-CN" sz="2800" dirty="0"/>
              <a:t>30</a:t>
            </a:r>
            <a:r>
              <a:rPr lang="zh-CN" altLang="en-US" sz="2800" dirty="0"/>
              <a:t> 年间，美国的法律职业伦理教育 发生了若干变化，首先，美国每一所法学院学生都被要求修一门专门讲授律师 职业责任的课程。其次，美国绝大多数州要求法学院毕业生在获准执业前</a:t>
            </a:r>
            <a:r>
              <a:rPr lang="zh-CN" altLang="en-US" sz="2800" dirty="0" smtClean="0"/>
              <a:t>通过一</a:t>
            </a:r>
            <a:r>
              <a:rPr lang="zh-CN" altLang="en-US" sz="2800" dirty="0"/>
              <a:t>个关于律师职业责任法的特别考试。最后，美国大多数州都实施对律师的继 续教育。</a:t>
            </a:r>
          </a:p>
        </p:txBody>
      </p:sp>
    </p:spTree>
    <p:extLst>
      <p:ext uri="{BB962C8B-B14F-4D97-AF65-F5344CB8AC3E}">
        <p14:creationId xmlns:p14="http://schemas.microsoft.com/office/powerpoint/2010/main" val="1041465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EF8F496-CDCE-4AA6-B5B4-632852957F1E}"/>
              </a:ext>
            </a:extLst>
          </p:cNvPr>
          <p:cNvSpPr/>
          <p:nvPr/>
        </p:nvSpPr>
        <p:spPr>
          <a:xfrm>
            <a:off x="188686" y="156980"/>
            <a:ext cx="11713028" cy="2246769"/>
          </a:xfrm>
          <a:prstGeom prst="rect">
            <a:avLst/>
          </a:prstGeom>
        </p:spPr>
        <p:txBody>
          <a:bodyPr wrap="square">
            <a:spAutoFit/>
          </a:bodyPr>
          <a:lstStyle/>
          <a:p>
            <a:r>
              <a:rPr lang="zh-CN" altLang="en-US" sz="2800" dirty="0"/>
              <a:t> </a:t>
            </a:r>
            <a:r>
              <a:rPr lang="zh-CN" altLang="en-US" sz="2800" dirty="0" smtClean="0"/>
              <a:t>     在</a:t>
            </a:r>
            <a:r>
              <a:rPr lang="zh-CN" altLang="en-US" sz="2800" dirty="0"/>
              <a:t>我国古代，明清两代代写诉状的讼师已成为普遍存在的一种社会现象。</a:t>
            </a:r>
            <a:r>
              <a:rPr lang="zh-CN" altLang="en-US" sz="2800" dirty="0" smtClean="0"/>
              <a:t>甚至在</a:t>
            </a:r>
            <a:r>
              <a:rPr lang="zh-CN" altLang="en-US" sz="2800" dirty="0"/>
              <a:t>社会中还出现了传授“代写词状”的“专著，如明代的</a:t>
            </a:r>
            <a:r>
              <a:rPr lang="en-US" altLang="zh-CN" sz="2800" dirty="0"/>
              <a:t>«</a:t>
            </a:r>
            <a:r>
              <a:rPr lang="zh-CN" altLang="en-US" sz="2800" dirty="0"/>
              <a:t>做状十段锦</a:t>
            </a:r>
            <a:r>
              <a:rPr lang="en-US" altLang="zh-CN" sz="2800" dirty="0"/>
              <a:t>» </a:t>
            </a:r>
            <a:r>
              <a:rPr lang="zh-CN" altLang="en-US" sz="2800" dirty="0"/>
              <a:t>就是</a:t>
            </a:r>
            <a:r>
              <a:rPr lang="zh-CN" altLang="en-US" sz="2800" dirty="0" smtClean="0"/>
              <a:t>讲述写</a:t>
            </a:r>
            <a:r>
              <a:rPr lang="zh-CN" altLang="en-US" sz="2800" dirty="0"/>
              <a:t>状子的要领。但由于这些人的活动没有法律依据，也没有法律来规范和约束， 不少讼师敲诈勒索、坑害当事人，深为百姓痛恨也为统治阶级所不容。</a:t>
            </a:r>
          </a:p>
        </p:txBody>
      </p:sp>
      <p:sp>
        <p:nvSpPr>
          <p:cNvPr id="3" name="矩形 2">
            <a:extLst>
              <a:ext uri="{FF2B5EF4-FFF2-40B4-BE49-F238E27FC236}">
                <a16:creationId xmlns:a16="http://schemas.microsoft.com/office/drawing/2014/main" id="{6C775085-7BE1-43B2-8584-1B4CAE19C37F}"/>
              </a:ext>
            </a:extLst>
          </p:cNvPr>
          <p:cNvSpPr/>
          <p:nvPr/>
        </p:nvSpPr>
        <p:spPr>
          <a:xfrm>
            <a:off x="290285" y="2403749"/>
            <a:ext cx="11422743" cy="1815882"/>
          </a:xfrm>
          <a:prstGeom prst="rect">
            <a:avLst/>
          </a:prstGeom>
        </p:spPr>
        <p:txBody>
          <a:bodyPr wrap="square">
            <a:spAutoFit/>
          </a:bodyPr>
          <a:lstStyle/>
          <a:p>
            <a:r>
              <a:rPr lang="zh-CN" altLang="en-US" sz="2800" dirty="0"/>
              <a:t>    </a:t>
            </a:r>
            <a:r>
              <a:rPr lang="zh-CN" altLang="en-US" sz="2800" dirty="0" smtClean="0"/>
              <a:t>  直到</a:t>
            </a:r>
            <a:r>
              <a:rPr lang="zh-CN" altLang="en-US" sz="2800" dirty="0"/>
              <a:t>清朝末年，中国才出现了专门的法学教育机构，</a:t>
            </a:r>
            <a:r>
              <a:rPr lang="en-US" altLang="zh-CN" sz="2800" dirty="0"/>
              <a:t>1904</a:t>
            </a:r>
            <a:r>
              <a:rPr lang="zh-CN" altLang="en-US" sz="2800" dirty="0"/>
              <a:t> 年，清政府</a:t>
            </a:r>
            <a:r>
              <a:rPr lang="zh-CN" altLang="en-US" sz="2800" dirty="0" smtClean="0"/>
              <a:t>建立了</a:t>
            </a:r>
            <a:r>
              <a:rPr lang="zh-CN" altLang="en-US" sz="2800" dirty="0"/>
              <a:t>中国有史以来的第一所法学教育专门机构</a:t>
            </a:r>
            <a:r>
              <a:rPr lang="en-US" altLang="zh-CN" sz="2800" dirty="0"/>
              <a:t>———</a:t>
            </a:r>
            <a:r>
              <a:rPr lang="zh-CN" altLang="en-US" sz="2800" dirty="0"/>
              <a:t>直隶法政学堂，在北京和各省先后建立起了一些法政学堂，一些综合大学里设有法律系科，清末的法政</a:t>
            </a:r>
            <a:r>
              <a:rPr lang="zh-CN" altLang="en-US" sz="2800" dirty="0" smtClean="0"/>
              <a:t>学堂的</a:t>
            </a:r>
            <a:r>
              <a:rPr lang="zh-CN" altLang="en-US" sz="2800" dirty="0"/>
              <a:t>课程设置、教材、师资无不深受日本影响。</a:t>
            </a:r>
          </a:p>
        </p:txBody>
      </p:sp>
      <p:sp>
        <p:nvSpPr>
          <p:cNvPr id="4" name="矩形 3">
            <a:extLst>
              <a:ext uri="{FF2B5EF4-FFF2-40B4-BE49-F238E27FC236}">
                <a16:creationId xmlns:a16="http://schemas.microsoft.com/office/drawing/2014/main" id="{C42197B8-2D63-4311-821B-B23CDC450E9C}"/>
              </a:ext>
            </a:extLst>
          </p:cNvPr>
          <p:cNvSpPr/>
          <p:nvPr/>
        </p:nvSpPr>
        <p:spPr>
          <a:xfrm>
            <a:off x="290285" y="4473537"/>
            <a:ext cx="11306629" cy="1815882"/>
          </a:xfrm>
          <a:prstGeom prst="rect">
            <a:avLst/>
          </a:prstGeom>
        </p:spPr>
        <p:txBody>
          <a:bodyPr wrap="square">
            <a:spAutoFit/>
          </a:bodyPr>
          <a:lstStyle/>
          <a:p>
            <a:r>
              <a:rPr lang="zh-CN" altLang="en-US" sz="2800" dirty="0"/>
              <a:t>    </a:t>
            </a:r>
            <a:r>
              <a:rPr lang="zh-CN" altLang="en-US" sz="2800" dirty="0" smtClean="0"/>
              <a:t>  在</a:t>
            </a:r>
            <a:r>
              <a:rPr lang="zh-CN" altLang="en-US" sz="2800" dirty="0"/>
              <a:t>南京国民政府时期，大学法学教育与法律职业紧密联系在一起，法律学校专注于法律学的灌输而忘掉道德的训育，全国的法律学校的课程中，讲到法律伦理学的除中央大学法学院与东吴法律学院外，其他学校都没有设置。</a:t>
            </a:r>
          </a:p>
        </p:txBody>
      </p:sp>
    </p:spTree>
    <p:extLst>
      <p:ext uri="{BB962C8B-B14F-4D97-AF65-F5344CB8AC3E}">
        <p14:creationId xmlns:p14="http://schemas.microsoft.com/office/powerpoint/2010/main" val="278497914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7408545" y="3888105"/>
            <a:ext cx="3117215" cy="2722880"/>
          </a:xfrm>
          <a:prstGeom prst="rect">
            <a:avLst/>
          </a:prstGeom>
        </p:spPr>
      </p:pic>
      <p:grpSp>
        <p:nvGrpSpPr>
          <p:cNvPr id="23" name="组合 22"/>
          <p:cNvGrpSpPr/>
          <p:nvPr/>
        </p:nvGrpSpPr>
        <p:grpSpPr>
          <a:xfrm>
            <a:off x="765810" y="2192020"/>
            <a:ext cx="5166995" cy="3730625"/>
            <a:chOff x="1183296" y="2261749"/>
            <a:chExt cx="8137749" cy="2581867"/>
          </a:xfrm>
        </p:grpSpPr>
        <p:sp>
          <p:nvSpPr>
            <p:cNvPr id="24" name="矩形: 圆角 33"/>
            <p:cNvSpPr/>
            <p:nvPr/>
          </p:nvSpPr>
          <p:spPr>
            <a:xfrm>
              <a:off x="1301909" y="2333732"/>
              <a:ext cx="7911033" cy="2437901"/>
            </a:xfrm>
            <a:prstGeom prst="roundRect">
              <a:avLst>
                <a:gd name="adj" fmla="val 6729"/>
              </a:avLst>
            </a:prstGeom>
            <a:solidFill>
              <a:srgbClr val="014877">
                <a:alpha val="8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pitchFamily="2" charset="-122"/>
              </a:endParaRPr>
            </a:p>
          </p:txBody>
        </p:sp>
        <p:sp>
          <p:nvSpPr>
            <p:cNvPr id="25" name="矩形: 圆角 34"/>
            <p:cNvSpPr/>
            <p:nvPr/>
          </p:nvSpPr>
          <p:spPr>
            <a:xfrm>
              <a:off x="1183296" y="2261749"/>
              <a:ext cx="8137749" cy="2581867"/>
            </a:xfrm>
            <a:prstGeom prst="roundRect">
              <a:avLst>
                <a:gd name="adj" fmla="val 7198"/>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矩形 25"/>
            <p:cNvSpPr/>
            <p:nvPr/>
          </p:nvSpPr>
          <p:spPr>
            <a:xfrm>
              <a:off x="1648905" y="2419542"/>
              <a:ext cx="7671975" cy="2361694"/>
            </a:xfrm>
            <a:prstGeom prst="rect">
              <a:avLst/>
            </a:prstGeom>
          </p:spPr>
          <p:txBody>
            <a:bodyPr wrap="square">
              <a:spAutoFit/>
            </a:bodyPr>
            <a:lstStyle/>
            <a:p>
              <a:pPr indent="629920">
                <a:lnSpc>
                  <a:spcPct val="120000"/>
                </a:lnSpc>
                <a:defRPr/>
              </a:pPr>
              <a:r>
                <a:rPr lang="zh-CN" altLang="en-US">
                  <a:solidFill>
                    <a:schemeClr val="bg1"/>
                  </a:solidFill>
                  <a:latin typeface="思源黑体 CN Normal" panose="020B0400000000000000" pitchFamily="34" charset="-122"/>
                  <a:ea typeface="思源黑体 CN Normal" panose="020B0400000000000000" pitchFamily="34" charset="-122"/>
                  <a:sym typeface="Source Han Sans HW SC"/>
                </a:rPr>
                <a:t>孙晓楼(1902一1958)，法律教育家，主编的《法律教育》是我国第一本法学教育专著。其中明确提出了法律职业伦理教育的重要性，在第五章以“法律伦理学”作为第一节强调其重要性。书中指出：“法律人才一定要有法律学问，才可以认识并且改造法律；一定要有社会的常识，才可以合于时宜地运用法律，一定要有法律的道德，才有资格执行法律”。“只有了法律知识，断不能算作法律人才；一定要于法律学问之外，再备有高尚的法律道德”。</a:t>
              </a:r>
              <a:r>
                <a:rPr lang="en-US" altLang="zh-CN" dirty="0">
                  <a:latin typeface="思源黑体 CN Normal" panose="020B0400000000000000" pitchFamily="34" charset="-122"/>
                  <a:ea typeface="思源黑体 CN Normal" panose="020B0400000000000000" pitchFamily="34" charset="-122"/>
                  <a:sym typeface="Source Han Sans HW SC"/>
                </a:rPr>
                <a:t> </a:t>
              </a:r>
              <a:endParaRPr dirty="0">
                <a:solidFill>
                  <a:schemeClr val="bg1"/>
                </a:solidFill>
                <a:latin typeface="思源黑体 CN Normal" panose="020B0400000000000000" pitchFamily="34" charset="-122"/>
                <a:ea typeface="思源黑体 CN Normal" panose="020B0400000000000000" pitchFamily="34" charset="-122"/>
                <a:cs typeface="Arial" pitchFamily="34" charset="0"/>
                <a:sym typeface="Wingdings" pitchFamily="2" charset="2"/>
              </a:endParaRPr>
            </a:p>
          </p:txBody>
        </p:sp>
      </p:grpSp>
      <p:pic>
        <p:nvPicPr>
          <p:cNvPr id="4" name="图片 3"/>
          <p:cNvPicPr>
            <a:picLocks noChangeAspect="1"/>
          </p:cNvPicPr>
          <p:nvPr/>
        </p:nvPicPr>
        <p:blipFill>
          <a:blip r:embed="rId4"/>
          <a:stretch>
            <a:fillRect/>
          </a:stretch>
        </p:blipFill>
        <p:spPr>
          <a:xfrm>
            <a:off x="7218045" y="706755"/>
            <a:ext cx="3762375" cy="273304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23"/>
                                        </p:tgtEl>
                                        <p:attrNameLst>
                                          <p:attrName>style.visibility</p:attrName>
                                        </p:attrNameLst>
                                      </p:cBhvr>
                                      <p:to>
                                        <p:strVal val="visible"/>
                                      </p:to>
                                    </p:set>
                                    <p:animEffect transition="in" filter="fade">
                                      <p:cBhvr>
                                        <p:cTn id="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229235" y="2288540"/>
            <a:ext cx="3441700" cy="2245553"/>
            <a:chOff x="1183296" y="2261749"/>
            <a:chExt cx="8137749" cy="3318890"/>
          </a:xfrm>
        </p:grpSpPr>
        <p:sp>
          <p:nvSpPr>
            <p:cNvPr id="24" name="矩形: 圆角 33"/>
            <p:cNvSpPr/>
            <p:nvPr/>
          </p:nvSpPr>
          <p:spPr>
            <a:xfrm>
              <a:off x="1229178" y="3142738"/>
              <a:ext cx="7911033" cy="2437901"/>
            </a:xfrm>
            <a:prstGeom prst="roundRect">
              <a:avLst>
                <a:gd name="adj" fmla="val 6729"/>
              </a:avLst>
            </a:prstGeom>
            <a:solidFill>
              <a:srgbClr val="014877">
                <a:alpha val="83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pitchFamily="2" charset="-122"/>
              </a:endParaRPr>
            </a:p>
          </p:txBody>
        </p:sp>
        <p:sp>
          <p:nvSpPr>
            <p:cNvPr id="25" name="矩形: 圆角 34"/>
            <p:cNvSpPr/>
            <p:nvPr/>
          </p:nvSpPr>
          <p:spPr>
            <a:xfrm>
              <a:off x="1183296" y="2261749"/>
              <a:ext cx="8137749" cy="2581867"/>
            </a:xfrm>
            <a:prstGeom prst="roundRect">
              <a:avLst>
                <a:gd name="adj" fmla="val 7198"/>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矩形 25"/>
            <p:cNvSpPr/>
            <p:nvPr/>
          </p:nvSpPr>
          <p:spPr>
            <a:xfrm>
              <a:off x="1348706" y="3288958"/>
              <a:ext cx="7671975" cy="1729691"/>
            </a:xfrm>
            <a:prstGeom prst="rect">
              <a:avLst/>
            </a:prstGeom>
          </p:spPr>
          <p:txBody>
            <a:bodyPr wrap="square">
              <a:spAutoFit/>
            </a:bodyPr>
            <a:lstStyle/>
            <a:p>
              <a:pPr indent="629920" algn="just">
                <a:lnSpc>
                  <a:spcPct val="130000"/>
                </a:lnSpc>
                <a:defRPr/>
              </a:pPr>
              <a:r>
                <a:rPr dirty="0" err="1">
                  <a:solidFill>
                    <a:schemeClr val="bg1"/>
                  </a:solidFill>
                  <a:latin typeface="思源黑体 CN Normal" panose="020B0400000000000000" pitchFamily="34" charset="-122"/>
                  <a:ea typeface="思源黑体 CN Normal" panose="020B0400000000000000" pitchFamily="34" charset="-122"/>
                  <a:cs typeface="Arial" pitchFamily="34" charset="0"/>
                  <a:sym typeface="Wingdings" pitchFamily="2" charset="2"/>
                </a:rPr>
                <a:t>法律职业伦理教育是法学教育的重要组成部分，是法律职业</a:t>
              </a:r>
              <a:r>
                <a:rPr lang="zh-CN" dirty="0">
                  <a:solidFill>
                    <a:schemeClr val="bg1"/>
                  </a:solidFill>
                  <a:latin typeface="思源黑体 CN Normal" panose="020B0400000000000000" pitchFamily="34" charset="-122"/>
                  <a:ea typeface="思源黑体 CN Normal" panose="020B0400000000000000" pitchFamily="34" charset="-122"/>
                  <a:cs typeface="Arial" pitchFamily="34" charset="0"/>
                  <a:sym typeface="Wingdings" pitchFamily="2" charset="2"/>
                </a:rPr>
                <a:t>健康</a:t>
              </a:r>
              <a:r>
                <a:rPr dirty="0" err="1">
                  <a:solidFill>
                    <a:schemeClr val="bg1"/>
                  </a:solidFill>
                  <a:latin typeface="思源黑体 CN Normal" panose="020B0400000000000000" pitchFamily="34" charset="-122"/>
                  <a:ea typeface="思源黑体 CN Normal" panose="020B0400000000000000" pitchFamily="34" charset="-122"/>
                  <a:cs typeface="Arial" pitchFamily="34" charset="0"/>
                  <a:sym typeface="Wingdings" pitchFamily="2" charset="2"/>
                </a:rPr>
                <a:t>发展的重要保障</a:t>
              </a:r>
              <a:r>
                <a:rPr dirty="0">
                  <a:solidFill>
                    <a:schemeClr val="bg1"/>
                  </a:solidFill>
                  <a:latin typeface="思源黑体 CN Normal" panose="020B0400000000000000" pitchFamily="34" charset="-122"/>
                  <a:ea typeface="思源黑体 CN Normal" panose="020B0400000000000000" pitchFamily="34" charset="-122"/>
                  <a:cs typeface="Arial" pitchFamily="34" charset="0"/>
                  <a:sym typeface="Wingdings" pitchFamily="2" charset="2"/>
                </a:rPr>
                <a:t>。</a:t>
              </a:r>
            </a:p>
          </p:txBody>
        </p:sp>
      </p:grpSp>
      <p:grpSp>
        <p:nvGrpSpPr>
          <p:cNvPr id="27" name="组合 26"/>
          <p:cNvGrpSpPr/>
          <p:nvPr/>
        </p:nvGrpSpPr>
        <p:grpSpPr>
          <a:xfrm rot="13321016">
            <a:off x="3887542" y="3492193"/>
            <a:ext cx="1085848" cy="640185"/>
            <a:chOff x="2793146" y="3332953"/>
            <a:chExt cx="2187191" cy="1289507"/>
          </a:xfrm>
        </p:grpSpPr>
        <p:sp>
          <p:nvSpPr>
            <p:cNvPr id="32" name="椭圆 2"/>
            <p:cNvSpPr/>
            <p:nvPr/>
          </p:nvSpPr>
          <p:spPr>
            <a:xfrm>
              <a:off x="423234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endParaRPr lang="zh-CN" altLang="en-US" sz="1200" kern="0">
                <a:solidFill>
                  <a:srgbClr val="5A0000"/>
                </a:solidFill>
                <a:latin typeface="Arial" pitchFamily="34" charset="0"/>
                <a:ea typeface="Microsoft YaHei" panose="020B0503020204020204" pitchFamily="34" charset="-122"/>
              </a:endParaRPr>
            </a:p>
          </p:txBody>
        </p:sp>
        <p:sp>
          <p:nvSpPr>
            <p:cNvPr id="33" name="KSO_GT1.2"/>
            <p:cNvSpPr/>
            <p:nvPr/>
          </p:nvSpPr>
          <p:spPr>
            <a:xfrm rot="19120543">
              <a:off x="2793148"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C7016"/>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0" tIns="323978" rIns="458969" bIns="323978" numCol="1" spcCol="0" rtlCol="0" fromWordArt="0" anchor="ctr" anchorCtr="0" forceAA="0" compatLnSpc="1">
              <a:noAutofit/>
            </a:bodyPr>
            <a:lstStyle/>
            <a:p>
              <a:pPr algn="ctr">
                <a:defRPr/>
              </a:pPr>
              <a:endParaRPr lang="zh-CN" altLang="en-US" sz="1705" b="1" kern="0">
                <a:solidFill>
                  <a:srgbClr val="5A0000"/>
                </a:solidFill>
                <a:latin typeface="Arial" pitchFamily="34" charset="0"/>
                <a:ea typeface="Microsoft YaHei" panose="020B0503020204020204" pitchFamily="34" charset="-122"/>
              </a:endParaRPr>
            </a:p>
          </p:txBody>
        </p:sp>
      </p:grpSp>
      <p:grpSp>
        <p:nvGrpSpPr>
          <p:cNvPr id="34" name="组合 33"/>
          <p:cNvGrpSpPr/>
          <p:nvPr/>
        </p:nvGrpSpPr>
        <p:grpSpPr>
          <a:xfrm rot="19122534">
            <a:off x="3859115" y="2249373"/>
            <a:ext cx="1116827" cy="658451"/>
            <a:chOff x="1095212" y="3332948"/>
            <a:chExt cx="2187186" cy="1289505"/>
          </a:xfrm>
        </p:grpSpPr>
        <p:sp>
          <p:nvSpPr>
            <p:cNvPr id="35" name="椭圆 2"/>
            <p:cNvSpPr/>
            <p:nvPr/>
          </p:nvSpPr>
          <p:spPr>
            <a:xfrm flipH="1">
              <a:off x="109521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defRPr/>
              </a:pPr>
              <a:endParaRPr lang="zh-CN" altLang="en-US" sz="1200" kern="0">
                <a:solidFill>
                  <a:srgbClr val="5A0000"/>
                </a:solidFill>
                <a:latin typeface="Arial" pitchFamily="34" charset="0"/>
                <a:ea typeface="Microsoft YaHei" panose="020B0503020204020204" pitchFamily="34" charset="-122"/>
              </a:endParaRPr>
            </a:p>
          </p:txBody>
        </p:sp>
        <p:sp>
          <p:nvSpPr>
            <p:cNvPr id="36" name="KSO_GT1.1"/>
            <p:cNvSpPr/>
            <p:nvPr/>
          </p:nvSpPr>
          <p:spPr>
            <a:xfrm rot="2479457" flipH="1">
              <a:off x="1234766"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8969" tIns="323978" rIns="68576" bIns="323978" numCol="1" spcCol="0" rtlCol="0" fromWordArt="0" anchor="ctr" anchorCtr="0" forceAA="0" compatLnSpc="1">
              <a:noAutofit/>
            </a:bodyPr>
            <a:lstStyle/>
            <a:p>
              <a:pPr algn="ctr">
                <a:defRPr/>
              </a:pPr>
              <a:endParaRPr lang="zh-CN" altLang="en-US" sz="1705" b="1" kern="0">
                <a:ln>
                  <a:solidFill>
                    <a:srgbClr val="EC7016"/>
                  </a:solidFill>
                </a:ln>
                <a:solidFill>
                  <a:srgbClr val="EC7016"/>
                </a:solidFill>
                <a:latin typeface="Arial" pitchFamily="34" charset="0"/>
                <a:ea typeface="Microsoft YaHei" panose="020B0503020204020204" pitchFamily="34" charset="-122"/>
              </a:endParaRPr>
            </a:p>
          </p:txBody>
        </p:sp>
      </p:grpSp>
      <p:sp>
        <p:nvSpPr>
          <p:cNvPr id="37" name="矩形 36"/>
          <p:cNvSpPr/>
          <p:nvPr/>
        </p:nvSpPr>
        <p:spPr>
          <a:xfrm>
            <a:off x="5295265" y="2288540"/>
            <a:ext cx="6185535" cy="534035"/>
          </a:xfrm>
          <a:prstGeom prst="rect">
            <a:avLst/>
          </a:prstGeom>
        </p:spPr>
        <p:txBody>
          <a:bodyPr wrap="square">
            <a:spAutoFit/>
          </a:bodyPr>
          <a:lstStyle/>
          <a:p>
            <a:pP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Wingdings" pitchFamily="2" charset="2"/>
              </a:rPr>
              <a:t>提升法律职业群体的知识素养和技能</a:t>
            </a:r>
          </a:p>
        </p:txBody>
      </p:sp>
      <p:sp>
        <p:nvSpPr>
          <p:cNvPr id="38" name="矩形 37"/>
          <p:cNvSpPr/>
          <p:nvPr/>
        </p:nvSpPr>
        <p:spPr>
          <a:xfrm>
            <a:off x="5365115" y="3568700"/>
            <a:ext cx="5636260" cy="534035"/>
          </a:xfrm>
          <a:prstGeom prst="rect">
            <a:avLst/>
          </a:prstGeom>
        </p:spPr>
        <p:txBody>
          <a:bodyPr wrap="square">
            <a:spAutoFit/>
          </a:bodyPr>
          <a:lstStyle/>
          <a:p>
            <a:pPr>
              <a:lnSpc>
                <a:spcPct val="120000"/>
              </a:lnSpc>
              <a:defRPr/>
            </a:pPr>
            <a:r>
              <a:rPr lang="zh-CN" altLang="en-US" sz="2400" b="1">
                <a:solidFill>
                  <a:srgbClr val="EC7016"/>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Wingdings" pitchFamily="2" charset="2"/>
              </a:rPr>
              <a:t>促进法律职业人员个体职业伦理的内化</a:t>
            </a:r>
          </a:p>
        </p:txBody>
      </p:sp>
      <p:sp>
        <p:nvSpPr>
          <p:cNvPr id="157" name="矩形 156"/>
          <p:cNvSpPr/>
          <p:nvPr/>
        </p:nvSpPr>
        <p:spPr>
          <a:xfrm>
            <a:off x="5386543" y="4742931"/>
            <a:ext cx="6137883" cy="534035"/>
          </a:xfrm>
          <a:prstGeom prst="rect">
            <a:avLst/>
          </a:prstGeom>
        </p:spPr>
        <p:txBody>
          <a:bodyPr wrap="square">
            <a:spAutoFit/>
          </a:bodyPr>
          <a:lstStyle/>
          <a:p>
            <a:pP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强化法律职业人员的法治观念  </a:t>
            </a:r>
          </a:p>
        </p:txBody>
      </p:sp>
      <p:grpSp>
        <p:nvGrpSpPr>
          <p:cNvPr id="163" name="组合 162"/>
          <p:cNvGrpSpPr/>
          <p:nvPr/>
        </p:nvGrpSpPr>
        <p:grpSpPr>
          <a:xfrm rot="2477466" flipV="1">
            <a:off x="3881974" y="4522438"/>
            <a:ext cx="1116827" cy="658451"/>
            <a:chOff x="1095212" y="3332948"/>
            <a:chExt cx="2187186" cy="1289505"/>
          </a:xfrm>
        </p:grpSpPr>
        <p:sp>
          <p:nvSpPr>
            <p:cNvPr id="164" name="椭圆 2"/>
            <p:cNvSpPr/>
            <p:nvPr/>
          </p:nvSpPr>
          <p:spPr>
            <a:xfrm flipH="1">
              <a:off x="109521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defRPr/>
              </a:pPr>
              <a:endParaRPr lang="zh-CN" altLang="en-US" sz="1200" kern="0">
                <a:solidFill>
                  <a:srgbClr val="5A0000"/>
                </a:solidFill>
                <a:latin typeface="Arial" pitchFamily="34" charset="0"/>
                <a:ea typeface="Microsoft YaHei" panose="020B0503020204020204" pitchFamily="34" charset="-122"/>
              </a:endParaRPr>
            </a:p>
          </p:txBody>
        </p:sp>
        <p:sp>
          <p:nvSpPr>
            <p:cNvPr id="165" name="KSO_GT1.1"/>
            <p:cNvSpPr/>
            <p:nvPr/>
          </p:nvSpPr>
          <p:spPr>
            <a:xfrm rot="2479457" flipH="1">
              <a:off x="1234766"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8969" tIns="323978" rIns="68576" bIns="323978" numCol="1" spcCol="0" rtlCol="0" fromWordArt="0" anchor="ctr" anchorCtr="0" forceAA="0" compatLnSpc="1">
              <a:noAutofit/>
            </a:bodyPr>
            <a:lstStyle/>
            <a:p>
              <a:pPr algn="ctr">
                <a:defRPr/>
              </a:pPr>
              <a:endParaRPr lang="zh-CN" altLang="en-US" sz="1705" b="1" kern="0">
                <a:ln>
                  <a:solidFill>
                    <a:srgbClr val="EC7016"/>
                  </a:solidFill>
                </a:ln>
                <a:solidFill>
                  <a:srgbClr val="EC7016"/>
                </a:solidFill>
                <a:latin typeface="Arial" pitchFamily="34" charset="0"/>
                <a:ea typeface="Microsoft YaHei" panose="020B0503020204020204" pitchFamily="34" charset="-122"/>
              </a:endParaRPr>
            </a:p>
          </p:txBody>
        </p:sp>
      </p:grpSp>
      <p:sp>
        <p:nvSpPr>
          <p:cNvPr id="2" name="矩形 1">
            <a:extLst>
              <a:ext uri="{FF2B5EF4-FFF2-40B4-BE49-F238E27FC236}">
                <a16:creationId xmlns:a16="http://schemas.microsoft.com/office/drawing/2014/main" id="{CD87360B-947C-4A21-AD08-1A9A9C664D85}"/>
              </a:ext>
            </a:extLst>
          </p:cNvPr>
          <p:cNvSpPr/>
          <p:nvPr/>
        </p:nvSpPr>
        <p:spPr>
          <a:xfrm>
            <a:off x="686598" y="254391"/>
            <a:ext cx="9125059" cy="523220"/>
          </a:xfrm>
          <a:prstGeom prst="rect">
            <a:avLst/>
          </a:prstGeom>
        </p:spPr>
        <p:txBody>
          <a:bodyPr wrap="square">
            <a:spAutoFit/>
          </a:bodyPr>
          <a:lstStyle/>
          <a:p>
            <a:r>
              <a:rPr lang="zh-CN" altLang="en-US" sz="2800" dirty="0"/>
              <a:t>三、法律职业伦理教育的功能</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23"/>
                                        </p:tgtEl>
                                        <p:attrNameLst>
                                          <p:attrName>style.visibility</p:attrName>
                                        </p:attrNameLst>
                                      </p:cBhvr>
                                      <p:to>
                                        <p:strVal val="visible"/>
                                      </p:to>
                                    </p:set>
                                    <p:animEffect transition="in" filter="fade">
                                      <p:cBhvr>
                                        <p:cTn id="8" dur="500"/>
                                        <p:tgtEl>
                                          <p:spTgt spid="23"/>
                                        </p:tgtEl>
                                      </p:cBhvr>
                                    </p:animEffect>
                                  </p:childTnLst>
                                </p:cTn>
                              </p:par>
                              <p:par>
                                <p:cTn id="9" presetID="3" presetClass="entr" presetSubtype="1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blinds(horizontal)">
                                      <p:cBhvr>
                                        <p:cTn id="11" dur="500"/>
                                        <p:tgtEl>
                                          <p:spTgt spid="37"/>
                                        </p:tgtEl>
                                      </p:cBhvr>
                                    </p:animEffect>
                                  </p:childTnLst>
                                </p:cTn>
                              </p:par>
                              <p:par>
                                <p:cTn id="12" presetID="3"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linds(horizontal)">
                                      <p:cBhvr>
                                        <p:cTn id="14" dur="500"/>
                                        <p:tgtEl>
                                          <p:spTgt spid="34"/>
                                        </p:tgtEl>
                                      </p:cBhvr>
                                    </p:animEffect>
                                  </p:childTnLst>
                                </p:cTn>
                              </p:par>
                              <p:par>
                                <p:cTn id="15" presetID="3" presetClass="entr" presetSubtype="1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linds(horizontal)">
                                      <p:cBhvr>
                                        <p:cTn id="17" dur="500"/>
                                        <p:tgtEl>
                                          <p:spTgt spid="27"/>
                                        </p:tgtEl>
                                      </p:cBhvr>
                                    </p:animEffect>
                                  </p:childTnLst>
                                </p:cTn>
                              </p:par>
                              <p:par>
                                <p:cTn id="18" presetID="3" presetClass="entr" presetSubtype="10" fill="hold" grpId="1" nodeType="withEffect">
                                  <p:stCondLst>
                                    <p:cond delay="0"/>
                                  </p:stCondLst>
                                  <p:childTnLst>
                                    <p:set>
                                      <p:cBhvr>
                                        <p:cTn id="19" dur="1" fill="hold">
                                          <p:stCondLst>
                                            <p:cond delay="0"/>
                                          </p:stCondLst>
                                        </p:cTn>
                                        <p:tgtEl>
                                          <p:spTgt spid="38"/>
                                        </p:tgtEl>
                                        <p:attrNameLst>
                                          <p:attrName>style.visibility</p:attrName>
                                        </p:attrNameLst>
                                      </p:cBhvr>
                                      <p:to>
                                        <p:strVal val="visible"/>
                                      </p:to>
                                    </p:set>
                                    <p:animEffect transition="in" filter="blinds(horizontal)">
                                      <p:cBhvr>
                                        <p:cTn id="20" dur="500"/>
                                        <p:tgtEl>
                                          <p:spTgt spid="38"/>
                                        </p:tgtEl>
                                      </p:cBhvr>
                                    </p:animEffect>
                                  </p:childTnLst>
                                </p:cTn>
                              </p:par>
                              <p:par>
                                <p:cTn id="21" presetID="3" presetClass="entr" presetSubtype="10" fill="hold" grpId="2" nodeType="withEffect">
                                  <p:stCondLst>
                                    <p:cond delay="0"/>
                                  </p:stCondLst>
                                  <p:childTnLst>
                                    <p:set>
                                      <p:cBhvr>
                                        <p:cTn id="22" dur="1" fill="hold">
                                          <p:stCondLst>
                                            <p:cond delay="0"/>
                                          </p:stCondLst>
                                        </p:cTn>
                                        <p:tgtEl>
                                          <p:spTgt spid="157"/>
                                        </p:tgtEl>
                                        <p:attrNameLst>
                                          <p:attrName>style.visibility</p:attrName>
                                        </p:attrNameLst>
                                      </p:cBhvr>
                                      <p:to>
                                        <p:strVal val="visible"/>
                                      </p:to>
                                    </p:set>
                                    <p:animEffect transition="in" filter="blinds(horizontal)">
                                      <p:cBhvr>
                                        <p:cTn id="23" dur="500"/>
                                        <p:tgtEl>
                                          <p:spTgt spid="157"/>
                                        </p:tgtEl>
                                      </p:cBhvr>
                                    </p:animEffect>
                                  </p:childTnLst>
                                </p:cTn>
                              </p:par>
                              <p:par>
                                <p:cTn id="24" presetID="3" presetClass="entr" presetSubtype="10" fill="hold" nodeType="withEffect">
                                  <p:stCondLst>
                                    <p:cond delay="0"/>
                                  </p:stCondLst>
                                  <p:childTnLst>
                                    <p:set>
                                      <p:cBhvr>
                                        <p:cTn id="25" dur="1" fill="hold">
                                          <p:stCondLst>
                                            <p:cond delay="0"/>
                                          </p:stCondLst>
                                        </p:cTn>
                                        <p:tgtEl>
                                          <p:spTgt spid="163"/>
                                        </p:tgtEl>
                                        <p:attrNameLst>
                                          <p:attrName>style.visibility</p:attrName>
                                        </p:attrNameLst>
                                      </p:cBhvr>
                                      <p:to>
                                        <p:strVal val="visible"/>
                                      </p:to>
                                    </p:set>
                                    <p:animEffect transition="in" filter="blinds(horizontal)">
                                      <p:cBhvr>
                                        <p:cTn id="26"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1"/>
      <p:bldP spid="157" grpId="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10D832E-EF85-4A0E-B50A-3C5ACF751AA7}"/>
              </a:ext>
            </a:extLst>
          </p:cNvPr>
          <p:cNvSpPr/>
          <p:nvPr/>
        </p:nvSpPr>
        <p:spPr>
          <a:xfrm>
            <a:off x="1248227" y="2993541"/>
            <a:ext cx="6096000" cy="1815882"/>
          </a:xfrm>
          <a:prstGeom prst="rect">
            <a:avLst/>
          </a:prstGeom>
        </p:spPr>
        <p:txBody>
          <a:bodyPr>
            <a:spAutoFit/>
          </a:bodyPr>
          <a:lstStyle/>
          <a:p>
            <a:r>
              <a:rPr lang="en-US" altLang="zh-CN" sz="2800" dirty="0"/>
              <a:t>(</a:t>
            </a:r>
            <a:r>
              <a:rPr lang="zh-CN" altLang="en-US" sz="2800" dirty="0"/>
              <a:t>二</a:t>
            </a:r>
            <a:r>
              <a:rPr lang="en-US" altLang="zh-CN" sz="2800" dirty="0"/>
              <a:t>) </a:t>
            </a:r>
            <a:r>
              <a:rPr lang="zh-CN" altLang="en-US" sz="2800" dirty="0"/>
              <a:t>法律职业伦理教育的社会功能</a:t>
            </a:r>
            <a:endParaRPr lang="en-US" altLang="zh-CN" sz="2800" dirty="0"/>
          </a:p>
          <a:p>
            <a:r>
              <a:rPr lang="zh-CN" altLang="en-US" sz="2800" dirty="0"/>
              <a:t> </a:t>
            </a:r>
            <a:r>
              <a:rPr lang="en-US" altLang="zh-CN" sz="2800" dirty="0"/>
              <a:t>• </a:t>
            </a:r>
            <a:r>
              <a:rPr lang="zh-CN" altLang="en-US" sz="2800" dirty="0"/>
              <a:t>培育法律职业群体</a:t>
            </a:r>
            <a:endParaRPr lang="en-US" altLang="zh-CN" sz="2800" dirty="0"/>
          </a:p>
          <a:p>
            <a:r>
              <a:rPr lang="zh-CN" altLang="en-US" sz="2800" dirty="0"/>
              <a:t> </a:t>
            </a:r>
            <a:r>
              <a:rPr lang="en-US" altLang="zh-CN" sz="2800" dirty="0"/>
              <a:t>• </a:t>
            </a:r>
            <a:r>
              <a:rPr lang="zh-CN" altLang="en-US" sz="2800" dirty="0"/>
              <a:t>净化社会法治环境 </a:t>
            </a:r>
            <a:endParaRPr lang="en-US" altLang="zh-CN" sz="2800" dirty="0"/>
          </a:p>
          <a:p>
            <a:r>
              <a:rPr lang="en-US" altLang="zh-CN" sz="2800" dirty="0"/>
              <a:t> • </a:t>
            </a:r>
            <a:r>
              <a:rPr lang="zh-CN" altLang="en-US" sz="2800" dirty="0"/>
              <a:t>推动社会文明进步</a:t>
            </a:r>
          </a:p>
        </p:txBody>
      </p:sp>
      <p:sp>
        <p:nvSpPr>
          <p:cNvPr id="3" name="矩形 2">
            <a:extLst>
              <a:ext uri="{FF2B5EF4-FFF2-40B4-BE49-F238E27FC236}">
                <a16:creationId xmlns:a16="http://schemas.microsoft.com/office/drawing/2014/main" id="{B8564E2F-A638-4153-81D3-A6644FECD504}"/>
              </a:ext>
            </a:extLst>
          </p:cNvPr>
          <p:cNvSpPr/>
          <p:nvPr/>
        </p:nvSpPr>
        <p:spPr>
          <a:xfrm>
            <a:off x="914399" y="877278"/>
            <a:ext cx="9173029" cy="1815882"/>
          </a:xfrm>
          <a:prstGeom prst="rect">
            <a:avLst/>
          </a:prstGeom>
        </p:spPr>
        <p:txBody>
          <a:bodyPr wrap="square">
            <a:spAutoFit/>
          </a:bodyPr>
          <a:lstStyle/>
          <a:p>
            <a:r>
              <a:rPr lang="zh-CN" altLang="en-US" sz="2800" dirty="0"/>
              <a:t>（一）法律职业伦理教育的育人功能 </a:t>
            </a:r>
            <a:endParaRPr lang="en-US" altLang="zh-CN" sz="2800" dirty="0"/>
          </a:p>
          <a:p>
            <a:r>
              <a:rPr lang="en-US" altLang="zh-CN" sz="2800" dirty="0"/>
              <a:t> • </a:t>
            </a:r>
            <a:r>
              <a:rPr lang="zh-CN" altLang="en-US" sz="2800" dirty="0"/>
              <a:t>是塑造法学专业学生的综合素质</a:t>
            </a:r>
            <a:r>
              <a:rPr lang="en-US" altLang="zh-CN" sz="2800" dirty="0"/>
              <a:t>;</a:t>
            </a:r>
          </a:p>
          <a:p>
            <a:r>
              <a:rPr lang="en-US" altLang="zh-CN" sz="2800" dirty="0"/>
              <a:t> • </a:t>
            </a:r>
            <a:r>
              <a:rPr lang="zh-CN" altLang="en-US" sz="2800" dirty="0"/>
              <a:t>是提高法律职业人的职业技能</a:t>
            </a:r>
            <a:r>
              <a:rPr lang="en-US" altLang="zh-CN" sz="2800" dirty="0"/>
              <a:t>; </a:t>
            </a:r>
          </a:p>
          <a:p>
            <a:r>
              <a:rPr lang="en-US" altLang="zh-CN" sz="2800" dirty="0"/>
              <a:t> • </a:t>
            </a:r>
            <a:r>
              <a:rPr lang="zh-CN" altLang="en-US" sz="2800" dirty="0"/>
              <a:t>是提升法律职业人的发展能力</a:t>
            </a:r>
            <a:r>
              <a:rPr lang="en-US" altLang="zh-CN" sz="2800" dirty="0"/>
              <a:t>;</a:t>
            </a:r>
            <a:endParaRPr lang="zh-CN" altLang="en-US" sz="2800" dirty="0"/>
          </a:p>
        </p:txBody>
      </p:sp>
    </p:spTree>
    <p:extLst>
      <p:ext uri="{BB962C8B-B14F-4D97-AF65-F5344CB8AC3E}">
        <p14:creationId xmlns:p14="http://schemas.microsoft.com/office/powerpoint/2010/main" val="20833113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7C64DB0-5829-4866-97C5-5BBEB481F62B}"/>
              </a:ext>
            </a:extLst>
          </p:cNvPr>
          <p:cNvSpPr/>
          <p:nvPr/>
        </p:nvSpPr>
        <p:spPr>
          <a:xfrm>
            <a:off x="771688" y="370505"/>
            <a:ext cx="4852610" cy="523220"/>
          </a:xfrm>
          <a:prstGeom prst="rect">
            <a:avLst/>
          </a:prstGeom>
        </p:spPr>
        <p:txBody>
          <a:bodyPr wrap="none">
            <a:spAutoFit/>
          </a:bodyPr>
          <a:lstStyle/>
          <a:p>
            <a:r>
              <a:rPr lang="zh-CN" altLang="en-US" sz="2800" dirty="0"/>
              <a:t>四、法律职业伦理教育的目标</a:t>
            </a:r>
          </a:p>
        </p:txBody>
      </p:sp>
      <p:sp>
        <p:nvSpPr>
          <p:cNvPr id="3" name="矩形 2">
            <a:extLst>
              <a:ext uri="{FF2B5EF4-FFF2-40B4-BE49-F238E27FC236}">
                <a16:creationId xmlns:a16="http://schemas.microsoft.com/office/drawing/2014/main" id="{B952F6CC-4D37-4759-8E20-C00EA82D1320}"/>
              </a:ext>
            </a:extLst>
          </p:cNvPr>
          <p:cNvSpPr/>
          <p:nvPr/>
        </p:nvSpPr>
        <p:spPr>
          <a:xfrm>
            <a:off x="553276" y="1197596"/>
            <a:ext cx="4852610" cy="523220"/>
          </a:xfrm>
          <a:prstGeom prst="rect">
            <a:avLst/>
          </a:prstGeom>
        </p:spPr>
        <p:txBody>
          <a:bodyPr wrap="none">
            <a:spAutoFit/>
          </a:bodyPr>
          <a:lstStyle/>
          <a:p>
            <a:r>
              <a:rPr lang="zh-CN" altLang="en-US" sz="2800" dirty="0"/>
              <a:t>（一）对法律职业伦理的认知</a:t>
            </a:r>
          </a:p>
        </p:txBody>
      </p:sp>
      <p:sp>
        <p:nvSpPr>
          <p:cNvPr id="4" name="矩形 3">
            <a:extLst>
              <a:ext uri="{FF2B5EF4-FFF2-40B4-BE49-F238E27FC236}">
                <a16:creationId xmlns:a16="http://schemas.microsoft.com/office/drawing/2014/main" id="{792F5DF4-6EB3-4C24-9338-1EA5868CD23D}"/>
              </a:ext>
            </a:extLst>
          </p:cNvPr>
          <p:cNvSpPr/>
          <p:nvPr/>
        </p:nvSpPr>
        <p:spPr>
          <a:xfrm>
            <a:off x="771688" y="1922306"/>
            <a:ext cx="9926038" cy="1384995"/>
          </a:xfrm>
          <a:prstGeom prst="rect">
            <a:avLst/>
          </a:prstGeom>
        </p:spPr>
        <p:txBody>
          <a:bodyPr wrap="square">
            <a:spAutoFit/>
          </a:bodyPr>
          <a:lstStyle/>
          <a:p>
            <a:r>
              <a:rPr lang="en-US" altLang="zh-CN" sz="2800" dirty="0"/>
              <a:t>1</a:t>
            </a:r>
            <a:r>
              <a:rPr lang="zh-CN" altLang="en-US" sz="2800" dirty="0"/>
              <a:t>、对法律职业的认知 </a:t>
            </a:r>
            <a:r>
              <a:rPr lang="en-US" altLang="zh-CN" sz="2800" dirty="0"/>
              <a:t>• </a:t>
            </a:r>
          </a:p>
          <a:p>
            <a:r>
              <a:rPr lang="zh-CN" altLang="en-US" sz="2800" dirty="0"/>
              <a:t>法律职业伦理教育要从了解法律职业的特点和本质出发 </a:t>
            </a:r>
            <a:endParaRPr lang="en-US" altLang="zh-CN" sz="2800" dirty="0"/>
          </a:p>
          <a:p>
            <a:r>
              <a:rPr lang="en-US" altLang="zh-CN" sz="2800" dirty="0"/>
              <a:t>• </a:t>
            </a:r>
            <a:r>
              <a:rPr lang="zh-CN" altLang="en-US" sz="2800" dirty="0"/>
              <a:t>法律职业是指专门从事法律适用、法律服务工作的特定职业</a:t>
            </a:r>
          </a:p>
        </p:txBody>
      </p:sp>
      <p:sp>
        <p:nvSpPr>
          <p:cNvPr id="5" name="矩形 4">
            <a:extLst>
              <a:ext uri="{FF2B5EF4-FFF2-40B4-BE49-F238E27FC236}">
                <a16:creationId xmlns:a16="http://schemas.microsoft.com/office/drawing/2014/main" id="{0EFBE386-C4BD-4500-9F2C-5D9F7233CF47}"/>
              </a:ext>
            </a:extLst>
          </p:cNvPr>
          <p:cNvSpPr/>
          <p:nvPr/>
        </p:nvSpPr>
        <p:spPr>
          <a:xfrm>
            <a:off x="771687" y="3550700"/>
            <a:ext cx="10331741" cy="954107"/>
          </a:xfrm>
          <a:prstGeom prst="rect">
            <a:avLst/>
          </a:prstGeom>
        </p:spPr>
        <p:txBody>
          <a:bodyPr wrap="square">
            <a:spAutoFit/>
          </a:bodyPr>
          <a:lstStyle/>
          <a:p>
            <a:r>
              <a:rPr lang="en-US" altLang="zh-CN" sz="2800" dirty="0"/>
              <a:t>2</a:t>
            </a:r>
            <a:r>
              <a:rPr lang="zh-CN" altLang="en-US" sz="2800" dirty="0"/>
              <a:t>、对法律职业伦理规范的认知 </a:t>
            </a:r>
            <a:endParaRPr lang="en-US" altLang="zh-CN" sz="2800" dirty="0"/>
          </a:p>
          <a:p>
            <a:r>
              <a:rPr lang="en-US" altLang="zh-CN" sz="2800" dirty="0"/>
              <a:t>• </a:t>
            </a:r>
            <a:r>
              <a:rPr lang="zh-CN" altLang="en-US" sz="2800" dirty="0"/>
              <a:t>法律职业伦理规范是从事法律职业所应承认和遵从的道德准则</a:t>
            </a:r>
          </a:p>
        </p:txBody>
      </p:sp>
      <p:sp>
        <p:nvSpPr>
          <p:cNvPr id="6" name="矩形 5">
            <a:extLst>
              <a:ext uri="{FF2B5EF4-FFF2-40B4-BE49-F238E27FC236}">
                <a16:creationId xmlns:a16="http://schemas.microsoft.com/office/drawing/2014/main" id="{0D47048B-BAE5-42CA-9FEF-EC22EE9A2281}"/>
              </a:ext>
            </a:extLst>
          </p:cNvPr>
          <p:cNvSpPr/>
          <p:nvPr/>
        </p:nvSpPr>
        <p:spPr>
          <a:xfrm>
            <a:off x="771687" y="4748206"/>
            <a:ext cx="9561786" cy="523220"/>
          </a:xfrm>
          <a:prstGeom prst="rect">
            <a:avLst/>
          </a:prstGeom>
        </p:spPr>
        <p:txBody>
          <a:bodyPr wrap="square">
            <a:spAutoFit/>
          </a:bodyPr>
          <a:lstStyle/>
          <a:p>
            <a:r>
              <a:rPr lang="en-US" altLang="zh-CN" sz="2800" dirty="0"/>
              <a:t>3</a:t>
            </a:r>
            <a:r>
              <a:rPr lang="zh-CN" altLang="en-US" sz="2800" dirty="0"/>
              <a:t>、对法律职业伦理评价的认知</a:t>
            </a:r>
          </a:p>
        </p:txBody>
      </p:sp>
      <p:sp>
        <p:nvSpPr>
          <p:cNvPr id="7" name="矩形 6">
            <a:extLst>
              <a:ext uri="{FF2B5EF4-FFF2-40B4-BE49-F238E27FC236}">
                <a16:creationId xmlns:a16="http://schemas.microsoft.com/office/drawing/2014/main" id="{D52C3405-8C27-45BA-A046-B6C46E9C4CEC}"/>
              </a:ext>
            </a:extLst>
          </p:cNvPr>
          <p:cNvSpPr/>
          <p:nvPr/>
        </p:nvSpPr>
        <p:spPr>
          <a:xfrm>
            <a:off x="771687" y="5514825"/>
            <a:ext cx="10331740" cy="954107"/>
          </a:xfrm>
          <a:prstGeom prst="rect">
            <a:avLst/>
          </a:prstGeom>
        </p:spPr>
        <p:txBody>
          <a:bodyPr wrap="square">
            <a:spAutoFit/>
          </a:bodyPr>
          <a:lstStyle/>
          <a:p>
            <a:r>
              <a:rPr lang="en-US" altLang="zh-CN" sz="2800" dirty="0"/>
              <a:t>• “</a:t>
            </a:r>
            <a:r>
              <a:rPr lang="zh-CN" altLang="en-US" sz="2800" dirty="0"/>
              <a:t>善” 是伦理评价的基本准则。法律职业伦理也应以“善” 作为评价标 准，即“对法之善的实现度与促进度”</a:t>
            </a:r>
          </a:p>
        </p:txBody>
      </p:sp>
    </p:spTree>
    <p:extLst>
      <p:ext uri="{BB962C8B-B14F-4D97-AF65-F5344CB8AC3E}">
        <p14:creationId xmlns:p14="http://schemas.microsoft.com/office/powerpoint/2010/main" val="1038330864"/>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007F697-47C4-4B81-BFCE-47B9922750D3}"/>
              </a:ext>
            </a:extLst>
          </p:cNvPr>
          <p:cNvSpPr/>
          <p:nvPr/>
        </p:nvSpPr>
        <p:spPr>
          <a:xfrm>
            <a:off x="670089" y="355991"/>
            <a:ext cx="4852610" cy="523220"/>
          </a:xfrm>
          <a:prstGeom prst="rect">
            <a:avLst/>
          </a:prstGeom>
        </p:spPr>
        <p:txBody>
          <a:bodyPr wrap="none">
            <a:spAutoFit/>
          </a:bodyPr>
          <a:lstStyle/>
          <a:p>
            <a:r>
              <a:rPr lang="zh-CN" altLang="en-US" sz="2800" dirty="0"/>
              <a:t>（二）对法律职业伦理的践行</a:t>
            </a:r>
          </a:p>
        </p:txBody>
      </p:sp>
      <p:sp>
        <p:nvSpPr>
          <p:cNvPr id="3" name="矩形 2">
            <a:extLst>
              <a:ext uri="{FF2B5EF4-FFF2-40B4-BE49-F238E27FC236}">
                <a16:creationId xmlns:a16="http://schemas.microsoft.com/office/drawing/2014/main" id="{EC154139-5358-4294-9D16-35269E4B5755}"/>
              </a:ext>
            </a:extLst>
          </p:cNvPr>
          <p:cNvSpPr/>
          <p:nvPr/>
        </p:nvSpPr>
        <p:spPr>
          <a:xfrm>
            <a:off x="1134544" y="935283"/>
            <a:ext cx="4682692" cy="523220"/>
          </a:xfrm>
          <a:prstGeom prst="rect">
            <a:avLst/>
          </a:prstGeom>
        </p:spPr>
        <p:txBody>
          <a:bodyPr wrap="none">
            <a:spAutoFit/>
          </a:bodyPr>
          <a:lstStyle/>
          <a:p>
            <a:r>
              <a:rPr lang="en-US" altLang="zh-CN" sz="2800" dirty="0"/>
              <a:t>1</a:t>
            </a:r>
            <a:r>
              <a:rPr lang="zh-CN" altLang="en-US" sz="2800" dirty="0"/>
              <a:t>、以职业伦理指导立法活动</a:t>
            </a:r>
          </a:p>
        </p:txBody>
      </p:sp>
      <p:sp>
        <p:nvSpPr>
          <p:cNvPr id="4" name="矩形 3">
            <a:extLst>
              <a:ext uri="{FF2B5EF4-FFF2-40B4-BE49-F238E27FC236}">
                <a16:creationId xmlns:a16="http://schemas.microsoft.com/office/drawing/2014/main" id="{846ECC77-014C-45A4-B8F5-FAB03DE1F39C}"/>
              </a:ext>
            </a:extLst>
          </p:cNvPr>
          <p:cNvSpPr/>
          <p:nvPr/>
        </p:nvSpPr>
        <p:spPr>
          <a:xfrm>
            <a:off x="1134544" y="1450587"/>
            <a:ext cx="10026941" cy="954107"/>
          </a:xfrm>
          <a:prstGeom prst="rect">
            <a:avLst/>
          </a:prstGeom>
        </p:spPr>
        <p:txBody>
          <a:bodyPr wrap="square">
            <a:spAutoFit/>
          </a:bodyPr>
          <a:lstStyle/>
          <a:p>
            <a:r>
              <a:rPr lang="zh-CN" altLang="en-US" sz="2800" dirty="0"/>
              <a:t>      立法者在立法活动中凭借其职业伦理对法律所保护的行为和价值进行判断，进而 通过立法进行协调和平衡</a:t>
            </a:r>
          </a:p>
        </p:txBody>
      </p:sp>
      <p:sp>
        <p:nvSpPr>
          <p:cNvPr id="5" name="矩形 4">
            <a:extLst>
              <a:ext uri="{FF2B5EF4-FFF2-40B4-BE49-F238E27FC236}">
                <a16:creationId xmlns:a16="http://schemas.microsoft.com/office/drawing/2014/main" id="{83148F41-5989-45F5-A750-D4BF158DFEEF}"/>
              </a:ext>
            </a:extLst>
          </p:cNvPr>
          <p:cNvSpPr/>
          <p:nvPr/>
        </p:nvSpPr>
        <p:spPr>
          <a:xfrm>
            <a:off x="1134544" y="2846390"/>
            <a:ext cx="4682692" cy="523220"/>
          </a:xfrm>
          <a:prstGeom prst="rect">
            <a:avLst/>
          </a:prstGeom>
        </p:spPr>
        <p:txBody>
          <a:bodyPr wrap="none">
            <a:spAutoFit/>
          </a:bodyPr>
          <a:lstStyle/>
          <a:p>
            <a:r>
              <a:rPr lang="en-US" altLang="zh-CN" sz="2800" dirty="0"/>
              <a:t>2</a:t>
            </a:r>
            <a:r>
              <a:rPr lang="zh-CN" altLang="en-US" sz="2800" dirty="0"/>
              <a:t>、以职业伦理指导法律适用</a:t>
            </a:r>
          </a:p>
        </p:txBody>
      </p:sp>
      <p:sp>
        <p:nvSpPr>
          <p:cNvPr id="6" name="矩形 5">
            <a:extLst>
              <a:ext uri="{FF2B5EF4-FFF2-40B4-BE49-F238E27FC236}">
                <a16:creationId xmlns:a16="http://schemas.microsoft.com/office/drawing/2014/main" id="{BD6C17F4-5531-457E-942B-FAE63B134606}"/>
              </a:ext>
            </a:extLst>
          </p:cNvPr>
          <p:cNvSpPr/>
          <p:nvPr/>
        </p:nvSpPr>
        <p:spPr>
          <a:xfrm>
            <a:off x="1134545" y="3241548"/>
            <a:ext cx="10026940" cy="954107"/>
          </a:xfrm>
          <a:prstGeom prst="rect">
            <a:avLst/>
          </a:prstGeom>
        </p:spPr>
        <p:txBody>
          <a:bodyPr wrap="square">
            <a:spAutoFit/>
          </a:bodyPr>
          <a:lstStyle/>
          <a:p>
            <a:r>
              <a:rPr lang="zh-CN" altLang="en-US" sz="2800" dirty="0"/>
              <a:t>      法律的生命力在于它在社会生活中的具体实施，而法律实施的程度和效果取决于 法律职业者的素质。</a:t>
            </a:r>
          </a:p>
        </p:txBody>
      </p:sp>
      <p:sp>
        <p:nvSpPr>
          <p:cNvPr id="7" name="矩形 6">
            <a:extLst>
              <a:ext uri="{FF2B5EF4-FFF2-40B4-BE49-F238E27FC236}">
                <a16:creationId xmlns:a16="http://schemas.microsoft.com/office/drawing/2014/main" id="{09E64C0A-08F0-43B3-860C-EDF404F80B6A}"/>
              </a:ext>
            </a:extLst>
          </p:cNvPr>
          <p:cNvSpPr/>
          <p:nvPr/>
        </p:nvSpPr>
        <p:spPr>
          <a:xfrm>
            <a:off x="1134544" y="4453307"/>
            <a:ext cx="7167626" cy="523220"/>
          </a:xfrm>
          <a:prstGeom prst="rect">
            <a:avLst/>
          </a:prstGeom>
        </p:spPr>
        <p:txBody>
          <a:bodyPr wrap="square">
            <a:spAutoFit/>
          </a:bodyPr>
          <a:lstStyle/>
          <a:p>
            <a:r>
              <a:rPr lang="en-US" altLang="zh-CN" sz="2800" dirty="0"/>
              <a:t>3</a:t>
            </a:r>
            <a:r>
              <a:rPr lang="zh-CN" altLang="en-US" sz="2800" dirty="0"/>
              <a:t>、以职业伦理指导法律服务</a:t>
            </a:r>
          </a:p>
        </p:txBody>
      </p:sp>
      <p:sp>
        <p:nvSpPr>
          <p:cNvPr id="8" name="矩形 7">
            <a:extLst>
              <a:ext uri="{FF2B5EF4-FFF2-40B4-BE49-F238E27FC236}">
                <a16:creationId xmlns:a16="http://schemas.microsoft.com/office/drawing/2014/main" id="{B0A060C5-3E32-4FF9-945F-5D4D31A495DD}"/>
              </a:ext>
            </a:extLst>
          </p:cNvPr>
          <p:cNvSpPr/>
          <p:nvPr/>
        </p:nvSpPr>
        <p:spPr>
          <a:xfrm>
            <a:off x="1082529" y="4968610"/>
            <a:ext cx="10026942" cy="954107"/>
          </a:xfrm>
          <a:prstGeom prst="rect">
            <a:avLst/>
          </a:prstGeom>
        </p:spPr>
        <p:txBody>
          <a:bodyPr wrap="square">
            <a:spAutoFit/>
          </a:bodyPr>
          <a:lstStyle/>
          <a:p>
            <a:r>
              <a:rPr lang="zh-CN" altLang="en-US" sz="2800" dirty="0"/>
              <a:t>      从事法律服务的律师在职业伦理方面有其特殊的要求，律师的职业道德具有鲜明 的自律性的特点</a:t>
            </a:r>
          </a:p>
        </p:txBody>
      </p:sp>
    </p:spTree>
    <p:extLst>
      <p:ext uri="{BB962C8B-B14F-4D97-AF65-F5344CB8AC3E}">
        <p14:creationId xmlns:p14="http://schemas.microsoft.com/office/powerpoint/2010/main" val="257257070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1961398" y="6480314"/>
            <a:ext cx="245089" cy="369332"/>
          </a:xfrm>
          <a:prstGeom prst="rect">
            <a:avLst/>
          </a:prstGeom>
          <a:solidFill>
            <a:srgbClr val="B0D9F5"/>
          </a:solidFill>
        </p:spPr>
        <p:txBody>
          <a:bodyPr wrap="square" rtlCol="0">
            <a:spAutoFit/>
          </a:bodyPr>
          <a:lstStyle/>
          <a:p>
            <a:endParaRPr lang="zh-CN" altLang="en-US"/>
          </a:p>
        </p:txBody>
      </p:sp>
      <p:sp>
        <p:nvSpPr>
          <p:cNvPr id="2" name="矩形 1">
            <a:extLst>
              <a:ext uri="{FF2B5EF4-FFF2-40B4-BE49-F238E27FC236}">
                <a16:creationId xmlns:a16="http://schemas.microsoft.com/office/drawing/2014/main" id="{46E179EE-B047-413B-9C31-A2FA8649F440}"/>
              </a:ext>
            </a:extLst>
          </p:cNvPr>
          <p:cNvSpPr/>
          <p:nvPr/>
        </p:nvSpPr>
        <p:spPr>
          <a:xfrm>
            <a:off x="701211" y="326962"/>
            <a:ext cx="5929828" cy="523220"/>
          </a:xfrm>
          <a:prstGeom prst="rect">
            <a:avLst/>
          </a:prstGeom>
        </p:spPr>
        <p:txBody>
          <a:bodyPr wrap="none">
            <a:spAutoFit/>
          </a:bodyPr>
          <a:lstStyle/>
          <a:p>
            <a:r>
              <a:rPr lang="zh-CN" altLang="en-US" sz="2800" dirty="0"/>
              <a:t>五、法律职业伦理教育的途径和方法</a:t>
            </a:r>
          </a:p>
        </p:txBody>
      </p:sp>
      <p:sp>
        <p:nvSpPr>
          <p:cNvPr id="3" name="矩形 2">
            <a:extLst>
              <a:ext uri="{FF2B5EF4-FFF2-40B4-BE49-F238E27FC236}">
                <a16:creationId xmlns:a16="http://schemas.microsoft.com/office/drawing/2014/main" id="{72F85BAB-0C3C-400A-9C00-4462193C625C}"/>
              </a:ext>
            </a:extLst>
          </p:cNvPr>
          <p:cNvSpPr/>
          <p:nvPr/>
        </p:nvSpPr>
        <p:spPr>
          <a:xfrm>
            <a:off x="918800" y="1307029"/>
            <a:ext cx="4682692" cy="523220"/>
          </a:xfrm>
          <a:prstGeom prst="rect">
            <a:avLst/>
          </a:prstGeom>
        </p:spPr>
        <p:txBody>
          <a:bodyPr wrap="none">
            <a:spAutoFit/>
          </a:bodyPr>
          <a:lstStyle/>
          <a:p>
            <a:r>
              <a:rPr lang="en-US" altLang="zh-CN" sz="2800" dirty="0"/>
              <a:t>1</a:t>
            </a:r>
            <a:r>
              <a:rPr lang="zh-CN" altLang="en-US" sz="2800" dirty="0"/>
              <a:t>、严格的法律职业准入制度</a:t>
            </a:r>
          </a:p>
        </p:txBody>
      </p:sp>
      <p:sp>
        <p:nvSpPr>
          <p:cNvPr id="5" name="矩形 4">
            <a:extLst>
              <a:ext uri="{FF2B5EF4-FFF2-40B4-BE49-F238E27FC236}">
                <a16:creationId xmlns:a16="http://schemas.microsoft.com/office/drawing/2014/main" id="{E212EA85-9443-4AD4-AD39-9C80185F10C7}"/>
              </a:ext>
            </a:extLst>
          </p:cNvPr>
          <p:cNvSpPr/>
          <p:nvPr/>
        </p:nvSpPr>
        <p:spPr>
          <a:xfrm>
            <a:off x="962343" y="2187323"/>
            <a:ext cx="4323620" cy="523220"/>
          </a:xfrm>
          <a:prstGeom prst="rect">
            <a:avLst/>
          </a:prstGeom>
        </p:spPr>
        <p:txBody>
          <a:bodyPr wrap="none">
            <a:spAutoFit/>
          </a:bodyPr>
          <a:lstStyle/>
          <a:p>
            <a:r>
              <a:rPr lang="en-US" altLang="zh-CN" sz="2800" dirty="0"/>
              <a:t>2</a:t>
            </a:r>
            <a:r>
              <a:rPr lang="zh-CN" altLang="en-US" sz="2800" dirty="0"/>
              <a:t>、改革法学专业课程设置</a:t>
            </a:r>
          </a:p>
        </p:txBody>
      </p:sp>
      <p:sp>
        <p:nvSpPr>
          <p:cNvPr id="6" name="矩形 5">
            <a:extLst>
              <a:ext uri="{FF2B5EF4-FFF2-40B4-BE49-F238E27FC236}">
                <a16:creationId xmlns:a16="http://schemas.microsoft.com/office/drawing/2014/main" id="{8FD9AB9C-6DA3-42F6-9D20-6DCD37AE89D6}"/>
              </a:ext>
            </a:extLst>
          </p:cNvPr>
          <p:cNvSpPr/>
          <p:nvPr/>
        </p:nvSpPr>
        <p:spPr>
          <a:xfrm>
            <a:off x="887802" y="3167390"/>
            <a:ext cx="5400837" cy="523220"/>
          </a:xfrm>
          <a:prstGeom prst="rect">
            <a:avLst/>
          </a:prstGeom>
        </p:spPr>
        <p:txBody>
          <a:bodyPr wrap="none">
            <a:spAutoFit/>
          </a:bodyPr>
          <a:lstStyle/>
          <a:p>
            <a:r>
              <a:rPr lang="en-US" altLang="zh-CN" sz="2800" dirty="0"/>
              <a:t>3</a:t>
            </a:r>
            <a:r>
              <a:rPr lang="zh-CN" altLang="en-US" sz="2800" dirty="0"/>
              <a:t>、制定完备的法律职业伦理规范</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indefinite"/>
                            </p:stCondLst>
                          </p:cTn>
                        </p:par>
                      </p:childTnLst>
                    </p:cTn>
                  </p:par>
                  <p:par>
                    <p:cTn id="5" fill="hold" nodeType="clickPar">
                      <p:stCondLst>
                        <p:cond delay="indefinite"/>
                      </p:stCondLst>
                      <p:childTnLst>
                        <p:par>
                          <p:cTn id="6" fill="hold" nodeType="withGroup">
                            <p:stCondLst>
                              <p:cond delay="indefinite"/>
                            </p:stCondLst>
                          </p:cTn>
                        </p:par>
                      </p:childTnLst>
                    </p:cTn>
                  </p:par>
                  <p:par>
                    <p:cTn id="7" fill="hold" nodeType="clickPar">
                      <p:stCondLst>
                        <p:cond delay="indefinite"/>
                      </p:stCondLst>
                      <p:childTnLst>
                        <p:par>
                          <p:cTn id="8" fill="hold" nodeType="withGroup">
                            <p:stCondLst>
                              <p:cond delay="indefinite"/>
                            </p:stCond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2" name="组合 41"/>
          <p:cNvGrpSpPr/>
          <p:nvPr/>
        </p:nvGrpSpPr>
        <p:grpSpPr>
          <a:xfrm>
            <a:off x="361457" y="311868"/>
            <a:ext cx="3113263" cy="731100"/>
            <a:chOff x="172119" y="139850"/>
            <a:chExt cx="3113263" cy="731100"/>
          </a:xfrm>
        </p:grpSpPr>
        <p:grpSp>
          <p:nvGrpSpPr>
            <p:cNvPr id="49" name="组合 48"/>
            <p:cNvGrpSpPr/>
            <p:nvPr/>
          </p:nvGrpSpPr>
          <p:grpSpPr>
            <a:xfrm>
              <a:off x="172119" y="139850"/>
              <a:ext cx="3113263" cy="731100"/>
              <a:chOff x="172119" y="139850"/>
              <a:chExt cx="3113263" cy="731100"/>
            </a:xfrm>
          </p:grpSpPr>
          <p:sp>
            <p:nvSpPr>
              <p:cNvPr id="66" name="弧形 6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连接符 66"/>
              <p:cNvCxnSpPr>
                <a:stCxn id="66" idx="0"/>
              </p:cNvCxnSpPr>
              <p:nvPr/>
            </p:nvCxnSpPr>
            <p:spPr>
              <a:xfrm flipV="1">
                <a:off x="517417" y="803977"/>
                <a:ext cx="2733040" cy="2413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8" name="矩形: 圆角 67"/>
              <p:cNvSpPr/>
              <p:nvPr/>
            </p:nvSpPr>
            <p:spPr>
              <a:xfrm>
                <a:off x="467887" y="319770"/>
                <a:ext cx="2817495" cy="551180"/>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7"/>
            <p:cNvSpPr>
              <a:spLocks noChangeArrowheads="1"/>
            </p:cNvSpPr>
            <p:nvPr/>
          </p:nvSpPr>
          <p:spPr bwMode="auto">
            <a:xfrm>
              <a:off x="1130969" y="234465"/>
              <a:ext cx="2032635"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en-US"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  </a:t>
              </a:r>
              <a:r>
                <a:rPr lang="zh-CN"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伦</a:t>
              </a:r>
              <a:r>
                <a:rPr lang="en-US"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  </a:t>
              </a:r>
              <a:r>
                <a:rPr lang="zh-CN" altLang="zh-CN" sz="3200" kern="0" dirty="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理</a:t>
              </a:r>
            </a:p>
          </p:txBody>
        </p:sp>
      </p:grpSp>
      <p:grpSp>
        <p:nvGrpSpPr>
          <p:cNvPr id="69" name="组合 68"/>
          <p:cNvGrpSpPr/>
          <p:nvPr/>
        </p:nvGrpSpPr>
        <p:grpSpPr>
          <a:xfrm>
            <a:off x="511233" y="281272"/>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16" name="文本框 15"/>
          <p:cNvSpPr txBox="1"/>
          <p:nvPr/>
        </p:nvSpPr>
        <p:spPr>
          <a:xfrm>
            <a:off x="1383494" y="2019598"/>
            <a:ext cx="1013460" cy="717186"/>
          </a:xfrm>
          <a:prstGeom prst="rect">
            <a:avLst/>
          </a:prstGeom>
        </p:spPr>
        <p:txBody>
          <a:bodyPr vert="eaVert" wrap="square">
            <a:spAutoFit/>
          </a:bodyPr>
          <a:lstStyle>
            <a:defPPr>
              <a:defRPr lang="zh-CN"/>
            </a:defPPr>
            <a:lvl1pPr>
              <a:defRPr sz="2400" spc="300">
                <a:solidFill>
                  <a:schemeClr val="bg2">
                    <a:lumMod val="50000"/>
                  </a:schemeClr>
                </a:solidFill>
                <a:latin typeface="德彪钢笔行书字库" panose="02000000000000000000" pitchFamily="2" charset="-122"/>
                <a:ea typeface="德彪钢笔行书字库" panose="02000000000000000000" pitchFamily="2" charset="-122"/>
              </a:defRPr>
            </a:lvl1pPr>
          </a:lstStyle>
          <a:p>
            <a:r>
              <a:rPr lang="zh-CN" altLang="en-US" sz="5400">
                <a:solidFill>
                  <a:srgbClr val="304758"/>
                </a:solidFill>
                <a:latin typeface="方正宋刻本秀楷简体" panose="02000000000000000000" pitchFamily="2" charset="-122"/>
                <a:ea typeface="方正宋刻本秀楷简体" panose="02000000000000000000" pitchFamily="2" charset="-122"/>
              </a:rPr>
              <a:t>伦</a:t>
            </a:r>
          </a:p>
        </p:txBody>
      </p:sp>
      <p:sp>
        <p:nvSpPr>
          <p:cNvPr id="17" name="文本框 16"/>
          <p:cNvSpPr txBox="1"/>
          <p:nvPr/>
        </p:nvSpPr>
        <p:spPr>
          <a:xfrm>
            <a:off x="3446145" y="1917065"/>
            <a:ext cx="6976110" cy="1014730"/>
          </a:xfrm>
          <a:prstGeom prst="rect">
            <a:avLst/>
          </a:prstGeom>
          <a:noFill/>
          <a:ln w="9525">
            <a:noFill/>
          </a:ln>
        </p:spPr>
        <p:txBody>
          <a:bodyPr wrap="square">
            <a:spAutoFit/>
          </a:bodyPr>
          <a:lstStyle/>
          <a:p>
            <a:pPr indent="0"/>
            <a:r>
              <a:rPr lang="zh-CN" altLang="en-US" sz="2000" b="1" spc="300">
                <a:solidFill>
                  <a:srgbClr val="304758"/>
                </a:solidFill>
                <a:latin typeface="方正宋刻本秀楷简体" panose="02000000000000000000" pitchFamily="2" charset="-122"/>
                <a:ea typeface="方正宋刻本秀楷简体" panose="02000000000000000000" pitchFamily="2" charset="-122"/>
              </a:rPr>
              <a:t>源于“轮”，来自树木的年轮，寓意层次、顺序，后引申为人与人之间的长幼、亲属、尊卑有别、尊卑有序的辈分、地位、程度关系。</a:t>
            </a:r>
          </a:p>
        </p:txBody>
      </p:sp>
      <p:cxnSp>
        <p:nvCxnSpPr>
          <p:cNvPr id="18" name="直接连接符 17"/>
          <p:cNvCxnSpPr/>
          <p:nvPr/>
        </p:nvCxnSpPr>
        <p:spPr>
          <a:xfrm flipV="1">
            <a:off x="2588260" y="2372360"/>
            <a:ext cx="499110" cy="5715"/>
          </a:xfrm>
          <a:prstGeom prst="line">
            <a:avLst/>
          </a:prstGeom>
          <a:ln>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10164" y="3429933"/>
            <a:ext cx="1013460" cy="717186"/>
          </a:xfrm>
          <a:prstGeom prst="rect">
            <a:avLst/>
          </a:prstGeom>
        </p:spPr>
        <p:txBody>
          <a:bodyPr vert="eaVert" wrap="square">
            <a:spAutoFit/>
          </a:bodyPr>
          <a:lstStyle>
            <a:defPPr>
              <a:defRPr lang="zh-CN"/>
            </a:defPPr>
            <a:lvl1pPr>
              <a:defRPr sz="2400" spc="300">
                <a:solidFill>
                  <a:schemeClr val="bg2">
                    <a:lumMod val="50000"/>
                  </a:schemeClr>
                </a:solidFill>
                <a:latin typeface="德彪钢笔行书字库" panose="02000000000000000000" pitchFamily="2" charset="-122"/>
                <a:ea typeface="德彪钢笔行书字库" panose="02000000000000000000" pitchFamily="2" charset="-122"/>
              </a:defRPr>
            </a:lvl1pPr>
          </a:lstStyle>
          <a:p>
            <a:r>
              <a:rPr lang="zh-CN" altLang="en-US" sz="5400">
                <a:solidFill>
                  <a:srgbClr val="304758"/>
                </a:solidFill>
                <a:latin typeface="方正宋刻本秀楷简体" panose="02000000000000000000" pitchFamily="2" charset="-122"/>
                <a:ea typeface="方正宋刻本秀楷简体" panose="02000000000000000000" pitchFamily="2" charset="-122"/>
              </a:rPr>
              <a:t>理</a:t>
            </a:r>
          </a:p>
        </p:txBody>
      </p:sp>
      <p:cxnSp>
        <p:nvCxnSpPr>
          <p:cNvPr id="23" name="直接连接符 22"/>
          <p:cNvCxnSpPr/>
          <p:nvPr/>
        </p:nvCxnSpPr>
        <p:spPr>
          <a:xfrm>
            <a:off x="2531110" y="3780155"/>
            <a:ext cx="528955" cy="8890"/>
          </a:xfrm>
          <a:prstGeom prst="line">
            <a:avLst/>
          </a:prstGeom>
          <a:ln>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14725" y="3414395"/>
            <a:ext cx="6976110" cy="1322070"/>
          </a:xfrm>
          <a:prstGeom prst="rect">
            <a:avLst/>
          </a:prstGeom>
          <a:noFill/>
          <a:ln w="9525">
            <a:noFill/>
          </a:ln>
        </p:spPr>
        <p:txBody>
          <a:bodyPr wrap="square">
            <a:spAutoFit/>
          </a:bodyPr>
          <a:lstStyle/>
          <a:p>
            <a:pPr indent="0"/>
            <a:r>
              <a:rPr lang="zh-CN" altLang="en-US" sz="2000" b="1" spc="300" dirty="0">
                <a:solidFill>
                  <a:srgbClr val="304758"/>
                </a:solidFill>
                <a:latin typeface="方正宋刻本秀楷简体" panose="02000000000000000000" pitchFamily="2" charset="-122"/>
                <a:ea typeface="方正宋刻本秀楷简体" panose="02000000000000000000" pitchFamily="2" charset="-122"/>
              </a:rPr>
              <a:t>“理”本意是“治玉”，玉石坚硬，必须根据其内在的纹路进行切割、加工以得到想要的玉器，后引申为事物内在的规律、条理、道理，以及用来约束人际关系的规范等。</a:t>
            </a:r>
          </a:p>
        </p:txBody>
      </p:sp>
      <p:sp>
        <p:nvSpPr>
          <p:cNvPr id="30" name="文本框 29"/>
          <p:cNvSpPr txBox="1"/>
          <p:nvPr/>
        </p:nvSpPr>
        <p:spPr>
          <a:xfrm>
            <a:off x="1095375" y="5397500"/>
            <a:ext cx="7311390" cy="645160"/>
          </a:xfrm>
          <a:prstGeom prst="rect">
            <a:avLst/>
          </a:prstGeom>
          <a:noFill/>
        </p:spPr>
        <p:txBody>
          <a:bodyPr wrap="square" rtlCol="0" anchor="t">
            <a:spAutoFit/>
          </a:bodyPr>
          <a:lstStyle/>
          <a:p>
            <a:pPr indent="0"/>
            <a:r>
              <a:rPr lang="zh-CN" altLang="en-US" b="1" spc="300">
                <a:solidFill>
                  <a:srgbClr val="304758"/>
                </a:solidFill>
                <a:latin typeface="方正宋刻本秀楷简体" panose="02000000000000000000" pitchFamily="2" charset="-122"/>
                <a:ea typeface="方正宋刻本秀楷简体" panose="02000000000000000000" pitchFamily="2" charset="-122"/>
                <a:sym typeface="+mn-ea"/>
              </a:rPr>
              <a:t>两字作为一个词使用，始见于秦汉时期成书《礼记·乐礼》：“乐者，伦理者也”。</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10" presetClass="entr" presetSubtype="0" fill="hold" grpId="1" nodeType="withEffec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nodeType="withGroup">
                            <p:stCondLst>
                              <p:cond delay="1000"/>
                            </p:stCondLst>
                            <p:childTnLst>
                              <p:par>
                                <p:cTn id="16" presetID="22" presetClass="entr" presetSubtype="8" fill="hold" nodeType="afterEffec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58930" y="94625"/>
            <a:ext cx="4149534" cy="652486"/>
          </a:xfrm>
          <a:prstGeom prst="rect">
            <a:avLst/>
          </a:prstGeom>
        </p:spPr>
        <p:txBody>
          <a:bodyPr wrap="none">
            <a:spAutoFit/>
          </a:bodyPr>
          <a:lstStyle/>
          <a:p>
            <a:pPr marL="12700" marR="5080" indent="611505">
              <a:lnSpc>
                <a:spcPct val="130000"/>
              </a:lnSpc>
              <a:spcBef>
                <a:spcPts val="100"/>
              </a:spcBef>
            </a:pPr>
            <a:r>
              <a:rPr lang="zh-CN" altLang="en-US" sz="2800" dirty="0" smtClean="0"/>
              <a:t>第二章 立法</a:t>
            </a:r>
            <a:r>
              <a:rPr lang="zh-CN" altLang="en-US" sz="2800" dirty="0"/>
              <a:t>职业伦理</a:t>
            </a:r>
            <a:endParaRPr lang="en-US" altLang="zh-CN" sz="2800" b="1" dirty="0">
              <a:solidFill>
                <a:schemeClr val="tx1">
                  <a:lumMod val="85000"/>
                  <a:lumOff val="15000"/>
                </a:schemeClr>
              </a:solidFill>
              <a:effectLst>
                <a:reflection blurRad="6350" stA="53000" endA="300" endPos="35500" dir="5400000" sy="-90000" algn="bl" rotWithShape="0"/>
              </a:effectLst>
              <a:latin typeface="SimHei" panose="02010609060101010101" charset="-122"/>
              <a:ea typeface="SimHei" panose="02010609060101010101" charset="-122"/>
              <a:cs typeface="Microsoft YaHei" panose="020B0503020204020204" pitchFamily="34" charset="-122"/>
            </a:endParaRPr>
          </a:p>
        </p:txBody>
      </p:sp>
      <p:sp>
        <p:nvSpPr>
          <p:cNvPr id="3" name="矩形 2"/>
          <p:cNvSpPr/>
          <p:nvPr/>
        </p:nvSpPr>
        <p:spPr>
          <a:xfrm>
            <a:off x="892370" y="980643"/>
            <a:ext cx="3155031" cy="523220"/>
          </a:xfrm>
          <a:prstGeom prst="rect">
            <a:avLst/>
          </a:prstGeom>
        </p:spPr>
        <p:txBody>
          <a:bodyPr wrap="none">
            <a:spAutoFit/>
          </a:bodyPr>
          <a:lstStyle/>
          <a:p>
            <a:r>
              <a:rPr lang="zh-CN" altLang="en-US" sz="2800" dirty="0"/>
              <a:t>第一节 立法的</a:t>
            </a:r>
            <a:r>
              <a:rPr lang="zh-CN" altLang="en-US" sz="2800" dirty="0" smtClean="0"/>
              <a:t>价值</a:t>
            </a:r>
            <a:endParaRPr lang="zh-CN" altLang="en-US" sz="2800" dirty="0"/>
          </a:p>
        </p:txBody>
      </p:sp>
      <p:sp>
        <p:nvSpPr>
          <p:cNvPr id="4" name="矩形 3"/>
          <p:cNvSpPr/>
          <p:nvPr/>
        </p:nvSpPr>
        <p:spPr>
          <a:xfrm>
            <a:off x="797028" y="1591122"/>
            <a:ext cx="3775393" cy="523220"/>
          </a:xfrm>
          <a:prstGeom prst="rect">
            <a:avLst/>
          </a:prstGeom>
        </p:spPr>
        <p:txBody>
          <a:bodyPr wrap="none">
            <a:spAutoFit/>
          </a:bodyPr>
          <a:lstStyle/>
          <a:p>
            <a:r>
              <a:rPr lang="zh-CN" altLang="en-US" sz="2800" dirty="0" smtClean="0"/>
              <a:t>一、立法</a:t>
            </a:r>
            <a:r>
              <a:rPr lang="zh-CN" altLang="en-US" sz="2800" dirty="0"/>
              <a:t>的含义与特征</a:t>
            </a:r>
          </a:p>
        </p:txBody>
      </p:sp>
      <p:sp>
        <p:nvSpPr>
          <p:cNvPr id="5" name="矩形 4"/>
          <p:cNvSpPr/>
          <p:nvPr/>
        </p:nvSpPr>
        <p:spPr>
          <a:xfrm>
            <a:off x="797028" y="2277577"/>
            <a:ext cx="10618910" cy="954107"/>
          </a:xfrm>
          <a:prstGeom prst="rect">
            <a:avLst/>
          </a:prstGeom>
        </p:spPr>
        <p:txBody>
          <a:bodyPr wrap="square">
            <a:spAutoFit/>
          </a:bodyPr>
          <a:lstStyle/>
          <a:p>
            <a:r>
              <a:rPr lang="zh-CN" altLang="en-US" sz="2800" dirty="0" smtClean="0"/>
              <a:t>    从</a:t>
            </a:r>
            <a:r>
              <a:rPr lang="zh-CN" altLang="en-US" sz="2800" dirty="0"/>
              <a:t>广义上讲，立法是指国家依照法定的职权和程序，制定、认可、修改、 补充、废止法律和其他规范性文的</a:t>
            </a:r>
            <a:r>
              <a:rPr lang="zh-CN" altLang="en-US" sz="2800" dirty="0" smtClean="0"/>
              <a:t>活动。</a:t>
            </a:r>
            <a:endParaRPr lang="zh-CN" altLang="en-US" sz="2800" dirty="0"/>
          </a:p>
        </p:txBody>
      </p:sp>
      <p:sp>
        <p:nvSpPr>
          <p:cNvPr id="6" name="矩形 5"/>
          <p:cNvSpPr/>
          <p:nvPr/>
        </p:nvSpPr>
        <p:spPr>
          <a:xfrm>
            <a:off x="789352" y="3303180"/>
            <a:ext cx="10444480" cy="1384995"/>
          </a:xfrm>
          <a:prstGeom prst="rect">
            <a:avLst/>
          </a:prstGeom>
        </p:spPr>
        <p:txBody>
          <a:bodyPr wrap="square">
            <a:spAutoFit/>
          </a:bodyPr>
          <a:lstStyle/>
          <a:p>
            <a:r>
              <a:rPr lang="zh-CN" altLang="en-US" sz="2800" dirty="0" smtClean="0"/>
              <a:t>    从</a:t>
            </a:r>
            <a:r>
              <a:rPr lang="zh-CN" altLang="en-US" sz="2800" dirty="0"/>
              <a:t>狭义上讲，立法是指最高国家权力机关</a:t>
            </a:r>
            <a:r>
              <a:rPr lang="en-US" altLang="zh-CN" sz="2800" dirty="0"/>
              <a:t>(</a:t>
            </a:r>
            <a:r>
              <a:rPr lang="zh-CN" altLang="en-US" sz="2800" dirty="0"/>
              <a:t>全国人民代表大会及常务委员会</a:t>
            </a:r>
            <a:r>
              <a:rPr lang="en-US" altLang="zh-CN" sz="2800" dirty="0"/>
              <a:t>) </a:t>
            </a:r>
            <a:r>
              <a:rPr lang="zh-CN" altLang="en-US" sz="2800" dirty="0"/>
              <a:t>依照法定的职权和程序，制定法律这种特定的规范性文件的活动</a:t>
            </a:r>
          </a:p>
        </p:txBody>
      </p:sp>
      <p:sp>
        <p:nvSpPr>
          <p:cNvPr id="7" name="矩形 6"/>
          <p:cNvSpPr/>
          <p:nvPr/>
        </p:nvSpPr>
        <p:spPr>
          <a:xfrm>
            <a:off x="789352" y="4818980"/>
            <a:ext cx="1261884" cy="523220"/>
          </a:xfrm>
          <a:prstGeom prst="rect">
            <a:avLst/>
          </a:prstGeom>
        </p:spPr>
        <p:txBody>
          <a:bodyPr wrap="none">
            <a:spAutoFit/>
          </a:bodyPr>
          <a:lstStyle/>
          <a:p>
            <a:r>
              <a:rPr lang="zh-CN" altLang="en-US" sz="2800" dirty="0"/>
              <a:t>特征：</a:t>
            </a:r>
          </a:p>
        </p:txBody>
      </p:sp>
      <p:sp>
        <p:nvSpPr>
          <p:cNvPr id="8" name="矩形 7"/>
          <p:cNvSpPr/>
          <p:nvPr/>
        </p:nvSpPr>
        <p:spPr>
          <a:xfrm>
            <a:off x="692832" y="5330080"/>
            <a:ext cx="10637520" cy="1384995"/>
          </a:xfrm>
          <a:prstGeom prst="rect">
            <a:avLst/>
          </a:prstGeom>
        </p:spPr>
        <p:txBody>
          <a:bodyPr wrap="square">
            <a:spAutoFit/>
          </a:bodyPr>
          <a:lstStyle/>
          <a:p>
            <a:r>
              <a:rPr lang="en-US" altLang="zh-CN" sz="2800" dirty="0" smtClean="0"/>
              <a:t> (</a:t>
            </a:r>
            <a:r>
              <a:rPr lang="zh-CN" altLang="en-US" sz="2800" dirty="0"/>
              <a:t>一</a:t>
            </a:r>
            <a:r>
              <a:rPr lang="en-US" altLang="zh-CN" sz="2800" dirty="0"/>
              <a:t>) </a:t>
            </a:r>
            <a:r>
              <a:rPr lang="zh-CN" altLang="en-US" sz="2800" dirty="0"/>
              <a:t>立法主体是特定的</a:t>
            </a:r>
            <a:r>
              <a:rPr lang="zh-CN" altLang="en-US" sz="2800" dirty="0" smtClean="0"/>
              <a:t>国家机关</a:t>
            </a:r>
            <a:endParaRPr lang="en-US" altLang="zh-CN" sz="2800" dirty="0" smtClean="0"/>
          </a:p>
          <a:p>
            <a:r>
              <a:rPr lang="zh-CN" altLang="en-US" sz="2800" dirty="0" smtClean="0"/>
              <a:t> </a:t>
            </a:r>
            <a:r>
              <a:rPr lang="en-US" altLang="zh-CN" sz="2800" dirty="0"/>
              <a:t>(</a:t>
            </a:r>
            <a:r>
              <a:rPr lang="zh-CN" altLang="en-US" sz="2800" dirty="0"/>
              <a:t>二</a:t>
            </a:r>
            <a:r>
              <a:rPr lang="en-US" altLang="zh-CN" sz="2800" dirty="0"/>
              <a:t>) </a:t>
            </a:r>
            <a:r>
              <a:rPr lang="zh-CN" altLang="en-US" sz="2800" dirty="0"/>
              <a:t>立法必须依照特定的职权和</a:t>
            </a:r>
            <a:r>
              <a:rPr lang="zh-CN" altLang="en-US" sz="2800" dirty="0" smtClean="0"/>
              <a:t>程序</a:t>
            </a:r>
            <a:endParaRPr lang="en-US" altLang="zh-CN" sz="2800" dirty="0" smtClean="0"/>
          </a:p>
          <a:p>
            <a:r>
              <a:rPr lang="zh-CN" altLang="en-US" sz="2800" dirty="0" smtClean="0"/>
              <a:t> </a:t>
            </a:r>
            <a:r>
              <a:rPr lang="en-US" altLang="zh-CN" sz="2800" dirty="0"/>
              <a:t>(</a:t>
            </a:r>
            <a:r>
              <a:rPr lang="zh-CN" altLang="en-US" sz="2800" dirty="0"/>
              <a:t>三</a:t>
            </a:r>
            <a:r>
              <a:rPr lang="en-US" altLang="zh-CN" sz="2800" dirty="0"/>
              <a:t>) </a:t>
            </a:r>
            <a:r>
              <a:rPr lang="zh-CN" altLang="en-US" sz="2800" dirty="0"/>
              <a:t>立法内容包括制定、认可、修改、补充、废止法律</a:t>
            </a:r>
          </a:p>
        </p:txBody>
      </p:sp>
    </p:spTree>
    <p:extLst>
      <p:ext uri="{BB962C8B-B14F-4D97-AF65-F5344CB8AC3E}">
        <p14:creationId xmlns:p14="http://schemas.microsoft.com/office/powerpoint/2010/main" val="371565606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1866" y="247134"/>
            <a:ext cx="2698175" cy="523220"/>
          </a:xfrm>
          <a:prstGeom prst="rect">
            <a:avLst/>
          </a:prstGeom>
        </p:spPr>
        <p:txBody>
          <a:bodyPr wrap="none">
            <a:spAutoFit/>
          </a:bodyPr>
          <a:lstStyle/>
          <a:p>
            <a:r>
              <a:rPr lang="zh-CN" altLang="en-US" sz="2800" dirty="0" smtClean="0"/>
              <a:t>二、立法</a:t>
            </a:r>
            <a:r>
              <a:rPr lang="zh-CN" altLang="en-US" sz="2800" dirty="0"/>
              <a:t>的价值</a:t>
            </a:r>
          </a:p>
        </p:txBody>
      </p:sp>
      <p:sp>
        <p:nvSpPr>
          <p:cNvPr id="3" name="矩形 2"/>
          <p:cNvSpPr/>
          <p:nvPr/>
        </p:nvSpPr>
        <p:spPr>
          <a:xfrm>
            <a:off x="681866" y="846574"/>
            <a:ext cx="2286203" cy="523220"/>
          </a:xfrm>
          <a:prstGeom prst="rect">
            <a:avLst/>
          </a:prstGeom>
        </p:spPr>
        <p:txBody>
          <a:bodyPr wrap="none">
            <a:spAutoFit/>
          </a:bodyPr>
          <a:lstStyle/>
          <a:p>
            <a:r>
              <a:rPr lang="en-US" altLang="zh-CN" sz="2800" dirty="0"/>
              <a:t>(</a:t>
            </a:r>
            <a:r>
              <a:rPr lang="zh-CN" altLang="en-US" sz="2800" dirty="0"/>
              <a:t>一</a:t>
            </a:r>
            <a:r>
              <a:rPr lang="en-US" altLang="zh-CN" sz="2800" dirty="0"/>
              <a:t>) </a:t>
            </a:r>
            <a:r>
              <a:rPr lang="zh-CN" altLang="en-US" sz="2800" dirty="0"/>
              <a:t>保护人民</a:t>
            </a:r>
          </a:p>
        </p:txBody>
      </p:sp>
      <p:sp>
        <p:nvSpPr>
          <p:cNvPr id="4" name="矩形 3"/>
          <p:cNvSpPr/>
          <p:nvPr/>
        </p:nvSpPr>
        <p:spPr>
          <a:xfrm>
            <a:off x="681866" y="1415534"/>
            <a:ext cx="2286203" cy="523220"/>
          </a:xfrm>
          <a:prstGeom prst="rect">
            <a:avLst/>
          </a:prstGeom>
        </p:spPr>
        <p:txBody>
          <a:bodyPr wrap="none">
            <a:spAutoFit/>
          </a:bodyPr>
          <a:lstStyle/>
          <a:p>
            <a:r>
              <a:rPr lang="en-US" altLang="zh-CN" sz="2800" dirty="0"/>
              <a:t>(</a:t>
            </a:r>
            <a:r>
              <a:rPr lang="zh-CN" altLang="en-US" sz="2800" dirty="0"/>
              <a:t>二</a:t>
            </a:r>
            <a:r>
              <a:rPr lang="en-US" altLang="zh-CN" sz="2800" dirty="0"/>
              <a:t>) </a:t>
            </a:r>
            <a:r>
              <a:rPr lang="zh-CN" altLang="en-US" sz="2800" dirty="0"/>
              <a:t>维护权利</a:t>
            </a:r>
          </a:p>
        </p:txBody>
      </p:sp>
      <p:sp>
        <p:nvSpPr>
          <p:cNvPr id="5" name="矩形 4"/>
          <p:cNvSpPr/>
          <p:nvPr/>
        </p:nvSpPr>
        <p:spPr>
          <a:xfrm>
            <a:off x="681866" y="2065774"/>
            <a:ext cx="2286203" cy="523220"/>
          </a:xfrm>
          <a:prstGeom prst="rect">
            <a:avLst/>
          </a:prstGeom>
        </p:spPr>
        <p:txBody>
          <a:bodyPr wrap="none">
            <a:spAutoFit/>
          </a:bodyPr>
          <a:lstStyle/>
          <a:p>
            <a:r>
              <a:rPr lang="en-US" altLang="zh-CN" sz="2800" dirty="0"/>
              <a:t>(</a:t>
            </a:r>
            <a:r>
              <a:rPr lang="zh-CN" altLang="en-US" sz="2800" dirty="0"/>
              <a:t>三</a:t>
            </a:r>
            <a:r>
              <a:rPr lang="en-US" altLang="zh-CN" sz="2800" dirty="0"/>
              <a:t>) </a:t>
            </a:r>
            <a:r>
              <a:rPr lang="zh-CN" altLang="en-US" sz="2800" dirty="0"/>
              <a:t>制约权力</a:t>
            </a:r>
          </a:p>
        </p:txBody>
      </p:sp>
      <p:sp>
        <p:nvSpPr>
          <p:cNvPr id="6" name="矩形 5"/>
          <p:cNvSpPr/>
          <p:nvPr/>
        </p:nvSpPr>
        <p:spPr>
          <a:xfrm>
            <a:off x="672408" y="2670592"/>
            <a:ext cx="4591321" cy="523220"/>
          </a:xfrm>
          <a:prstGeom prst="rect">
            <a:avLst/>
          </a:prstGeom>
        </p:spPr>
        <p:txBody>
          <a:bodyPr wrap="none">
            <a:spAutoFit/>
          </a:bodyPr>
          <a:lstStyle/>
          <a:p>
            <a:r>
              <a:rPr lang="zh-CN" altLang="en-US" sz="2800" dirty="0"/>
              <a:t>第二节 立法者的</a:t>
            </a:r>
            <a:r>
              <a:rPr lang="zh-CN" altLang="en-US" sz="2800" dirty="0" smtClean="0"/>
              <a:t>公心与</a:t>
            </a:r>
            <a:r>
              <a:rPr lang="zh-CN" altLang="en-US" sz="2800" dirty="0"/>
              <a:t>私利</a:t>
            </a:r>
          </a:p>
        </p:txBody>
      </p:sp>
      <p:sp>
        <p:nvSpPr>
          <p:cNvPr id="7" name="矩形 6"/>
          <p:cNvSpPr/>
          <p:nvPr/>
        </p:nvSpPr>
        <p:spPr>
          <a:xfrm>
            <a:off x="785793" y="3160038"/>
            <a:ext cx="3057247" cy="523220"/>
          </a:xfrm>
          <a:prstGeom prst="rect">
            <a:avLst/>
          </a:prstGeom>
        </p:spPr>
        <p:txBody>
          <a:bodyPr wrap="none">
            <a:spAutoFit/>
          </a:bodyPr>
          <a:lstStyle/>
          <a:p>
            <a:r>
              <a:rPr lang="zh-CN" altLang="en-US" sz="2800" dirty="0" smtClean="0"/>
              <a:t>一、立法</a:t>
            </a:r>
            <a:r>
              <a:rPr lang="zh-CN" altLang="en-US" sz="2800" dirty="0"/>
              <a:t>者的公心</a:t>
            </a:r>
          </a:p>
        </p:txBody>
      </p:sp>
      <p:sp>
        <p:nvSpPr>
          <p:cNvPr id="9" name="矩形 8"/>
          <p:cNvSpPr/>
          <p:nvPr/>
        </p:nvSpPr>
        <p:spPr>
          <a:xfrm>
            <a:off x="785793" y="3683258"/>
            <a:ext cx="4897495" cy="523220"/>
          </a:xfrm>
          <a:prstGeom prst="rect">
            <a:avLst/>
          </a:prstGeom>
        </p:spPr>
        <p:txBody>
          <a:bodyPr wrap="none">
            <a:spAutoFit/>
          </a:bodyPr>
          <a:lstStyle/>
          <a:p>
            <a:r>
              <a:rPr lang="en-US" altLang="zh-CN" sz="2800" dirty="0"/>
              <a:t>( </a:t>
            </a:r>
            <a:r>
              <a:rPr lang="zh-CN" altLang="en-US" sz="2800" dirty="0"/>
              <a:t>一</a:t>
            </a:r>
            <a:r>
              <a:rPr lang="en-US" altLang="zh-CN" sz="2800" dirty="0"/>
              <a:t>) </a:t>
            </a:r>
            <a:r>
              <a:rPr lang="zh-CN" altLang="en-US" sz="2800" dirty="0"/>
              <a:t>坚持正确的立法指导思想</a:t>
            </a:r>
          </a:p>
        </p:txBody>
      </p:sp>
      <p:sp>
        <p:nvSpPr>
          <p:cNvPr id="10" name="矩形 9"/>
          <p:cNvSpPr/>
          <p:nvPr/>
        </p:nvSpPr>
        <p:spPr>
          <a:xfrm>
            <a:off x="785793" y="4172704"/>
            <a:ext cx="4799712" cy="523220"/>
          </a:xfrm>
          <a:prstGeom prst="rect">
            <a:avLst/>
          </a:prstGeom>
        </p:spPr>
        <p:txBody>
          <a:bodyPr wrap="none">
            <a:spAutoFit/>
          </a:bodyPr>
          <a:lstStyle/>
          <a:p>
            <a:r>
              <a:rPr lang="en-US" altLang="zh-CN" sz="2800" dirty="0"/>
              <a:t>(</a:t>
            </a:r>
            <a:r>
              <a:rPr lang="zh-CN" altLang="en-US" sz="2800" dirty="0"/>
              <a:t>二</a:t>
            </a:r>
            <a:r>
              <a:rPr lang="en-US" altLang="zh-CN" sz="2800" dirty="0"/>
              <a:t>) </a:t>
            </a:r>
            <a:r>
              <a:rPr lang="zh-CN" altLang="en-US" sz="2800" dirty="0"/>
              <a:t>坚持正确的立法基本原则</a:t>
            </a:r>
          </a:p>
        </p:txBody>
      </p:sp>
      <p:sp>
        <p:nvSpPr>
          <p:cNvPr id="11" name="矩形 10"/>
          <p:cNvSpPr/>
          <p:nvPr/>
        </p:nvSpPr>
        <p:spPr>
          <a:xfrm>
            <a:off x="785793" y="4781173"/>
            <a:ext cx="6096000" cy="1384995"/>
          </a:xfrm>
          <a:prstGeom prst="rect">
            <a:avLst/>
          </a:prstGeom>
        </p:spPr>
        <p:txBody>
          <a:bodyPr>
            <a:spAutoFit/>
          </a:bodyPr>
          <a:lstStyle/>
          <a:p>
            <a:pPr marL="342900" indent="-342900">
              <a:buAutoNum type="arabicPeriod"/>
            </a:pPr>
            <a:r>
              <a:rPr lang="zh-CN" altLang="en-US" sz="2800" dirty="0" smtClean="0"/>
              <a:t>坚持</a:t>
            </a:r>
            <a:r>
              <a:rPr lang="zh-CN" altLang="en-US" sz="2800" dirty="0"/>
              <a:t>人民利益至上原则 </a:t>
            </a:r>
            <a:endParaRPr lang="en-US" altLang="zh-CN" sz="2800" dirty="0" smtClean="0"/>
          </a:p>
          <a:p>
            <a:pPr marL="342900" indent="-342900">
              <a:buAutoNum type="arabicPeriod"/>
            </a:pPr>
            <a:r>
              <a:rPr lang="zh-CN" altLang="en-US" sz="2800" dirty="0" smtClean="0"/>
              <a:t>坚持</a:t>
            </a:r>
            <a:r>
              <a:rPr lang="zh-CN" altLang="en-US" sz="2800" dirty="0"/>
              <a:t>以权利为核心</a:t>
            </a:r>
            <a:r>
              <a:rPr lang="zh-CN" altLang="en-US" sz="2800" dirty="0" smtClean="0"/>
              <a:t>原则</a:t>
            </a:r>
            <a:endParaRPr lang="en-US" altLang="zh-CN" sz="2800" dirty="0" smtClean="0"/>
          </a:p>
          <a:p>
            <a:pPr marL="342900" indent="-342900">
              <a:buAutoNum type="arabicPeriod"/>
            </a:pPr>
            <a:r>
              <a:rPr lang="zh-CN" altLang="en-US" sz="2800" dirty="0" smtClean="0"/>
              <a:t>坚持</a:t>
            </a:r>
            <a:r>
              <a:rPr lang="zh-CN" altLang="en-US" sz="2800" dirty="0"/>
              <a:t>权力制衡原则</a:t>
            </a:r>
          </a:p>
        </p:txBody>
      </p:sp>
      <p:sp>
        <p:nvSpPr>
          <p:cNvPr id="12" name="矩形 11"/>
          <p:cNvSpPr/>
          <p:nvPr/>
        </p:nvSpPr>
        <p:spPr>
          <a:xfrm>
            <a:off x="936743" y="6166168"/>
            <a:ext cx="3057247" cy="523220"/>
          </a:xfrm>
          <a:prstGeom prst="rect">
            <a:avLst/>
          </a:prstGeom>
        </p:spPr>
        <p:txBody>
          <a:bodyPr wrap="none">
            <a:spAutoFit/>
          </a:bodyPr>
          <a:lstStyle/>
          <a:p>
            <a:r>
              <a:rPr lang="zh-CN" altLang="en-US" sz="2800" dirty="0" smtClean="0"/>
              <a:t>二、立法</a:t>
            </a:r>
            <a:r>
              <a:rPr lang="zh-CN" altLang="en-US" sz="2800" dirty="0"/>
              <a:t>者的私利</a:t>
            </a:r>
          </a:p>
        </p:txBody>
      </p:sp>
    </p:spTree>
    <p:extLst>
      <p:ext uri="{BB962C8B-B14F-4D97-AF65-F5344CB8AC3E}">
        <p14:creationId xmlns:p14="http://schemas.microsoft.com/office/powerpoint/2010/main" val="2717026808"/>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73599" y="147206"/>
            <a:ext cx="5395402" cy="523220"/>
          </a:xfrm>
          <a:prstGeom prst="rect">
            <a:avLst/>
          </a:prstGeom>
        </p:spPr>
        <p:txBody>
          <a:bodyPr wrap="square">
            <a:spAutoFit/>
          </a:bodyPr>
          <a:lstStyle/>
          <a:p>
            <a:r>
              <a:rPr lang="zh-CN" altLang="en-US" sz="2800" dirty="0"/>
              <a:t>第三节 立法职业</a:t>
            </a:r>
            <a:r>
              <a:rPr lang="zh-CN" altLang="en-US" sz="2800" dirty="0" smtClean="0"/>
              <a:t>伦理</a:t>
            </a:r>
            <a:endParaRPr lang="zh-CN" altLang="en-US" sz="2800" dirty="0"/>
          </a:p>
        </p:txBody>
      </p:sp>
      <p:sp>
        <p:nvSpPr>
          <p:cNvPr id="3" name="矩形 2"/>
          <p:cNvSpPr/>
          <p:nvPr/>
        </p:nvSpPr>
        <p:spPr>
          <a:xfrm>
            <a:off x="670897" y="814728"/>
            <a:ext cx="3775393" cy="523220"/>
          </a:xfrm>
          <a:prstGeom prst="rect">
            <a:avLst/>
          </a:prstGeom>
        </p:spPr>
        <p:txBody>
          <a:bodyPr wrap="none">
            <a:spAutoFit/>
          </a:bodyPr>
          <a:lstStyle/>
          <a:p>
            <a:r>
              <a:rPr lang="zh-CN" altLang="en-US" sz="2800" dirty="0" smtClean="0"/>
              <a:t>一、三</a:t>
            </a:r>
            <a:r>
              <a:rPr lang="zh-CN" altLang="en-US" sz="2800" dirty="0"/>
              <a:t>个问题及其解答</a:t>
            </a:r>
          </a:p>
        </p:txBody>
      </p:sp>
      <p:sp>
        <p:nvSpPr>
          <p:cNvPr id="4" name="矩形 3"/>
          <p:cNvSpPr/>
          <p:nvPr/>
        </p:nvSpPr>
        <p:spPr>
          <a:xfrm>
            <a:off x="599121" y="1948821"/>
            <a:ext cx="8273419" cy="523220"/>
          </a:xfrm>
          <a:prstGeom prst="rect">
            <a:avLst/>
          </a:prstGeom>
        </p:spPr>
        <p:txBody>
          <a:bodyPr wrap="none">
            <a:spAutoFit/>
          </a:bodyPr>
          <a:lstStyle/>
          <a:p>
            <a:r>
              <a:rPr lang="en-US" altLang="zh-CN" sz="2800" dirty="0" smtClean="0"/>
              <a:t>2</a:t>
            </a:r>
            <a:r>
              <a:rPr lang="zh-CN" altLang="en-US" sz="2800" dirty="0" smtClean="0"/>
              <a:t>、立法职业伦理讨论的</a:t>
            </a:r>
            <a:r>
              <a:rPr lang="zh-CN" altLang="en-US" sz="2800" dirty="0"/>
              <a:t>是</a:t>
            </a:r>
            <a:r>
              <a:rPr lang="zh-CN" altLang="en-US" sz="2800" dirty="0" smtClean="0"/>
              <a:t>法律问题还是道德</a:t>
            </a:r>
            <a:r>
              <a:rPr lang="zh-CN" altLang="en-US" sz="2800" dirty="0"/>
              <a:t>问题？</a:t>
            </a:r>
          </a:p>
        </p:txBody>
      </p:sp>
      <p:sp>
        <p:nvSpPr>
          <p:cNvPr id="5" name="矩形 4"/>
          <p:cNvSpPr/>
          <p:nvPr/>
        </p:nvSpPr>
        <p:spPr>
          <a:xfrm>
            <a:off x="599121" y="3198870"/>
            <a:ext cx="4852610" cy="523220"/>
          </a:xfrm>
          <a:prstGeom prst="rect">
            <a:avLst/>
          </a:prstGeom>
        </p:spPr>
        <p:txBody>
          <a:bodyPr wrap="none">
            <a:spAutoFit/>
          </a:bodyPr>
          <a:lstStyle/>
          <a:p>
            <a:r>
              <a:rPr lang="zh-CN" altLang="en-US" sz="2800" dirty="0" smtClean="0"/>
              <a:t>二、宪法</a:t>
            </a:r>
            <a:r>
              <a:rPr lang="zh-CN" altLang="en-US" sz="2800" dirty="0"/>
              <a:t>是立法正当性之来源</a:t>
            </a:r>
          </a:p>
        </p:txBody>
      </p:sp>
      <p:sp>
        <p:nvSpPr>
          <p:cNvPr id="6" name="矩形 5"/>
          <p:cNvSpPr/>
          <p:nvPr/>
        </p:nvSpPr>
        <p:spPr>
          <a:xfrm>
            <a:off x="670897" y="3919491"/>
            <a:ext cx="4493538" cy="523220"/>
          </a:xfrm>
          <a:prstGeom prst="rect">
            <a:avLst/>
          </a:prstGeom>
        </p:spPr>
        <p:txBody>
          <a:bodyPr wrap="none">
            <a:spAutoFit/>
          </a:bodyPr>
          <a:lstStyle/>
          <a:p>
            <a:r>
              <a:rPr lang="zh-CN" altLang="en-US" sz="2800" dirty="0"/>
              <a:t>视角一：制宪权视角的局限</a:t>
            </a:r>
          </a:p>
        </p:txBody>
      </p:sp>
      <p:sp>
        <p:nvSpPr>
          <p:cNvPr id="7" name="矩形 6"/>
          <p:cNvSpPr/>
          <p:nvPr/>
        </p:nvSpPr>
        <p:spPr>
          <a:xfrm>
            <a:off x="599121" y="4525685"/>
            <a:ext cx="4493538" cy="523220"/>
          </a:xfrm>
          <a:prstGeom prst="rect">
            <a:avLst/>
          </a:prstGeom>
        </p:spPr>
        <p:txBody>
          <a:bodyPr wrap="none">
            <a:spAutoFit/>
          </a:bodyPr>
          <a:lstStyle/>
          <a:p>
            <a:r>
              <a:rPr lang="zh-CN" altLang="en-US" sz="2800" dirty="0"/>
              <a:t>视角二：宪法的必要性视角</a:t>
            </a:r>
          </a:p>
        </p:txBody>
      </p:sp>
      <p:sp>
        <p:nvSpPr>
          <p:cNvPr id="8" name="矩形 7"/>
          <p:cNvSpPr/>
          <p:nvPr/>
        </p:nvSpPr>
        <p:spPr>
          <a:xfrm>
            <a:off x="599121" y="5141238"/>
            <a:ext cx="5570756" cy="523220"/>
          </a:xfrm>
          <a:prstGeom prst="rect">
            <a:avLst/>
          </a:prstGeom>
        </p:spPr>
        <p:txBody>
          <a:bodyPr wrap="none">
            <a:spAutoFit/>
          </a:bodyPr>
          <a:lstStyle/>
          <a:p>
            <a:r>
              <a:rPr lang="zh-CN" altLang="en-US" sz="2800" dirty="0"/>
              <a:t>视角三：宪法序言作为高级法</a:t>
            </a:r>
            <a:r>
              <a:rPr lang="zh-CN" altLang="en-US" sz="2800" dirty="0" smtClean="0"/>
              <a:t>背景</a:t>
            </a:r>
            <a:endParaRPr lang="zh-CN" altLang="en-US" sz="2800" dirty="0"/>
          </a:p>
        </p:txBody>
      </p:sp>
      <p:sp>
        <p:nvSpPr>
          <p:cNvPr id="13" name="矩形 12"/>
          <p:cNvSpPr/>
          <p:nvPr/>
        </p:nvSpPr>
        <p:spPr>
          <a:xfrm>
            <a:off x="599121" y="1454440"/>
            <a:ext cx="4682692" cy="523220"/>
          </a:xfrm>
          <a:prstGeom prst="rect">
            <a:avLst/>
          </a:prstGeom>
        </p:spPr>
        <p:txBody>
          <a:bodyPr wrap="none">
            <a:spAutoFit/>
          </a:bodyPr>
          <a:lstStyle/>
          <a:p>
            <a:r>
              <a:rPr lang="en-US" altLang="zh-CN" sz="2800" dirty="0" smtClean="0"/>
              <a:t>1</a:t>
            </a:r>
            <a:r>
              <a:rPr lang="zh-CN" altLang="en-US" sz="2800" dirty="0" smtClean="0"/>
              <a:t>、为什么要有立法职业伦理</a:t>
            </a:r>
            <a:endParaRPr lang="zh-CN" altLang="en-US" sz="2800" dirty="0"/>
          </a:p>
        </p:txBody>
      </p:sp>
      <p:sp>
        <p:nvSpPr>
          <p:cNvPr id="14" name="矩形 13"/>
          <p:cNvSpPr/>
          <p:nvPr/>
        </p:nvSpPr>
        <p:spPr>
          <a:xfrm>
            <a:off x="670897" y="2570741"/>
            <a:ext cx="6837128" cy="523220"/>
          </a:xfrm>
          <a:prstGeom prst="rect">
            <a:avLst/>
          </a:prstGeom>
        </p:spPr>
        <p:txBody>
          <a:bodyPr wrap="none">
            <a:spAutoFit/>
          </a:bodyPr>
          <a:lstStyle/>
          <a:p>
            <a:r>
              <a:rPr lang="en-US" altLang="zh-CN" sz="2800" dirty="0" smtClean="0"/>
              <a:t>3</a:t>
            </a:r>
            <a:r>
              <a:rPr lang="zh-CN" altLang="en-US" sz="2800" dirty="0" smtClean="0"/>
              <a:t>、立法职业伦理与一般道德关系是什么？</a:t>
            </a:r>
            <a:endParaRPr lang="zh-CN" altLang="en-US" sz="2800" dirty="0"/>
          </a:p>
        </p:txBody>
      </p:sp>
    </p:spTree>
    <p:extLst>
      <p:ext uri="{BB962C8B-B14F-4D97-AF65-F5344CB8AC3E}">
        <p14:creationId xmlns:p14="http://schemas.microsoft.com/office/powerpoint/2010/main" val="394763568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8322" y="338574"/>
            <a:ext cx="5570756" cy="523220"/>
          </a:xfrm>
          <a:prstGeom prst="rect">
            <a:avLst/>
          </a:prstGeom>
        </p:spPr>
        <p:txBody>
          <a:bodyPr wrap="none">
            <a:spAutoFit/>
          </a:bodyPr>
          <a:lstStyle/>
          <a:p>
            <a:r>
              <a:rPr lang="zh-CN" altLang="en-US" sz="2800" dirty="0"/>
              <a:t>三、立法职业伦理</a:t>
            </a:r>
            <a:r>
              <a:rPr lang="en-US" altLang="zh-CN" sz="2800" dirty="0"/>
              <a:t>———</a:t>
            </a:r>
            <a:r>
              <a:rPr lang="zh-CN" altLang="en-US" sz="2800" dirty="0"/>
              <a:t>遵守宪法</a:t>
            </a:r>
          </a:p>
        </p:txBody>
      </p:sp>
      <p:sp>
        <p:nvSpPr>
          <p:cNvPr id="3" name="矩形 2"/>
          <p:cNvSpPr/>
          <p:nvPr/>
        </p:nvSpPr>
        <p:spPr>
          <a:xfrm>
            <a:off x="454034" y="942716"/>
            <a:ext cx="10742286" cy="954107"/>
          </a:xfrm>
          <a:prstGeom prst="rect">
            <a:avLst/>
          </a:prstGeom>
        </p:spPr>
        <p:txBody>
          <a:bodyPr wrap="square">
            <a:spAutoFit/>
          </a:bodyPr>
          <a:lstStyle/>
          <a:p>
            <a:r>
              <a:rPr lang="zh-CN" altLang="en-US" sz="2800" dirty="0"/>
              <a:t>第一，遵守宪法指的并不是机械地遵守，而是发自内心地</a:t>
            </a:r>
            <a:r>
              <a:rPr lang="zh-CN" altLang="en-US" sz="2800" dirty="0" smtClean="0"/>
              <a:t>尊重</a:t>
            </a:r>
            <a:r>
              <a:rPr lang="zh-CN" altLang="en-US" sz="2800" dirty="0"/>
              <a:t>宪法、理解并拥护</a:t>
            </a:r>
            <a:r>
              <a:rPr lang="zh-CN" altLang="en-US" sz="2800" dirty="0" smtClean="0"/>
              <a:t>宪法</a:t>
            </a:r>
            <a:endParaRPr lang="zh-CN" altLang="en-US" sz="2800" dirty="0"/>
          </a:p>
        </p:txBody>
      </p:sp>
      <p:sp>
        <p:nvSpPr>
          <p:cNvPr id="4" name="矩形 3"/>
          <p:cNvSpPr/>
          <p:nvPr/>
        </p:nvSpPr>
        <p:spPr>
          <a:xfrm>
            <a:off x="454034" y="1964709"/>
            <a:ext cx="8084264" cy="523220"/>
          </a:xfrm>
          <a:prstGeom prst="rect">
            <a:avLst/>
          </a:prstGeom>
        </p:spPr>
        <p:txBody>
          <a:bodyPr wrap="none">
            <a:spAutoFit/>
          </a:bodyPr>
          <a:lstStyle/>
          <a:p>
            <a:r>
              <a:rPr lang="zh-CN" altLang="en-US" sz="2800" dirty="0"/>
              <a:t>第二，遵守宪法，并不意味着立法者只用遵守宪法</a:t>
            </a:r>
          </a:p>
        </p:txBody>
      </p:sp>
      <p:sp>
        <p:nvSpPr>
          <p:cNvPr id="5" name="矩形 4"/>
          <p:cNvSpPr/>
          <p:nvPr/>
        </p:nvSpPr>
        <p:spPr>
          <a:xfrm>
            <a:off x="454034" y="2596326"/>
            <a:ext cx="5211683" cy="523220"/>
          </a:xfrm>
          <a:prstGeom prst="rect">
            <a:avLst/>
          </a:prstGeom>
        </p:spPr>
        <p:txBody>
          <a:bodyPr wrap="none">
            <a:spAutoFit/>
          </a:bodyPr>
          <a:lstStyle/>
          <a:p>
            <a:r>
              <a:rPr lang="zh-CN" altLang="en-US" sz="2800" dirty="0"/>
              <a:t>第三，遵守宪法，同时敬畏法律</a:t>
            </a:r>
          </a:p>
        </p:txBody>
      </p:sp>
      <p:sp>
        <p:nvSpPr>
          <p:cNvPr id="6" name="矩形 5"/>
          <p:cNvSpPr/>
          <p:nvPr/>
        </p:nvSpPr>
        <p:spPr>
          <a:xfrm>
            <a:off x="454034" y="3227943"/>
            <a:ext cx="9977411" cy="523220"/>
          </a:xfrm>
          <a:prstGeom prst="rect">
            <a:avLst/>
          </a:prstGeom>
        </p:spPr>
        <p:txBody>
          <a:bodyPr wrap="none">
            <a:spAutoFit/>
          </a:bodyPr>
          <a:lstStyle/>
          <a:p>
            <a:r>
              <a:rPr lang="zh-CN" altLang="en-US" sz="2800" dirty="0" smtClean="0"/>
              <a:t>四、立法</a:t>
            </a:r>
            <a:r>
              <a:rPr lang="zh-CN" altLang="en-US" sz="2800" dirty="0"/>
              <a:t>职业伦理的约束力</a:t>
            </a:r>
            <a:r>
              <a:rPr lang="en-US" altLang="zh-CN" sz="2800" dirty="0"/>
              <a:t>———</a:t>
            </a:r>
            <a:r>
              <a:rPr lang="zh-CN" altLang="en-US" sz="2800" dirty="0"/>
              <a:t>以祁 连山立法失职追责为例</a:t>
            </a:r>
          </a:p>
        </p:txBody>
      </p:sp>
      <p:sp>
        <p:nvSpPr>
          <p:cNvPr id="7" name="矩形 6"/>
          <p:cNvSpPr/>
          <p:nvPr/>
        </p:nvSpPr>
        <p:spPr>
          <a:xfrm>
            <a:off x="631228" y="3941812"/>
            <a:ext cx="10798772" cy="2677656"/>
          </a:xfrm>
          <a:prstGeom prst="rect">
            <a:avLst/>
          </a:prstGeom>
        </p:spPr>
        <p:txBody>
          <a:bodyPr wrap="square">
            <a:spAutoFit/>
          </a:bodyPr>
          <a:lstStyle/>
          <a:p>
            <a:r>
              <a:rPr lang="en-US" altLang="zh-CN" sz="2800" dirty="0" smtClean="0"/>
              <a:t>      2017</a:t>
            </a:r>
            <a:r>
              <a:rPr lang="zh-CN" altLang="en-US" sz="2800" dirty="0" smtClean="0"/>
              <a:t>年</a:t>
            </a:r>
            <a:r>
              <a:rPr lang="en-US" altLang="zh-CN" sz="2800" dirty="0" smtClean="0"/>
              <a:t>7</a:t>
            </a:r>
            <a:r>
              <a:rPr lang="zh-CN" altLang="en-US" sz="2800" dirty="0" smtClean="0"/>
              <a:t>月</a:t>
            </a:r>
            <a:r>
              <a:rPr lang="zh-CN" altLang="en-US" sz="2800" dirty="0"/>
              <a:t>，中办、国办就甘肃省祁连山国家级</a:t>
            </a:r>
            <a:r>
              <a:rPr lang="zh-CN" altLang="en-US" sz="2800" dirty="0" smtClean="0"/>
              <a:t>自然保护区</a:t>
            </a:r>
            <a:r>
              <a:rPr lang="zh-CN" altLang="en-US" sz="2800" dirty="0"/>
              <a:t>生态环境问题发出通报。该通报指出</a:t>
            </a:r>
            <a:r>
              <a:rPr lang="en-US" altLang="zh-CN" sz="2800" dirty="0"/>
              <a:t>: </a:t>
            </a:r>
            <a:r>
              <a:rPr lang="zh-CN" altLang="en-US" sz="2800" dirty="0"/>
              <a:t>生态环境问题的</a:t>
            </a:r>
            <a:r>
              <a:rPr lang="zh-CN" altLang="en-US" sz="2800" dirty="0" smtClean="0"/>
              <a:t>发生原因</a:t>
            </a:r>
            <a:r>
              <a:rPr lang="zh-CN" altLang="en-US" sz="2800" dirty="0"/>
              <a:t>包括“立法层面为破坏生态行为放水” ，依照党政同责、一岗双责、 终身追责、权责一致的原则，对相关立法者在修正</a:t>
            </a:r>
            <a:r>
              <a:rPr lang="en-US" altLang="zh-CN" sz="2800" dirty="0"/>
              <a:t>«</a:t>
            </a:r>
            <a:r>
              <a:rPr lang="zh-CN" altLang="en-US" sz="2800" dirty="0"/>
              <a:t>甘肃省祁连山国 家级自然保护区管理条例</a:t>
            </a:r>
            <a:r>
              <a:rPr lang="en-US" altLang="zh-CN" sz="2800" dirty="0"/>
              <a:t>» </a:t>
            </a:r>
            <a:r>
              <a:rPr lang="zh-CN" altLang="en-US" sz="2800" dirty="0"/>
              <a:t>过程中失职、渎职，致使该条例部分</a:t>
            </a:r>
            <a:r>
              <a:rPr lang="zh-CN" altLang="en-US" sz="2800" dirty="0" smtClean="0"/>
              <a:t>内容</a:t>
            </a:r>
            <a:r>
              <a:rPr lang="zh-CN" altLang="en-US" sz="2800" dirty="0"/>
              <a:t>严重违反上位法的规定的行为问责。</a:t>
            </a:r>
          </a:p>
        </p:txBody>
      </p:sp>
    </p:spTree>
    <p:extLst>
      <p:ext uri="{BB962C8B-B14F-4D97-AF65-F5344CB8AC3E}">
        <p14:creationId xmlns:p14="http://schemas.microsoft.com/office/powerpoint/2010/main" val="288643028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629285" y="2220595"/>
            <a:ext cx="5448935" cy="2805392"/>
            <a:chOff x="1573014" y="1743396"/>
            <a:chExt cx="3117084" cy="3704524"/>
          </a:xfrm>
        </p:grpSpPr>
        <p:sp>
          <p:nvSpPr>
            <p:cNvPr id="43" name="Rectangle: Rounded Corners 41"/>
            <p:cNvSpPr/>
            <p:nvPr/>
          </p:nvSpPr>
          <p:spPr>
            <a:xfrm>
              <a:off x="1645880" y="1817028"/>
              <a:ext cx="2970977" cy="3062932"/>
            </a:xfrm>
            <a:prstGeom prst="roundRect">
              <a:avLst>
                <a:gd name="adj" fmla="val 5000"/>
              </a:avLst>
            </a:prstGeom>
            <a:solidFill>
              <a:schemeClr val="bg1">
                <a:alpha val="7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Source Han Sans HW SC"/>
              </a:endParaRPr>
            </a:p>
          </p:txBody>
        </p:sp>
        <p:sp>
          <p:nvSpPr>
            <p:cNvPr id="44" name="矩形 43"/>
            <p:cNvSpPr/>
            <p:nvPr/>
          </p:nvSpPr>
          <p:spPr>
            <a:xfrm>
              <a:off x="1702640" y="1817135"/>
              <a:ext cx="2914226" cy="3630785"/>
            </a:xfrm>
            <a:prstGeom prst="rect">
              <a:avLst/>
            </a:prstGeom>
          </p:spPr>
          <p:txBody>
            <a:bodyPr wrap="square">
              <a:spAutoFit/>
            </a:bodyPr>
            <a:lstStyle/>
            <a:p>
              <a:pPr lvl="0" defTabSz="913765">
                <a:lnSpc>
                  <a:spcPct val="120000"/>
                </a:lnSpc>
                <a:spcBef>
                  <a:spcPct val="0"/>
                </a:spcBef>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sym typeface="Source Han Sans HW SC"/>
                </a:rPr>
                <a:t>     </a:t>
              </a:r>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法官职业伦理，是指法官在履行司法职能或者从事与之相关的活动以及法官个人生活中，逐渐形成的比较稳定的道德观念、行为规范和司法习惯的总和。</a:t>
              </a:r>
              <a:endPar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a:p>
              <a:pPr lvl="0" defTabSz="913765">
                <a:lnSpc>
                  <a:spcPct val="120000"/>
                </a:lnSpc>
                <a:spcBef>
                  <a:spcPct val="0"/>
                </a:spcBef>
                <a:defRPr/>
              </a:pPr>
              <a:endParaRPr lang="zh-CN" altLang="en-US" sz="2400">
                <a:solidFill>
                  <a:schemeClr val="tx1">
                    <a:lumMod val="85000"/>
                    <a:lumOff val="15000"/>
                  </a:schemeClr>
                </a:solidFill>
                <a:latin typeface="思源黑体 CN Normal" panose="020B0400000000000000" pitchFamily="34" charset="-122"/>
                <a:ea typeface="思源黑体 CN Normal" panose="020B0400000000000000" pitchFamily="34" charset="-122"/>
                <a:sym typeface="Source Han Sans HW SC"/>
              </a:endParaRPr>
            </a:p>
          </p:txBody>
        </p:sp>
        <p:sp>
          <p:nvSpPr>
            <p:cNvPr id="47" name="Rectangle: Rounded Corners 41"/>
            <p:cNvSpPr/>
            <p:nvPr/>
          </p:nvSpPr>
          <p:spPr>
            <a:xfrm>
              <a:off x="1573014" y="1743396"/>
              <a:ext cx="3117084" cy="3266868"/>
            </a:xfrm>
            <a:prstGeom prst="roundRect">
              <a:avLst>
                <a:gd name="adj" fmla="val 5000"/>
              </a:avLst>
            </a:prstGeom>
            <a:noFill/>
            <a:ln>
              <a:solidFill>
                <a:srgbClr val="6B82A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sz="2400">
                <a:latin typeface="思源黑体 CN Normal" panose="020B0400000000000000" pitchFamily="34" charset="-122"/>
                <a:ea typeface="思源黑体 CN Normal" panose="020B0400000000000000" pitchFamily="34" charset="-122"/>
                <a:sym typeface="Source Han Sans HW SC"/>
              </a:endParaRPr>
            </a:p>
          </p:txBody>
        </p:sp>
      </p:grpSp>
      <p:grpSp>
        <p:nvGrpSpPr>
          <p:cNvPr id="24" name="组合 23"/>
          <p:cNvGrpSpPr/>
          <p:nvPr/>
        </p:nvGrpSpPr>
        <p:grpSpPr>
          <a:xfrm>
            <a:off x="411622" y="442678"/>
            <a:ext cx="3694864" cy="688490"/>
            <a:chOff x="172119" y="139850"/>
            <a:chExt cx="3694864" cy="688490"/>
          </a:xfrm>
        </p:grpSpPr>
        <p:grpSp>
          <p:nvGrpSpPr>
            <p:cNvPr id="27" name="组合 26"/>
            <p:cNvGrpSpPr/>
            <p:nvPr/>
          </p:nvGrpSpPr>
          <p:grpSpPr>
            <a:xfrm>
              <a:off x="172119" y="139850"/>
              <a:ext cx="3694864" cy="688490"/>
              <a:chOff x="172119" y="139850"/>
              <a:chExt cx="3694864"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083671"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3613710"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2736219"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法官职业伦理</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pic>
        <p:nvPicPr>
          <p:cNvPr id="23" name="图片 22" descr="src=http___img.caixin.com_2015-03-26_1427429131517911_480_320.jpg&amp;refer=http___img.caixin"/>
          <p:cNvPicPr>
            <a:picLocks noChangeAspect="1"/>
          </p:cNvPicPr>
          <p:nvPr/>
        </p:nvPicPr>
        <p:blipFill>
          <a:blip r:embed="rId4"/>
          <a:stretch>
            <a:fillRect/>
          </a:stretch>
        </p:blipFill>
        <p:spPr>
          <a:xfrm>
            <a:off x="7110095" y="2094230"/>
            <a:ext cx="3403600" cy="311467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39"/>
                                        </p:tgtEl>
                                        <p:attrNameLst>
                                          <p:attrName>style.visibility</p:attrName>
                                        </p:attrNameLst>
                                      </p:cBhvr>
                                      <p:to>
                                        <p:strVal val="visible"/>
                                      </p:to>
                                    </p:set>
                                    <p:animEffect transition="in" filter="fade">
                                      <p:cBhvr>
                                        <p:cTn id="8" dur="500"/>
                                        <p:tgtEl>
                                          <p:spTgt spid="39"/>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42"/>
                                        </p:tgtEl>
                                        <p:attrNameLst>
                                          <p:attrName>style.visibility</p:attrName>
                                        </p:attrNameLst>
                                      </p:cBhvr>
                                      <p:to>
                                        <p:strVal val="visible"/>
                                      </p:to>
                                    </p:set>
                                    <p:animEffect transition="in" filter="wipe(left)">
                                      <p:cBhvr>
                                        <p:cTn id="16" dur="500"/>
                                        <p:tgtEl>
                                          <p:spTgt spid="42"/>
                                        </p:tgtEl>
                                      </p:cBhvr>
                                    </p:animEffect>
                                  </p:childTnLst>
                                </p:cTn>
                              </p:par>
                            </p:childTnLst>
                          </p:cTn>
                        </p:par>
                        <p:par>
                          <p:cTn id="17" fill="hold" nodeType="withGroup">
                            <p:stCondLst>
                              <p:cond delay="1500"/>
                            </p:stCondLst>
                            <p:childTnLst>
                              <p:par>
                                <p:cTn id="18" presetID="53" presetClass="entr" presetSubtype="0" fill="hold" nodeType="afterEffect">
                                  <p:childTnLst>
                                    <p:set>
                                      <p:cBhvr>
                                        <p:cTn id="19" dur="1" fill="hold">
                                          <p:stCondLst>
                                            <p:cond delay="0"/>
                                          </p:stCondLst>
                                        </p:cTn>
                                        <p:tgtEl>
                                          <p:spTgt spid="23"/>
                                        </p:tgtEl>
                                        <p:attrNameLst>
                                          <p:attrName>style.visibility</p:attrName>
                                        </p:attrNameLst>
                                      </p:cBhvr>
                                      <p:to>
                                        <p:strVal val="visible"/>
                                      </p:to>
                                    </p:set>
                                    <p:anim calcmode="lin" valueType="num">
                                      <p:cBhvr>
                                        <p:cTn id="20" dur="500" fill="hold"/>
                                        <p:tgtEl>
                                          <p:spTgt spid="23"/>
                                        </p:tgtEl>
                                        <p:attrNameLst>
                                          <p:attrName>ppt_w</p:attrName>
                                        </p:attrNameLst>
                                      </p:cBhvr>
                                      <p:tavLst>
                                        <p:tav tm="0">
                                          <p:val>
                                            <p:fltVal val="0"/>
                                          </p:val>
                                        </p:tav>
                                        <p:tav tm="100000">
                                          <p:val>
                                            <p:strVal val="#ppt_w"/>
                                          </p:val>
                                        </p:tav>
                                      </p:tavLst>
                                    </p:anim>
                                    <p:anim calcmode="lin" valueType="num">
                                      <p:cBhvr>
                                        <p:cTn id="21" dur="500" fill="hold"/>
                                        <p:tgtEl>
                                          <p:spTgt spid="23"/>
                                        </p:tgtEl>
                                        <p:attrNameLst>
                                          <p:attrName>ppt_h</p:attrName>
                                        </p:attrNameLst>
                                      </p:cBhvr>
                                      <p:tavLst>
                                        <p:tav tm="0">
                                          <p:val>
                                            <p:fltVal val="0"/>
                                          </p:val>
                                        </p:tav>
                                        <p:tav tm="100000">
                                          <p:val>
                                            <p:strVal val="#ppt_h"/>
                                          </p:val>
                                        </p:tav>
                                      </p:tavLst>
                                    </p:anim>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1622" y="442678"/>
            <a:ext cx="5158740" cy="688490"/>
            <a:chOff x="172119" y="139850"/>
            <a:chExt cx="5158740" cy="688490"/>
          </a:xfrm>
        </p:grpSpPr>
        <p:grpSp>
          <p:nvGrpSpPr>
            <p:cNvPr id="6" name="组合 5"/>
            <p:cNvGrpSpPr/>
            <p:nvPr/>
          </p:nvGrpSpPr>
          <p:grpSpPr>
            <a:xfrm>
              <a:off x="172119" y="139850"/>
              <a:ext cx="4843145" cy="688490"/>
              <a:chOff x="172119" y="139850"/>
              <a:chExt cx="4843145" cy="688490"/>
            </a:xfrm>
          </p:grpSpPr>
          <p:sp>
            <p:nvSpPr>
              <p:cNvPr id="8" name="弧形 7"/>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a:stCxn id="8" idx="0"/>
              </p:cNvCxnSpPr>
              <p:nvPr/>
            </p:nvCxnSpPr>
            <p:spPr>
              <a:xfrm flipV="1">
                <a:off x="517417" y="816677"/>
                <a:ext cx="4453255" cy="1143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矩形: 圆角 67"/>
              <p:cNvSpPr/>
              <p:nvPr/>
            </p:nvSpPr>
            <p:spPr>
              <a:xfrm>
                <a:off x="253399" y="217955"/>
                <a:ext cx="4761865" cy="539750"/>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7"/>
            <p:cNvSpPr>
              <a:spLocks noChangeArrowheads="1"/>
            </p:cNvSpPr>
            <p:nvPr/>
          </p:nvSpPr>
          <p:spPr bwMode="auto">
            <a:xfrm>
              <a:off x="1056674" y="233195"/>
              <a:ext cx="4274185"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法官职业伦理的作用</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2" name="组合 11"/>
          <p:cNvGrpSpPr/>
          <p:nvPr/>
        </p:nvGrpSpPr>
        <p:grpSpPr>
          <a:xfrm>
            <a:off x="-296475" y="3237587"/>
            <a:ext cx="3373423" cy="733786"/>
            <a:chOff x="-82251" y="2993831"/>
            <a:chExt cx="3373423" cy="733786"/>
          </a:xfrm>
        </p:grpSpPr>
        <p:cxnSp>
          <p:nvCxnSpPr>
            <p:cNvPr id="27" name="Connector: Elbow 138"/>
            <p:cNvCxnSpPr/>
            <p:nvPr/>
          </p:nvCxnSpPr>
          <p:spPr>
            <a:xfrm rot="10800000" flipV="1">
              <a:off x="2087847" y="3401227"/>
              <a:ext cx="1203325" cy="326390"/>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9" name="文本框 48"/>
            <p:cNvSpPr txBox="1"/>
            <p:nvPr/>
          </p:nvSpPr>
          <p:spPr>
            <a:xfrm>
              <a:off x="-82251" y="2993831"/>
              <a:ext cx="3284855" cy="497205"/>
            </a:xfrm>
            <a:prstGeom prst="rect">
              <a:avLst/>
            </a:prstGeom>
            <a:noFill/>
            <a:ln w="9525">
              <a:noFill/>
            </a:ln>
          </p:spPr>
          <p:txBody>
            <a:bodyPr wrap="square">
              <a:spAutoFit/>
            </a:bodyPr>
            <a:lstStyle>
              <a:defPPr>
                <a:defRPr lang="zh-CN"/>
              </a:defPPr>
              <a:lvl1pPr indent="304800" fontAlgn="auto">
                <a:lnSpc>
                  <a:spcPct val="120000"/>
                </a:lnSpc>
                <a:defRPr sz="2400">
                  <a:latin typeface="思源黑体 CN Normal" panose="020B0400000000000000" pitchFamily="34" charset="-122"/>
                  <a:ea typeface="思源黑体 CN Normal" panose="020B0400000000000000" pitchFamily="34" charset="-122"/>
                  <a:cs typeface="Microsoft YaHei" panose="020B0503020204020204" pitchFamily="34" charset="-122"/>
                </a:defRPr>
              </a:lvl1pPr>
            </a:lstStyle>
            <a:p>
              <a:r>
                <a:rPr lang="zh-CN" sz="2200"/>
                <a:t>助于维护司法权威</a:t>
              </a:r>
            </a:p>
          </p:txBody>
        </p:sp>
      </p:grpSp>
      <p:sp>
        <p:nvSpPr>
          <p:cNvPr id="50" name="文本框 49"/>
          <p:cNvSpPr txBox="1"/>
          <p:nvPr/>
        </p:nvSpPr>
        <p:spPr>
          <a:xfrm>
            <a:off x="6715125" y="3237865"/>
            <a:ext cx="4132580" cy="497205"/>
          </a:xfrm>
          <a:prstGeom prst="rect">
            <a:avLst/>
          </a:prstGeom>
          <a:noFill/>
          <a:ln w="9525">
            <a:noFill/>
          </a:ln>
        </p:spPr>
        <p:txBody>
          <a:bodyPr wrap="square">
            <a:spAutoFit/>
          </a:bodyPr>
          <a:lstStyle>
            <a:defPPr>
              <a:defRPr lang="zh-CN"/>
            </a:defPPr>
            <a:lvl1pPr indent="304800" fontAlgn="auto">
              <a:defRPr sz="2400">
                <a:latin typeface="思源黑体 CN Medium" panose="020B0600000000000000" pitchFamily="34" charset="-122"/>
                <a:ea typeface="思源黑体 CN Medium" panose="020B0600000000000000" pitchFamily="34" charset="-122"/>
                <a:cs typeface="Microsoft YaHei" panose="020B0503020204020204" pitchFamily="34" charset="-122"/>
              </a:defRPr>
            </a:lvl1pPr>
          </a:lstStyle>
          <a:p>
            <a:pPr>
              <a:lnSpc>
                <a:spcPct val="120000"/>
              </a:lnSpc>
            </a:pPr>
            <a:r>
              <a:rPr lang="zh-CN" sz="2200" err="1">
                <a:latin typeface="思源黑体 CN Normal" panose="020B0400000000000000" pitchFamily="34" charset="-122"/>
                <a:ea typeface="思源黑体 CN Normal" panose="020B0400000000000000" pitchFamily="34" charset="-122"/>
                <a:sym typeface="+mn-ea"/>
              </a:rPr>
              <a:t>助于树立良好的法官形象</a:t>
            </a:r>
          </a:p>
        </p:txBody>
      </p:sp>
      <p:sp>
        <p:nvSpPr>
          <p:cNvPr id="51" name="文本框 50"/>
          <p:cNvSpPr txBox="1"/>
          <p:nvPr/>
        </p:nvSpPr>
        <p:spPr>
          <a:xfrm>
            <a:off x="4891475" y="5786842"/>
            <a:ext cx="4312208" cy="497205"/>
          </a:xfrm>
          <a:prstGeom prst="rect">
            <a:avLst/>
          </a:prstGeom>
          <a:noFill/>
        </p:spPr>
        <p:txBody>
          <a:bodyPr wrap="square" rtlCol="0">
            <a:spAutoFit/>
          </a:bodyPr>
          <a:lstStyle/>
          <a:p>
            <a:pPr indent="304800" algn="l" fontAlgn="auto">
              <a:lnSpc>
                <a:spcPct val="120000"/>
              </a:lnSpc>
            </a:pPr>
            <a:r>
              <a:rPr lang="zh-CN"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助于实现司法公正</a:t>
            </a:r>
          </a:p>
        </p:txBody>
      </p:sp>
      <p:grpSp>
        <p:nvGrpSpPr>
          <p:cNvPr id="52" name="Group 4"/>
          <p:cNvGrpSpPr/>
          <p:nvPr/>
        </p:nvGrpSpPr>
        <p:grpSpPr>
          <a:xfrm>
            <a:off x="2607406" y="1693127"/>
            <a:ext cx="3525969" cy="3297537"/>
            <a:chOff x="3965672" y="1634654"/>
            <a:chExt cx="4074540" cy="3810569"/>
          </a:xfrm>
        </p:grpSpPr>
        <p:sp>
          <p:nvSpPr>
            <p:cNvPr id="54" name="Freeform: Shape 121"/>
            <p:cNvSpPr/>
            <p:nvPr/>
          </p:nvSpPr>
          <p:spPr bwMode="auto">
            <a:xfrm>
              <a:off x="4653399" y="4573936"/>
              <a:ext cx="416354" cy="8642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5423"/>
                  </a:moveTo>
                  <a:lnTo>
                    <a:pt x="12010" y="0"/>
                  </a:lnTo>
                  <a:lnTo>
                    <a:pt x="21600" y="13360"/>
                  </a:lnTo>
                  <a:lnTo>
                    <a:pt x="11612" y="21600"/>
                  </a:lnTo>
                  <a:lnTo>
                    <a:pt x="0" y="5423"/>
                  </a:lnTo>
                  <a:close/>
                  <a:moveTo>
                    <a:pt x="0" y="5423"/>
                  </a:moveTo>
                </a:path>
              </a:pathLst>
            </a:custGeom>
            <a:solidFill>
              <a:schemeClr val="accent2">
                <a:lumMod val="75000"/>
              </a:schemeClr>
            </a:solidFill>
            <a:ln>
              <a:noFill/>
            </a:ln>
          </p:spPr>
          <p:txBody>
            <a:bodyPr anchor="ctr"/>
            <a:lstStyle/>
            <a:p>
              <a:pPr algn="ctr"/>
              <a:endParaRPr sz="2400"/>
            </a:p>
          </p:txBody>
        </p:sp>
        <p:sp>
          <p:nvSpPr>
            <p:cNvPr id="55" name="Freeform: Shape 122"/>
            <p:cNvSpPr/>
            <p:nvPr/>
          </p:nvSpPr>
          <p:spPr bwMode="auto">
            <a:xfrm>
              <a:off x="4744367" y="4098052"/>
              <a:ext cx="3295845" cy="1333174"/>
            </a:xfrm>
            <a:custGeom>
              <a:avLst/>
              <a:gdLst>
                <a:gd name="T0" fmla="*/ 0 w 21598"/>
                <a:gd name="T1" fmla="*/ 0 h 21600"/>
                <a:gd name="T2" fmla="*/ 0 w 21598"/>
                <a:gd name="T3" fmla="*/ 0 h 21600"/>
                <a:gd name="T4" fmla="*/ 0 w 21598"/>
                <a:gd name="T5" fmla="*/ 0 h 21600"/>
                <a:gd name="T6" fmla="*/ 0 w 21598"/>
                <a:gd name="T7" fmla="*/ 0 h 21600"/>
                <a:gd name="T8" fmla="*/ 0 w 21598"/>
                <a:gd name="T9" fmla="*/ 0 h 21600"/>
                <a:gd name="T10" fmla="*/ 0 w 21598"/>
                <a:gd name="T11" fmla="*/ 0 h 21600"/>
                <a:gd name="T12" fmla="*/ 0 w 21598"/>
                <a:gd name="T13" fmla="*/ 0 h 21600"/>
                <a:gd name="T14" fmla="*/ 0 w 21598"/>
                <a:gd name="T15" fmla="*/ 0 h 21600"/>
                <a:gd name="T16" fmla="*/ 0 w 21598"/>
                <a:gd name="T17" fmla="*/ 0 h 21600"/>
                <a:gd name="T18" fmla="*/ 0 w 21598"/>
                <a:gd name="T19" fmla="*/ 0 h 21600"/>
                <a:gd name="T20" fmla="*/ 0 w 21598"/>
                <a:gd name="T21" fmla="*/ 0 h 21600"/>
                <a:gd name="T22" fmla="*/ 0 w 21598"/>
                <a:gd name="T23" fmla="*/ 0 h 21600"/>
                <a:gd name="T24" fmla="*/ 0 w 21598"/>
                <a:gd name="T25" fmla="*/ 0 h 21600"/>
                <a:gd name="T26" fmla="*/ 0 w 21598"/>
                <a:gd name="T27" fmla="*/ 0 h 21600"/>
                <a:gd name="T28" fmla="*/ 0 w 21598"/>
                <a:gd name="T29" fmla="*/ 0 h 21600"/>
                <a:gd name="T30" fmla="*/ 0 w 21598"/>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98" h="21600">
                  <a:moveTo>
                    <a:pt x="20841" y="0"/>
                  </a:moveTo>
                  <a:cubicBezTo>
                    <a:pt x="21090" y="1245"/>
                    <a:pt x="21278" y="2503"/>
                    <a:pt x="21404" y="3756"/>
                  </a:cubicBezTo>
                  <a:cubicBezTo>
                    <a:pt x="21531" y="5008"/>
                    <a:pt x="21595" y="6256"/>
                    <a:pt x="21597" y="7481"/>
                  </a:cubicBezTo>
                  <a:cubicBezTo>
                    <a:pt x="21600" y="8704"/>
                    <a:pt x="21540" y="9906"/>
                    <a:pt x="21418" y="11066"/>
                  </a:cubicBezTo>
                  <a:cubicBezTo>
                    <a:pt x="21296" y="12225"/>
                    <a:pt x="21112" y="13345"/>
                    <a:pt x="20865" y="14403"/>
                  </a:cubicBezTo>
                  <a:cubicBezTo>
                    <a:pt x="20598" y="15546"/>
                    <a:pt x="20270" y="16568"/>
                    <a:pt x="19890" y="17457"/>
                  </a:cubicBezTo>
                  <a:cubicBezTo>
                    <a:pt x="19510" y="18346"/>
                    <a:pt x="19077" y="19103"/>
                    <a:pt x="18600" y="19717"/>
                  </a:cubicBezTo>
                  <a:cubicBezTo>
                    <a:pt x="18123" y="20330"/>
                    <a:pt x="17602" y="20801"/>
                    <a:pt x="17044" y="21118"/>
                  </a:cubicBezTo>
                  <a:cubicBezTo>
                    <a:pt x="16486" y="21436"/>
                    <a:pt x="15892" y="21600"/>
                    <a:pt x="15270" y="21600"/>
                  </a:cubicBezTo>
                  <a:lnTo>
                    <a:pt x="1426" y="21600"/>
                  </a:lnTo>
                  <a:lnTo>
                    <a:pt x="0" y="11366"/>
                  </a:lnTo>
                  <a:lnTo>
                    <a:pt x="2659" y="4641"/>
                  </a:lnTo>
                  <a:lnTo>
                    <a:pt x="12989" y="4641"/>
                  </a:lnTo>
                  <a:lnTo>
                    <a:pt x="18343" y="7593"/>
                  </a:lnTo>
                  <a:lnTo>
                    <a:pt x="20841" y="0"/>
                  </a:lnTo>
                  <a:close/>
                  <a:moveTo>
                    <a:pt x="20841" y="0"/>
                  </a:moveTo>
                </a:path>
              </a:pathLst>
            </a:custGeom>
            <a:blipFill dpi="0" rotWithShape="1">
              <a:blip r:embed="rId4">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56" name="Freeform: Shape 123"/>
            <p:cNvSpPr/>
            <p:nvPr/>
          </p:nvSpPr>
          <p:spPr bwMode="auto">
            <a:xfrm>
              <a:off x="5146726" y="4238018"/>
              <a:ext cx="1577947" cy="1469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011" y="0"/>
                  </a:lnTo>
                  <a:lnTo>
                    <a:pt x="19849" y="0"/>
                  </a:lnTo>
                  <a:lnTo>
                    <a:pt x="21600" y="21600"/>
                  </a:lnTo>
                  <a:lnTo>
                    <a:pt x="0" y="21600"/>
                  </a:lnTo>
                  <a:close/>
                  <a:moveTo>
                    <a:pt x="0" y="21600"/>
                  </a:moveTo>
                </a:path>
              </a:pathLst>
            </a:custGeom>
            <a:solidFill>
              <a:schemeClr val="accent1">
                <a:lumMod val="75000"/>
              </a:schemeClr>
            </a:solidFill>
            <a:ln>
              <a:noFill/>
            </a:ln>
          </p:spPr>
          <p:txBody>
            <a:bodyPr anchor="ctr"/>
            <a:lstStyle/>
            <a:p>
              <a:pPr algn="ctr"/>
              <a:endParaRPr sz="2400"/>
            </a:p>
          </p:txBody>
        </p:sp>
        <p:sp>
          <p:nvSpPr>
            <p:cNvPr id="57" name="Freeform: Shape 124"/>
            <p:cNvSpPr/>
            <p:nvPr/>
          </p:nvSpPr>
          <p:spPr bwMode="auto">
            <a:xfrm>
              <a:off x="6591719" y="4238018"/>
              <a:ext cx="944669" cy="3289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922" y="9704"/>
                  </a:moveTo>
                  <a:lnTo>
                    <a:pt x="0" y="0"/>
                  </a:lnTo>
                  <a:lnTo>
                    <a:pt x="15426" y="9825"/>
                  </a:lnTo>
                  <a:lnTo>
                    <a:pt x="21600" y="21600"/>
                  </a:lnTo>
                  <a:lnTo>
                    <a:pt x="2922" y="9704"/>
                  </a:lnTo>
                  <a:close/>
                  <a:moveTo>
                    <a:pt x="2922" y="9704"/>
                  </a:moveTo>
                </a:path>
              </a:pathLst>
            </a:custGeom>
            <a:solidFill>
              <a:schemeClr val="accent1">
                <a:lumMod val="50000"/>
              </a:schemeClr>
            </a:solidFill>
            <a:ln>
              <a:noFill/>
            </a:ln>
          </p:spPr>
          <p:txBody>
            <a:bodyPr anchor="ctr"/>
            <a:lstStyle/>
            <a:p>
              <a:pPr algn="ctr"/>
              <a:endParaRPr sz="2400"/>
            </a:p>
          </p:txBody>
        </p:sp>
        <p:sp>
          <p:nvSpPr>
            <p:cNvPr id="58" name="Freeform: Shape 125"/>
            <p:cNvSpPr/>
            <p:nvPr/>
          </p:nvSpPr>
          <p:spPr bwMode="auto">
            <a:xfrm>
              <a:off x="7270482" y="4007074"/>
              <a:ext cx="650772" cy="5668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8957" y="21600"/>
                  </a:moveTo>
                  <a:lnTo>
                    <a:pt x="0" y="14735"/>
                  </a:lnTo>
                  <a:lnTo>
                    <a:pt x="10443" y="0"/>
                  </a:lnTo>
                  <a:lnTo>
                    <a:pt x="21600" y="3757"/>
                  </a:lnTo>
                  <a:lnTo>
                    <a:pt x="8957" y="21600"/>
                  </a:lnTo>
                  <a:close/>
                  <a:moveTo>
                    <a:pt x="8957" y="21600"/>
                  </a:moveTo>
                </a:path>
              </a:pathLst>
            </a:custGeom>
            <a:solidFill>
              <a:schemeClr val="accent1">
                <a:lumMod val="50000"/>
              </a:schemeClr>
            </a:solidFill>
            <a:ln>
              <a:noFill/>
            </a:ln>
          </p:spPr>
          <p:txBody>
            <a:bodyPr anchor="ctr"/>
            <a:lstStyle/>
            <a:p>
              <a:pPr algn="ctr"/>
              <a:endParaRPr sz="2400"/>
            </a:p>
          </p:txBody>
        </p:sp>
        <p:sp>
          <p:nvSpPr>
            <p:cNvPr id="59" name="Freeform: Shape 126"/>
            <p:cNvSpPr/>
            <p:nvPr/>
          </p:nvSpPr>
          <p:spPr bwMode="auto">
            <a:xfrm>
              <a:off x="5192210" y="2110538"/>
              <a:ext cx="678762" cy="3464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0860" y="7702"/>
                  </a:moveTo>
                  <a:lnTo>
                    <a:pt x="21600" y="21600"/>
                  </a:lnTo>
                  <a:lnTo>
                    <a:pt x="4372" y="15238"/>
                  </a:lnTo>
                  <a:lnTo>
                    <a:pt x="0" y="0"/>
                  </a:lnTo>
                  <a:lnTo>
                    <a:pt x="20860" y="7702"/>
                  </a:lnTo>
                  <a:close/>
                  <a:moveTo>
                    <a:pt x="20860" y="7702"/>
                  </a:moveTo>
                </a:path>
              </a:pathLst>
            </a:custGeom>
            <a:solidFill>
              <a:schemeClr val="accent3">
                <a:lumMod val="75000"/>
              </a:schemeClr>
            </a:solidFill>
            <a:ln>
              <a:noFill/>
            </a:ln>
          </p:spPr>
          <p:txBody>
            <a:bodyPr anchor="ctr"/>
            <a:lstStyle/>
            <a:p>
              <a:pPr algn="ctr"/>
              <a:endParaRPr sz="2400"/>
            </a:p>
          </p:txBody>
        </p:sp>
        <p:sp>
          <p:nvSpPr>
            <p:cNvPr id="60" name="Freeform: Shape 127"/>
            <p:cNvSpPr/>
            <p:nvPr/>
          </p:nvSpPr>
          <p:spPr bwMode="auto">
            <a:xfrm>
              <a:off x="3965672" y="2194517"/>
              <a:ext cx="2022292" cy="3250706"/>
            </a:xfrm>
            <a:custGeom>
              <a:avLst/>
              <a:gdLst>
                <a:gd name="T0" fmla="*/ 0 w 21571"/>
                <a:gd name="T1" fmla="*/ 0 h 21600"/>
                <a:gd name="T2" fmla="*/ 0 w 21571"/>
                <a:gd name="T3" fmla="*/ 0 h 21600"/>
                <a:gd name="T4" fmla="*/ 0 w 21571"/>
                <a:gd name="T5" fmla="*/ 0 h 21600"/>
                <a:gd name="T6" fmla="*/ 0 w 21571"/>
                <a:gd name="T7" fmla="*/ 0 h 21600"/>
                <a:gd name="T8" fmla="*/ 0 w 21571"/>
                <a:gd name="T9" fmla="*/ 0 h 21600"/>
                <a:gd name="T10" fmla="*/ 0 w 21571"/>
                <a:gd name="T11" fmla="*/ 0 h 21600"/>
                <a:gd name="T12" fmla="*/ 0 w 21571"/>
                <a:gd name="T13" fmla="*/ 0 h 21600"/>
                <a:gd name="T14" fmla="*/ 0 w 21571"/>
                <a:gd name="T15" fmla="*/ 0 h 21600"/>
                <a:gd name="T16" fmla="*/ 0 w 21571"/>
                <a:gd name="T17" fmla="*/ 0 h 21600"/>
                <a:gd name="T18" fmla="*/ 0 w 21571"/>
                <a:gd name="T19" fmla="*/ 0 h 21600"/>
                <a:gd name="T20" fmla="*/ 0 w 21571"/>
                <a:gd name="T21" fmla="*/ 0 h 21600"/>
                <a:gd name="T22" fmla="*/ 0 w 21571"/>
                <a:gd name="T23" fmla="*/ 0 h 21600"/>
                <a:gd name="T24" fmla="*/ 0 w 21571"/>
                <a:gd name="T25" fmla="*/ 0 h 21600"/>
                <a:gd name="T26" fmla="*/ 0 w 21571"/>
                <a:gd name="T27" fmla="*/ 0 h 21600"/>
                <a:gd name="T28" fmla="*/ 0 w 21571"/>
                <a:gd name="T29" fmla="*/ 0 h 21600"/>
                <a:gd name="T30" fmla="*/ 0 w 21571"/>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71" h="21600">
                  <a:moveTo>
                    <a:pt x="12991" y="0"/>
                  </a:moveTo>
                  <a:lnTo>
                    <a:pt x="19819" y="804"/>
                  </a:lnTo>
                  <a:lnTo>
                    <a:pt x="21571" y="4643"/>
                  </a:lnTo>
                  <a:lnTo>
                    <a:pt x="13036" y="13865"/>
                  </a:lnTo>
                  <a:lnTo>
                    <a:pt x="7671" y="17284"/>
                  </a:lnTo>
                  <a:lnTo>
                    <a:pt x="10056" y="21600"/>
                  </a:lnTo>
                  <a:cubicBezTo>
                    <a:pt x="9071" y="21589"/>
                    <a:pt x="8131" y="21515"/>
                    <a:pt x="7249" y="21380"/>
                  </a:cubicBezTo>
                  <a:cubicBezTo>
                    <a:pt x="6366" y="21245"/>
                    <a:pt x="5541" y="21050"/>
                    <a:pt x="4786" y="20799"/>
                  </a:cubicBezTo>
                  <a:cubicBezTo>
                    <a:pt x="4030" y="20547"/>
                    <a:pt x="3345" y="20240"/>
                    <a:pt x="2742" y="19880"/>
                  </a:cubicBezTo>
                  <a:cubicBezTo>
                    <a:pt x="2139" y="19521"/>
                    <a:pt x="1619" y="19109"/>
                    <a:pt x="1193" y="18650"/>
                  </a:cubicBezTo>
                  <a:cubicBezTo>
                    <a:pt x="759" y="18181"/>
                    <a:pt x="444" y="17683"/>
                    <a:pt x="247" y="17167"/>
                  </a:cubicBezTo>
                  <a:cubicBezTo>
                    <a:pt x="50" y="16650"/>
                    <a:pt x="-29" y="16115"/>
                    <a:pt x="10" y="15569"/>
                  </a:cubicBezTo>
                  <a:cubicBezTo>
                    <a:pt x="48" y="15024"/>
                    <a:pt x="204" y="14469"/>
                    <a:pt x="477" y="13914"/>
                  </a:cubicBezTo>
                  <a:cubicBezTo>
                    <a:pt x="751" y="13358"/>
                    <a:pt x="1141" y="12802"/>
                    <a:pt x="1647" y="12255"/>
                  </a:cubicBezTo>
                  <a:lnTo>
                    <a:pt x="12991" y="0"/>
                  </a:lnTo>
                  <a:close/>
                  <a:moveTo>
                    <a:pt x="12991" y="0"/>
                  </a:moveTo>
                </a:path>
              </a:pathLst>
            </a:custGeom>
            <a:blipFill dpi="0" rotWithShape="1">
              <a:blip r:embed="rId5">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61" name="Freeform: Shape 128"/>
            <p:cNvSpPr/>
            <p:nvPr/>
          </p:nvSpPr>
          <p:spPr bwMode="auto">
            <a:xfrm>
              <a:off x="5157222" y="2894346"/>
              <a:ext cx="804718"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483" y="0"/>
                  </a:moveTo>
                  <a:lnTo>
                    <a:pt x="21600" y="1767"/>
                  </a:lnTo>
                  <a:lnTo>
                    <a:pt x="3858" y="19605"/>
                  </a:lnTo>
                  <a:lnTo>
                    <a:pt x="0" y="21600"/>
                  </a:lnTo>
                  <a:lnTo>
                    <a:pt x="21483" y="0"/>
                  </a:lnTo>
                  <a:close/>
                  <a:moveTo>
                    <a:pt x="21483" y="0"/>
                  </a:moveTo>
                </a:path>
              </a:pathLst>
            </a:custGeom>
            <a:solidFill>
              <a:schemeClr val="accent2">
                <a:lumMod val="75000"/>
              </a:schemeClr>
            </a:solidFill>
            <a:ln>
              <a:noFill/>
            </a:ln>
          </p:spPr>
          <p:txBody>
            <a:bodyPr anchor="ctr"/>
            <a:lstStyle/>
            <a:p>
              <a:pPr algn="ctr"/>
              <a:endParaRPr sz="2400"/>
            </a:p>
          </p:txBody>
        </p:sp>
        <p:sp>
          <p:nvSpPr>
            <p:cNvPr id="62" name="Freeform: Shape 129"/>
            <p:cNvSpPr/>
            <p:nvPr/>
          </p:nvSpPr>
          <p:spPr bwMode="auto">
            <a:xfrm>
              <a:off x="4653399" y="4154038"/>
              <a:ext cx="647273" cy="6403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800" y="4307"/>
                  </a:moveTo>
                  <a:lnTo>
                    <a:pt x="21600" y="0"/>
                  </a:lnTo>
                  <a:lnTo>
                    <a:pt x="7725" y="14281"/>
                  </a:lnTo>
                  <a:lnTo>
                    <a:pt x="0" y="21600"/>
                  </a:lnTo>
                  <a:lnTo>
                    <a:pt x="16800" y="4307"/>
                  </a:lnTo>
                  <a:close/>
                  <a:moveTo>
                    <a:pt x="16800" y="4307"/>
                  </a:moveTo>
                </a:path>
              </a:pathLst>
            </a:custGeom>
            <a:solidFill>
              <a:srgbClr val="B619BF"/>
            </a:solidFill>
            <a:ln>
              <a:noFill/>
            </a:ln>
          </p:spPr>
          <p:txBody>
            <a:bodyPr anchor="ctr"/>
            <a:lstStyle/>
            <a:p>
              <a:pPr algn="ctr"/>
              <a:endParaRPr sz="2400"/>
            </a:p>
          </p:txBody>
        </p:sp>
        <p:sp>
          <p:nvSpPr>
            <p:cNvPr id="63" name="Freeform: Shape 130"/>
            <p:cNvSpPr/>
            <p:nvPr/>
          </p:nvSpPr>
          <p:spPr bwMode="auto">
            <a:xfrm>
              <a:off x="5192210" y="1634654"/>
              <a:ext cx="2687059" cy="285530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6371" y="0"/>
                  </a:moveTo>
                  <a:cubicBezTo>
                    <a:pt x="7026" y="0"/>
                    <a:pt x="7666" y="89"/>
                    <a:pt x="8281" y="262"/>
                  </a:cubicBezTo>
                  <a:cubicBezTo>
                    <a:pt x="8896" y="434"/>
                    <a:pt x="9488" y="691"/>
                    <a:pt x="10044" y="1024"/>
                  </a:cubicBezTo>
                  <a:cubicBezTo>
                    <a:pt x="10600" y="1358"/>
                    <a:pt x="11122" y="1770"/>
                    <a:pt x="11601" y="2254"/>
                  </a:cubicBezTo>
                  <a:cubicBezTo>
                    <a:pt x="12080" y="2737"/>
                    <a:pt x="12515" y="3293"/>
                    <a:pt x="12897" y="3915"/>
                  </a:cubicBezTo>
                  <a:lnTo>
                    <a:pt x="21600" y="18090"/>
                  </a:lnTo>
                  <a:lnTo>
                    <a:pt x="18629" y="21600"/>
                  </a:lnTo>
                  <a:lnTo>
                    <a:pt x="13362" y="20496"/>
                  </a:lnTo>
                  <a:lnTo>
                    <a:pt x="6933" y="10023"/>
                  </a:lnTo>
                  <a:lnTo>
                    <a:pt x="5294" y="4611"/>
                  </a:lnTo>
                  <a:lnTo>
                    <a:pt x="0" y="3670"/>
                  </a:lnTo>
                  <a:cubicBezTo>
                    <a:pt x="383" y="3086"/>
                    <a:pt x="814" y="2564"/>
                    <a:pt x="1285" y="2111"/>
                  </a:cubicBezTo>
                  <a:cubicBezTo>
                    <a:pt x="1757" y="1657"/>
                    <a:pt x="2268" y="1271"/>
                    <a:pt x="2810" y="959"/>
                  </a:cubicBezTo>
                  <a:cubicBezTo>
                    <a:pt x="3352" y="646"/>
                    <a:pt x="3926" y="406"/>
                    <a:pt x="4522" y="245"/>
                  </a:cubicBezTo>
                  <a:cubicBezTo>
                    <a:pt x="5119" y="83"/>
                    <a:pt x="5738" y="0"/>
                    <a:pt x="6371" y="0"/>
                  </a:cubicBezTo>
                  <a:close/>
                  <a:moveTo>
                    <a:pt x="6371" y="0"/>
                  </a:moveTo>
                </a:path>
              </a:pathLst>
            </a:custGeom>
            <a:blipFill dpi="0" rotWithShape="1">
              <a:blip r:embed="rId6">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64" name="Freeform: Shape 131"/>
            <p:cNvSpPr/>
            <p:nvPr/>
          </p:nvSpPr>
          <p:spPr bwMode="auto">
            <a:xfrm>
              <a:off x="6038913" y="2950333"/>
              <a:ext cx="811716"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1600"/>
                  </a:moveTo>
                  <a:lnTo>
                    <a:pt x="17571" y="19396"/>
                  </a:lnTo>
                  <a:lnTo>
                    <a:pt x="0" y="1558"/>
                  </a:lnTo>
                  <a:lnTo>
                    <a:pt x="323" y="0"/>
                  </a:lnTo>
                  <a:lnTo>
                    <a:pt x="21600" y="21600"/>
                  </a:lnTo>
                  <a:close/>
                  <a:moveTo>
                    <a:pt x="21600" y="21600"/>
                  </a:moveTo>
                </a:path>
              </a:pathLst>
            </a:custGeom>
            <a:solidFill>
              <a:schemeClr val="accent3">
                <a:lumMod val="75000"/>
              </a:schemeClr>
            </a:solidFill>
            <a:ln>
              <a:noFill/>
            </a:ln>
          </p:spPr>
          <p:txBody>
            <a:bodyPr anchor="ctr"/>
            <a:lstStyle/>
            <a:p>
              <a:pPr algn="ctr"/>
              <a:endParaRPr sz="2400"/>
            </a:p>
          </p:txBody>
        </p:sp>
        <p:sp>
          <p:nvSpPr>
            <p:cNvPr id="65" name="Freeform: Shape 132"/>
            <p:cNvSpPr/>
            <p:nvPr/>
          </p:nvSpPr>
          <p:spPr bwMode="auto">
            <a:xfrm>
              <a:off x="5849979" y="2250504"/>
              <a:ext cx="202929" cy="81530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8955"/>
                  </a:moveTo>
                  <a:lnTo>
                    <a:pt x="20313" y="21600"/>
                  </a:lnTo>
                  <a:lnTo>
                    <a:pt x="2475" y="5946"/>
                  </a:lnTo>
                  <a:lnTo>
                    <a:pt x="0" y="0"/>
                  </a:lnTo>
                  <a:lnTo>
                    <a:pt x="21600" y="18955"/>
                  </a:lnTo>
                  <a:close/>
                  <a:moveTo>
                    <a:pt x="21600" y="18955"/>
                  </a:moveTo>
                </a:path>
              </a:pathLst>
            </a:custGeom>
            <a:solidFill>
              <a:schemeClr val="accent3">
                <a:lumMod val="75000"/>
              </a:schemeClr>
            </a:solidFill>
            <a:ln>
              <a:noFill/>
            </a:ln>
          </p:spPr>
          <p:txBody>
            <a:bodyPr anchor="ctr"/>
            <a:lstStyle/>
            <a:p>
              <a:pPr algn="ctr"/>
              <a:endParaRPr sz="2400"/>
            </a:p>
          </p:txBody>
        </p:sp>
      </p:grpSp>
      <p:cxnSp>
        <p:nvCxnSpPr>
          <p:cNvPr id="92" name="Connector: Elbow 138"/>
          <p:cNvCxnSpPr/>
          <p:nvPr/>
        </p:nvCxnSpPr>
        <p:spPr>
          <a:xfrm rot="5400000" flipV="1">
            <a:off x="4762500" y="4972050"/>
            <a:ext cx="770255" cy="658495"/>
          </a:xfrm>
          <a:prstGeom prst="bentConnector3">
            <a:avLst>
              <a:gd name="adj1" fmla="val 50041"/>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93" name="Connector: Elbow 138"/>
          <p:cNvCxnSpPr/>
          <p:nvPr/>
        </p:nvCxnSpPr>
        <p:spPr>
          <a:xfrm>
            <a:off x="5340100" y="3278973"/>
            <a:ext cx="1481281" cy="240566"/>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pic>
        <p:nvPicPr>
          <p:cNvPr id="23" name="图片 22" descr="src=http___img.caixin.com_2015-03-26_1427429131517911_480_320.jpg&amp;refer=http___img.caixin"/>
          <p:cNvPicPr>
            <a:picLocks noChangeAspect="1"/>
          </p:cNvPicPr>
          <p:nvPr/>
        </p:nvPicPr>
        <p:blipFill>
          <a:blip r:embed="rId7"/>
          <a:stretch>
            <a:fillRect/>
          </a:stretch>
        </p:blipFill>
        <p:spPr>
          <a:xfrm>
            <a:off x="8619490" y="4092575"/>
            <a:ext cx="3154680" cy="230124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withGroup">
                            <p:stCondLst>
                              <p:cond delay="1000"/>
                            </p:stCondLst>
                            <p:childTnLst>
                              <p:par>
                                <p:cTn id="13" presetID="10" presetClass="entr" presetSubtype="0" fill="hold" nodeType="afterEffec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nodeType="clickPar">
                      <p:stCondLst>
                        <p:cond delay="indefinite"/>
                        <p:cond evt="onBegin" delay="0">
                          <p:tn val="15"/>
                        </p:cond>
                      </p:stCondLst>
                      <p:childTnLst>
                        <p:par>
                          <p:cTn id="17" fill="hold" nodeType="withGroup">
                            <p:stCondLst>
                              <p:cond delay="indefinite"/>
                            </p:stCondLst>
                          </p:cTn>
                        </p:par>
                        <p:par>
                          <p:cTn id="18" fill="hold" nodeType="afterGroup">
                            <p:stCondLst>
                              <p:cond delay="0"/>
                            </p:stCondLst>
                            <p:childTnLst>
                              <p:par>
                                <p:cTn id="19" presetID="3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1000" fill="hold"/>
                                        <p:tgtEl>
                                          <p:spTgt spid="52"/>
                                        </p:tgtEl>
                                        <p:attrNameLst>
                                          <p:attrName>ppt_w</p:attrName>
                                        </p:attrNameLst>
                                      </p:cBhvr>
                                      <p:tavLst>
                                        <p:tav tm="0">
                                          <p:val>
                                            <p:fltVal val="0"/>
                                          </p:val>
                                        </p:tav>
                                        <p:tav tm="100000">
                                          <p:val>
                                            <p:strVal val="#ppt_w"/>
                                          </p:val>
                                        </p:tav>
                                      </p:tavLst>
                                    </p:anim>
                                    <p:anim calcmode="lin" valueType="num">
                                      <p:cBhvr>
                                        <p:cTn id="22" dur="1000" fill="hold"/>
                                        <p:tgtEl>
                                          <p:spTgt spid="52"/>
                                        </p:tgtEl>
                                        <p:attrNameLst>
                                          <p:attrName>ppt_h</p:attrName>
                                        </p:attrNameLst>
                                      </p:cBhvr>
                                      <p:tavLst>
                                        <p:tav tm="0">
                                          <p:val>
                                            <p:fltVal val="0"/>
                                          </p:val>
                                        </p:tav>
                                        <p:tav tm="100000">
                                          <p:val>
                                            <p:strVal val="#ppt_h"/>
                                          </p:val>
                                        </p:tav>
                                      </p:tavLst>
                                    </p:anim>
                                    <p:anim calcmode="lin" valueType="num">
                                      <p:cBhvr>
                                        <p:cTn id="23" dur="1000" fill="hold"/>
                                        <p:tgtEl>
                                          <p:spTgt spid="52"/>
                                        </p:tgtEl>
                                        <p:attrNameLst>
                                          <p:attrName>style.rotation</p:attrName>
                                        </p:attrNameLst>
                                      </p:cBhvr>
                                      <p:tavLst>
                                        <p:tav tm="0">
                                          <p:val>
                                            <p:fltVal val="90"/>
                                          </p:val>
                                        </p:tav>
                                        <p:tav tm="100000">
                                          <p:val>
                                            <p:fltVal val="0"/>
                                          </p:val>
                                        </p:tav>
                                      </p:tavLst>
                                    </p:anim>
                                    <p:animEffect transition="in" filter="fade">
                                      <p:cBhvr>
                                        <p:cTn id="24" dur="1000"/>
                                        <p:tgtEl>
                                          <p:spTgt spid="52"/>
                                        </p:tgtEl>
                                      </p:cBhvr>
                                    </p:animEffect>
                                  </p:childTnLst>
                                </p:cTn>
                              </p:par>
                            </p:childTnLst>
                          </p:cTn>
                        </p:par>
                        <p:par>
                          <p:cTn id="25" fill="hold" nodeType="withGroup">
                            <p:stCondLst>
                              <p:cond delay="1000"/>
                            </p:stCondLst>
                            <p:childTnLst>
                              <p:par>
                                <p:cTn id="26" presetID="53" presetClass="entr" presetSubtype="0" fill="hold" nodeType="afterEffect">
                                  <p:childTnLst>
                                    <p:set>
                                      <p:cBhvr>
                                        <p:cTn id="27" dur="1" fill="hold">
                                          <p:stCondLst>
                                            <p:cond delay="0"/>
                                          </p:stCondLst>
                                        </p:cTn>
                                        <p:tgtEl>
                                          <p:spTgt spid="23"/>
                                        </p:tgtEl>
                                        <p:attrNameLst>
                                          <p:attrName>style.visibility</p:attrName>
                                        </p:attrNameLst>
                                      </p:cBhvr>
                                      <p:to>
                                        <p:strVal val="visible"/>
                                      </p:to>
                                    </p:set>
                                    <p:anim calcmode="lin" valueType="num">
                                      <p:cBhvr>
                                        <p:cTn id="28" dur="500" fill="hold"/>
                                        <p:tgtEl>
                                          <p:spTgt spid="23"/>
                                        </p:tgtEl>
                                        <p:attrNameLst>
                                          <p:attrName>ppt_w</p:attrName>
                                        </p:attrNameLst>
                                      </p:cBhvr>
                                      <p:tavLst>
                                        <p:tav tm="0">
                                          <p:val>
                                            <p:fltVal val="0"/>
                                          </p:val>
                                        </p:tav>
                                        <p:tav tm="100000">
                                          <p:val>
                                            <p:strVal val="#ppt_w"/>
                                          </p:val>
                                        </p:tav>
                                      </p:tavLst>
                                    </p:anim>
                                    <p:anim calcmode="lin" valueType="num">
                                      <p:cBhvr>
                                        <p:cTn id="29" dur="500" fill="hold"/>
                                        <p:tgtEl>
                                          <p:spTgt spid="23"/>
                                        </p:tgtEl>
                                        <p:attrNameLst>
                                          <p:attrName>ppt_h</p:attrName>
                                        </p:attrNameLst>
                                      </p:cBhvr>
                                      <p:tavLst>
                                        <p:tav tm="0">
                                          <p:val>
                                            <p:fltVal val="0"/>
                                          </p:val>
                                        </p:tav>
                                        <p:tav tm="100000">
                                          <p:val>
                                            <p:strVal val="#ppt_h"/>
                                          </p:val>
                                        </p:tav>
                                      </p:tavLst>
                                    </p:anim>
                                    <p:animEffect transition="in" filter="fade">
                                      <p:cBhvr>
                                        <p:cTn id="3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411480" y="442595"/>
            <a:ext cx="5370829" cy="688340"/>
            <a:chOff x="172119" y="139850"/>
            <a:chExt cx="4368101" cy="688490"/>
          </a:xfrm>
        </p:grpSpPr>
        <p:grpSp>
          <p:nvGrpSpPr>
            <p:cNvPr id="120" name="组合 119"/>
            <p:cNvGrpSpPr/>
            <p:nvPr/>
          </p:nvGrpSpPr>
          <p:grpSpPr>
            <a:xfrm>
              <a:off x="172119" y="139850"/>
              <a:ext cx="3694864" cy="688490"/>
              <a:chOff x="172119" y="139850"/>
              <a:chExt cx="3694864" cy="688490"/>
            </a:xfrm>
          </p:grpSpPr>
          <p:sp>
            <p:nvSpPr>
              <p:cNvPr id="122" name="弧形 12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3" name="直接连接符 122"/>
              <p:cNvCxnSpPr>
                <a:stCxn id="122" idx="0"/>
              </p:cNvCxnSpPr>
              <p:nvPr/>
            </p:nvCxnSpPr>
            <p:spPr>
              <a:xfrm>
                <a:off x="517306" y="828339"/>
                <a:ext cx="3083671"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4" name="矩形: 圆角 123"/>
              <p:cNvSpPr/>
              <p:nvPr/>
            </p:nvSpPr>
            <p:spPr>
              <a:xfrm>
                <a:off x="253273" y="217843"/>
                <a:ext cx="3613710"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Rectangle 7"/>
            <p:cNvSpPr>
              <a:spLocks noChangeArrowheads="1"/>
            </p:cNvSpPr>
            <p:nvPr/>
          </p:nvSpPr>
          <p:spPr bwMode="auto">
            <a:xfrm>
              <a:off x="1021691" y="201438"/>
              <a:ext cx="3518529" cy="583692"/>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法官职业伦理规范</a:t>
              </a:r>
            </a:p>
          </p:txBody>
        </p:sp>
      </p:grpSp>
      <p:grpSp>
        <p:nvGrpSpPr>
          <p:cNvPr id="125" name="组合 124"/>
          <p:cNvGrpSpPr/>
          <p:nvPr/>
        </p:nvGrpSpPr>
        <p:grpSpPr>
          <a:xfrm>
            <a:off x="544888" y="426687"/>
            <a:ext cx="838200" cy="722586"/>
            <a:chOff x="544888" y="408581"/>
            <a:chExt cx="838200" cy="722586"/>
          </a:xfrm>
        </p:grpSpPr>
        <p:sp>
          <p:nvSpPr>
            <p:cNvPr id="126" name="六边形 12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2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2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3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23" name="Freeform 8"/>
          <p:cNvSpPr/>
          <p:nvPr/>
        </p:nvSpPr>
        <p:spPr bwMode="auto">
          <a:xfrm>
            <a:off x="3636691" y="4581253"/>
            <a:ext cx="2019300" cy="1720851"/>
          </a:xfrm>
          <a:custGeom>
            <a:avLst/>
            <a:gdLst>
              <a:gd name="T0" fmla="*/ 388 w 886"/>
              <a:gd name="T1" fmla="*/ 0 h 755"/>
              <a:gd name="T2" fmla="*/ 0 w 886"/>
              <a:gd name="T3" fmla="*/ 126 h 755"/>
              <a:gd name="T4" fmla="*/ 145 w 886"/>
              <a:gd name="T5" fmla="*/ 572 h 755"/>
              <a:gd name="T6" fmla="*/ 398 w 886"/>
              <a:gd name="T7" fmla="*/ 755 h 755"/>
              <a:gd name="T8" fmla="*/ 886 w 886"/>
              <a:gd name="T9" fmla="*/ 755 h 755"/>
              <a:gd name="T10" fmla="*/ 886 w 886"/>
              <a:gd name="T11" fmla="*/ 362 h 755"/>
              <a:gd name="T12" fmla="*/ 388 w 886"/>
              <a:gd name="T13" fmla="*/ 0 h 755"/>
            </a:gdLst>
            <a:ahLst/>
            <a:cxnLst>
              <a:cxn ang="0">
                <a:pos x="T0" y="T1"/>
              </a:cxn>
              <a:cxn ang="0">
                <a:pos x="T2" y="T3"/>
              </a:cxn>
              <a:cxn ang="0">
                <a:pos x="T4" y="T5"/>
              </a:cxn>
              <a:cxn ang="0">
                <a:pos x="T6" y="T7"/>
              </a:cxn>
              <a:cxn ang="0">
                <a:pos x="T8" y="T9"/>
              </a:cxn>
              <a:cxn ang="0">
                <a:pos x="T10" y="T11"/>
              </a:cxn>
              <a:cxn ang="0">
                <a:pos x="T12" y="T13"/>
              </a:cxn>
            </a:cxnLst>
            <a:rect l="0" t="0" r="r" b="b"/>
            <a:pathLst>
              <a:path w="885" h="755">
                <a:moveTo>
                  <a:pt x="388" y="0"/>
                </a:moveTo>
                <a:cubicBezTo>
                  <a:pt x="0" y="126"/>
                  <a:pt x="0" y="126"/>
                  <a:pt x="0" y="126"/>
                </a:cubicBezTo>
                <a:cubicBezTo>
                  <a:pt x="145" y="572"/>
                  <a:pt x="145" y="572"/>
                  <a:pt x="145" y="572"/>
                </a:cubicBezTo>
                <a:cubicBezTo>
                  <a:pt x="178" y="673"/>
                  <a:pt x="292" y="755"/>
                  <a:pt x="398" y="755"/>
                </a:cubicBezTo>
                <a:cubicBezTo>
                  <a:pt x="886" y="755"/>
                  <a:pt x="886" y="755"/>
                  <a:pt x="886" y="755"/>
                </a:cubicBezTo>
                <a:cubicBezTo>
                  <a:pt x="886" y="362"/>
                  <a:pt x="886" y="362"/>
                  <a:pt x="886" y="362"/>
                </a:cubicBezTo>
                <a:cubicBezTo>
                  <a:pt x="661" y="344"/>
                  <a:pt x="471" y="199"/>
                  <a:pt x="388" y="0"/>
                </a:cubicBezTo>
                <a:close/>
              </a:path>
            </a:pathLst>
          </a:custGeom>
          <a:solidFill>
            <a:srgbClr val="0070C0"/>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sz="135"/>
          </a:p>
        </p:txBody>
      </p:sp>
      <p:sp>
        <p:nvSpPr>
          <p:cNvPr id="25" name="文本框 24"/>
          <p:cNvSpPr txBox="1"/>
          <p:nvPr/>
        </p:nvSpPr>
        <p:spPr>
          <a:xfrm>
            <a:off x="3934464" y="4649393"/>
            <a:ext cx="727710"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05</a:t>
            </a:r>
          </a:p>
        </p:txBody>
      </p:sp>
      <p:sp>
        <p:nvSpPr>
          <p:cNvPr id="26" name="Freeform 5"/>
          <p:cNvSpPr/>
          <p:nvPr/>
        </p:nvSpPr>
        <p:spPr bwMode="auto">
          <a:xfrm>
            <a:off x="3238121" y="2234293"/>
            <a:ext cx="1747839" cy="2414587"/>
          </a:xfrm>
          <a:custGeom>
            <a:avLst/>
            <a:gdLst>
              <a:gd name="T0" fmla="*/ 767 w 767"/>
              <a:gd name="T1" fmla="*/ 347 h 1059"/>
              <a:gd name="T2" fmla="*/ 514 w 767"/>
              <a:gd name="T3" fmla="*/ 0 h 1059"/>
              <a:gd name="T4" fmla="*/ 129 w 767"/>
              <a:gd name="T5" fmla="*/ 279 h 1059"/>
              <a:gd name="T6" fmla="*/ 33 w 767"/>
              <a:gd name="T7" fmla="*/ 576 h 1059"/>
              <a:gd name="T8" fmla="*/ 190 w 767"/>
              <a:gd name="T9" fmla="*/ 1059 h 1059"/>
              <a:gd name="T10" fmla="*/ 577 w 767"/>
              <a:gd name="T11" fmla="*/ 933 h 1059"/>
              <a:gd name="T12" fmla="*/ 561 w 767"/>
              <a:gd name="T13" fmla="*/ 796 h 1059"/>
              <a:gd name="T14" fmla="*/ 767 w 767"/>
              <a:gd name="T15" fmla="*/ 347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7" h="1059">
                <a:moveTo>
                  <a:pt x="767" y="347"/>
                </a:moveTo>
                <a:cubicBezTo>
                  <a:pt x="514" y="0"/>
                  <a:pt x="514" y="0"/>
                  <a:pt x="514" y="0"/>
                </a:cubicBezTo>
                <a:cubicBezTo>
                  <a:pt x="129" y="279"/>
                  <a:pt x="129" y="279"/>
                  <a:pt x="129" y="279"/>
                </a:cubicBezTo>
                <a:cubicBezTo>
                  <a:pt x="43" y="342"/>
                  <a:pt x="0" y="475"/>
                  <a:pt x="33" y="576"/>
                </a:cubicBezTo>
                <a:cubicBezTo>
                  <a:pt x="190" y="1059"/>
                  <a:pt x="190" y="1059"/>
                  <a:pt x="190" y="1059"/>
                </a:cubicBezTo>
                <a:cubicBezTo>
                  <a:pt x="577" y="933"/>
                  <a:pt x="577" y="933"/>
                  <a:pt x="577" y="933"/>
                </a:cubicBezTo>
                <a:cubicBezTo>
                  <a:pt x="566" y="889"/>
                  <a:pt x="561" y="843"/>
                  <a:pt x="561" y="796"/>
                </a:cubicBezTo>
                <a:cubicBezTo>
                  <a:pt x="561" y="616"/>
                  <a:pt x="641" y="456"/>
                  <a:pt x="767" y="347"/>
                </a:cubicBezTo>
                <a:close/>
              </a:path>
            </a:pathLst>
          </a:custGeom>
          <a:solidFill>
            <a:srgbClr val="DD3645"/>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sz="135"/>
          </a:p>
        </p:txBody>
      </p:sp>
      <p:sp>
        <p:nvSpPr>
          <p:cNvPr id="27" name="Freeform 6"/>
          <p:cNvSpPr/>
          <p:nvPr/>
        </p:nvSpPr>
        <p:spPr bwMode="auto">
          <a:xfrm>
            <a:off x="4573104" y="1293012"/>
            <a:ext cx="2554288" cy="1604963"/>
          </a:xfrm>
          <a:custGeom>
            <a:avLst/>
            <a:gdLst>
              <a:gd name="T0" fmla="*/ 869 w 1121"/>
              <a:gd name="T1" fmla="*/ 704 h 704"/>
              <a:gd name="T2" fmla="*/ 1121 w 1121"/>
              <a:gd name="T3" fmla="*/ 356 h 704"/>
              <a:gd name="T4" fmla="*/ 717 w 1121"/>
              <a:gd name="T5" fmla="*/ 63 h 704"/>
              <a:gd name="T6" fmla="*/ 405 w 1121"/>
              <a:gd name="T7" fmla="*/ 63 h 704"/>
              <a:gd name="T8" fmla="*/ 0 w 1121"/>
              <a:gd name="T9" fmla="*/ 357 h 704"/>
              <a:gd name="T10" fmla="*/ 253 w 1121"/>
              <a:gd name="T11" fmla="*/ 704 h 704"/>
              <a:gd name="T12" fmla="*/ 561 w 1121"/>
              <a:gd name="T13" fmla="*/ 618 h 704"/>
              <a:gd name="T14" fmla="*/ 869 w 1121"/>
              <a:gd name="T15" fmla="*/ 70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1" h="704">
                <a:moveTo>
                  <a:pt x="869" y="704"/>
                </a:moveTo>
                <a:cubicBezTo>
                  <a:pt x="1121" y="356"/>
                  <a:pt x="1121" y="356"/>
                  <a:pt x="1121" y="356"/>
                </a:cubicBezTo>
                <a:cubicBezTo>
                  <a:pt x="717" y="63"/>
                  <a:pt x="717" y="63"/>
                  <a:pt x="717" y="63"/>
                </a:cubicBezTo>
                <a:cubicBezTo>
                  <a:pt x="631" y="0"/>
                  <a:pt x="491" y="0"/>
                  <a:pt x="405" y="63"/>
                </a:cubicBezTo>
                <a:cubicBezTo>
                  <a:pt x="0" y="357"/>
                  <a:pt x="0" y="357"/>
                  <a:pt x="0" y="357"/>
                </a:cubicBezTo>
                <a:cubicBezTo>
                  <a:pt x="253" y="704"/>
                  <a:pt x="253" y="704"/>
                  <a:pt x="253" y="704"/>
                </a:cubicBezTo>
                <a:cubicBezTo>
                  <a:pt x="343" y="649"/>
                  <a:pt x="448" y="618"/>
                  <a:pt x="561" y="618"/>
                </a:cubicBezTo>
                <a:cubicBezTo>
                  <a:pt x="674" y="618"/>
                  <a:pt x="779" y="649"/>
                  <a:pt x="869" y="704"/>
                </a:cubicBezTo>
                <a:close/>
              </a:path>
            </a:pathLst>
          </a:custGeom>
          <a:solidFill>
            <a:srgbClr val="DDE33D"/>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sz="135"/>
          </a:p>
        </p:txBody>
      </p:sp>
      <p:sp>
        <p:nvSpPr>
          <p:cNvPr id="28" name="Freeform 7"/>
          <p:cNvSpPr/>
          <p:nvPr/>
        </p:nvSpPr>
        <p:spPr bwMode="auto">
          <a:xfrm>
            <a:off x="6730516" y="2234400"/>
            <a:ext cx="1751013" cy="2413000"/>
          </a:xfrm>
          <a:custGeom>
            <a:avLst/>
            <a:gdLst>
              <a:gd name="T0" fmla="*/ 638 w 768"/>
              <a:gd name="T1" fmla="*/ 280 h 1059"/>
              <a:gd name="T2" fmla="*/ 252 w 768"/>
              <a:gd name="T3" fmla="*/ 0 h 1059"/>
              <a:gd name="T4" fmla="*/ 0 w 768"/>
              <a:gd name="T5" fmla="*/ 348 h 1059"/>
              <a:gd name="T6" fmla="*/ 207 w 768"/>
              <a:gd name="T7" fmla="*/ 797 h 1059"/>
              <a:gd name="T8" fmla="*/ 191 w 768"/>
              <a:gd name="T9" fmla="*/ 934 h 1059"/>
              <a:gd name="T10" fmla="*/ 578 w 768"/>
              <a:gd name="T11" fmla="*/ 1059 h 1059"/>
              <a:gd name="T12" fmla="*/ 735 w 768"/>
              <a:gd name="T13" fmla="*/ 577 h 1059"/>
              <a:gd name="T14" fmla="*/ 638 w 768"/>
              <a:gd name="T15" fmla="*/ 280 h 10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8" h="1059">
                <a:moveTo>
                  <a:pt x="638" y="280"/>
                </a:moveTo>
                <a:cubicBezTo>
                  <a:pt x="252" y="0"/>
                  <a:pt x="252" y="0"/>
                  <a:pt x="252" y="0"/>
                </a:cubicBezTo>
                <a:cubicBezTo>
                  <a:pt x="0" y="348"/>
                  <a:pt x="0" y="348"/>
                  <a:pt x="0" y="348"/>
                </a:cubicBezTo>
                <a:cubicBezTo>
                  <a:pt x="127" y="456"/>
                  <a:pt x="207" y="617"/>
                  <a:pt x="207" y="797"/>
                </a:cubicBezTo>
                <a:cubicBezTo>
                  <a:pt x="207" y="844"/>
                  <a:pt x="201" y="890"/>
                  <a:pt x="191" y="934"/>
                </a:cubicBezTo>
                <a:cubicBezTo>
                  <a:pt x="578" y="1059"/>
                  <a:pt x="578" y="1059"/>
                  <a:pt x="578" y="1059"/>
                </a:cubicBezTo>
                <a:cubicBezTo>
                  <a:pt x="735" y="577"/>
                  <a:pt x="735" y="577"/>
                  <a:pt x="735" y="577"/>
                </a:cubicBezTo>
                <a:cubicBezTo>
                  <a:pt x="768" y="476"/>
                  <a:pt x="724" y="343"/>
                  <a:pt x="638" y="280"/>
                </a:cubicBezTo>
                <a:close/>
              </a:path>
            </a:pathLst>
          </a:custGeom>
          <a:solidFill>
            <a:srgbClr val="ADABF9"/>
          </a:solidFill>
          <a:ln>
            <a:noFill/>
          </a:ln>
          <a:effectLst>
            <a:outerShdw blurRad="254000" dist="190500" dir="2700000" sx="102000" sy="102000" algn="tl" rotWithShape="0">
              <a:prstClr val="black">
                <a:alpha val="28000"/>
              </a:prstClr>
            </a:outerShdw>
          </a:effectLst>
        </p:spPr>
        <p:txBody>
          <a:bodyPr vert="horz" wrap="square" lIns="91440" tIns="45720" rIns="91440" bIns="45720" numCol="1" anchor="t" anchorCtr="0" compatLnSpc="1"/>
          <a:lstStyle/>
          <a:p>
            <a:endParaRPr lang="zh-CN" altLang="en-US" sz="135">
              <a:solidFill>
                <a:srgbClr val="0461A0"/>
              </a:solidFill>
            </a:endParaRPr>
          </a:p>
        </p:txBody>
      </p:sp>
      <p:sp>
        <p:nvSpPr>
          <p:cNvPr id="30" name="文本框 29"/>
          <p:cNvSpPr txBox="1"/>
          <p:nvPr/>
        </p:nvSpPr>
        <p:spPr>
          <a:xfrm>
            <a:off x="5560320" y="1331507"/>
            <a:ext cx="710565"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02</a:t>
            </a:r>
          </a:p>
        </p:txBody>
      </p:sp>
      <p:sp>
        <p:nvSpPr>
          <p:cNvPr id="31" name="文本框 30"/>
          <p:cNvSpPr txBox="1"/>
          <p:nvPr/>
        </p:nvSpPr>
        <p:spPr>
          <a:xfrm>
            <a:off x="3792415" y="2595788"/>
            <a:ext cx="648970"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01</a:t>
            </a:r>
          </a:p>
        </p:txBody>
      </p:sp>
      <p:sp>
        <p:nvSpPr>
          <p:cNvPr id="32" name="文本框 31"/>
          <p:cNvSpPr txBox="1"/>
          <p:nvPr/>
        </p:nvSpPr>
        <p:spPr>
          <a:xfrm>
            <a:off x="7127088" y="2528828"/>
            <a:ext cx="724535"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03</a:t>
            </a:r>
          </a:p>
        </p:txBody>
      </p:sp>
      <p:sp>
        <p:nvSpPr>
          <p:cNvPr id="24" name="Freeform 9"/>
          <p:cNvSpPr/>
          <p:nvPr/>
        </p:nvSpPr>
        <p:spPr bwMode="auto">
          <a:xfrm>
            <a:off x="6097270" y="4582795"/>
            <a:ext cx="1927225" cy="1719580"/>
          </a:xfrm>
          <a:custGeom>
            <a:avLst/>
            <a:gdLst>
              <a:gd name="T0" fmla="*/ 0 w 885"/>
              <a:gd name="T1" fmla="*/ 363 h 756"/>
              <a:gd name="T2" fmla="*/ 0 w 885"/>
              <a:gd name="T3" fmla="*/ 756 h 756"/>
              <a:gd name="T4" fmla="*/ 488 w 885"/>
              <a:gd name="T5" fmla="*/ 756 h 756"/>
              <a:gd name="T6" fmla="*/ 740 w 885"/>
              <a:gd name="T7" fmla="*/ 573 h 756"/>
              <a:gd name="T8" fmla="*/ 885 w 885"/>
              <a:gd name="T9" fmla="*/ 126 h 756"/>
              <a:gd name="T10" fmla="*/ 498 w 885"/>
              <a:gd name="T11" fmla="*/ 0 h 756"/>
              <a:gd name="T12" fmla="*/ 0 w 885"/>
              <a:gd name="T13" fmla="*/ 363 h 756"/>
            </a:gdLst>
            <a:ahLst/>
            <a:cxnLst>
              <a:cxn ang="0">
                <a:pos x="T0" y="T1"/>
              </a:cxn>
              <a:cxn ang="0">
                <a:pos x="T2" y="T3"/>
              </a:cxn>
              <a:cxn ang="0">
                <a:pos x="T4" y="T5"/>
              </a:cxn>
              <a:cxn ang="0">
                <a:pos x="T6" y="T7"/>
              </a:cxn>
              <a:cxn ang="0">
                <a:pos x="T8" y="T9"/>
              </a:cxn>
              <a:cxn ang="0">
                <a:pos x="T10" y="T11"/>
              </a:cxn>
              <a:cxn ang="0">
                <a:pos x="T12" y="T13"/>
              </a:cxn>
            </a:cxnLst>
            <a:rect l="0" t="0" r="r" b="b"/>
            <a:pathLst>
              <a:path w="885" h="756">
                <a:moveTo>
                  <a:pt x="0" y="363"/>
                </a:moveTo>
                <a:cubicBezTo>
                  <a:pt x="0" y="756"/>
                  <a:pt x="0" y="756"/>
                  <a:pt x="0" y="756"/>
                </a:cubicBezTo>
                <a:cubicBezTo>
                  <a:pt x="488" y="756"/>
                  <a:pt x="488" y="756"/>
                  <a:pt x="488" y="756"/>
                </a:cubicBezTo>
                <a:cubicBezTo>
                  <a:pt x="594" y="756"/>
                  <a:pt x="707" y="674"/>
                  <a:pt x="740" y="573"/>
                </a:cubicBezTo>
                <a:cubicBezTo>
                  <a:pt x="885" y="126"/>
                  <a:pt x="885" y="126"/>
                  <a:pt x="885" y="126"/>
                </a:cubicBezTo>
                <a:cubicBezTo>
                  <a:pt x="498" y="0"/>
                  <a:pt x="498" y="0"/>
                  <a:pt x="498" y="0"/>
                </a:cubicBezTo>
                <a:cubicBezTo>
                  <a:pt x="415" y="200"/>
                  <a:pt x="225" y="344"/>
                  <a:pt x="0" y="363"/>
                </a:cubicBezTo>
                <a:close/>
              </a:path>
            </a:pathLst>
          </a:custGeom>
          <a:solidFill>
            <a:srgbClr val="AAD825"/>
          </a:solidFill>
          <a:ln>
            <a:noFill/>
          </a:ln>
          <a:effectLst>
            <a:outerShdw blurRad="254000" dist="190500" dir="2700000" sx="102000" sy="102000" algn="tl" rotWithShape="0">
              <a:prstClr val="black">
                <a:alpha val="28000"/>
              </a:prstClr>
            </a:outerShdw>
          </a:effectLst>
        </p:spPr>
        <p:txBody>
          <a:bodyPr vert="horz" wrap="square" lIns="68580" tIns="34290" rIns="68580" bIns="34290" numCol="1" anchor="t" anchorCtr="0" compatLnSpc="1"/>
          <a:lstStyle/>
          <a:p>
            <a:endParaRPr lang="zh-CN" altLang="en-US" sz="100"/>
          </a:p>
        </p:txBody>
      </p:sp>
      <p:sp>
        <p:nvSpPr>
          <p:cNvPr id="2" name="文本框 1"/>
          <p:cNvSpPr txBox="1"/>
          <p:nvPr/>
        </p:nvSpPr>
        <p:spPr>
          <a:xfrm>
            <a:off x="6980725" y="4734710"/>
            <a:ext cx="709295"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04</a:t>
            </a:r>
            <a:endParaRPr lang="en-US" altLang="zh-CN" sz="3000">
              <a:solidFill>
                <a:schemeClr val="bg1"/>
              </a:solidFill>
              <a:latin typeface="Impact" panose="020B0806030902050204" pitchFamily="34" charset="0"/>
              <a:cs typeface="Aharoni" panose="02010803020104030203" pitchFamily="2" charset="-79"/>
            </a:endParaRPr>
          </a:p>
        </p:txBody>
      </p:sp>
      <p:sp>
        <p:nvSpPr>
          <p:cNvPr id="34" name="Freeform 108"/>
          <p:cNvSpPr/>
          <p:nvPr/>
        </p:nvSpPr>
        <p:spPr bwMode="auto">
          <a:xfrm flipH="1" flipV="1">
            <a:off x="1109980" y="3234690"/>
            <a:ext cx="2550160" cy="427355"/>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zh-CN" altLang="en-US"/>
          </a:p>
        </p:txBody>
      </p:sp>
      <p:sp>
        <p:nvSpPr>
          <p:cNvPr id="4" name="Freeform 108"/>
          <p:cNvSpPr/>
          <p:nvPr/>
        </p:nvSpPr>
        <p:spPr bwMode="auto">
          <a:xfrm flipV="1">
            <a:off x="7957185" y="3662680"/>
            <a:ext cx="2524760" cy="358775"/>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zh-CN" altLang="en-US"/>
          </a:p>
        </p:txBody>
      </p:sp>
      <p:sp>
        <p:nvSpPr>
          <p:cNvPr id="5" name="Freeform 108"/>
          <p:cNvSpPr/>
          <p:nvPr/>
        </p:nvSpPr>
        <p:spPr bwMode="auto">
          <a:xfrm flipV="1">
            <a:off x="7347585" y="5769610"/>
            <a:ext cx="2425065" cy="386715"/>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zh-CN" altLang="en-US"/>
          </a:p>
        </p:txBody>
      </p:sp>
      <p:sp>
        <p:nvSpPr>
          <p:cNvPr id="6" name="Freeform 108"/>
          <p:cNvSpPr/>
          <p:nvPr/>
        </p:nvSpPr>
        <p:spPr bwMode="auto">
          <a:xfrm flipH="1" flipV="1">
            <a:off x="1598930" y="5695950"/>
            <a:ext cx="2639695" cy="440055"/>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zh-CN" altLang="en-US"/>
          </a:p>
        </p:txBody>
      </p:sp>
      <p:sp>
        <p:nvSpPr>
          <p:cNvPr id="63" name="文本框 62"/>
          <p:cNvSpPr txBox="1"/>
          <p:nvPr/>
        </p:nvSpPr>
        <p:spPr bwMode="auto">
          <a:xfrm flipH="1">
            <a:off x="1083310" y="3161665"/>
            <a:ext cx="2377440" cy="460375"/>
          </a:xfrm>
          <a:prstGeom prst="rect">
            <a:avLst/>
          </a:prstGeom>
          <a:noFill/>
        </p:spPr>
        <p:txBody>
          <a:bodyPr wrap="square">
            <a:spAutoFit/>
          </a:bodyPr>
          <a:lstStyle/>
          <a:p>
            <a:pPr>
              <a:defRPr/>
            </a:pPr>
            <a:r>
              <a:rPr lang="zh-CN" altLang="en-US" sz="2400" b="1">
                <a:solidFill>
                  <a:schemeClr val="tx1">
                    <a:lumMod val="85000"/>
                    <a:lumOff val="15000"/>
                  </a:schemeClr>
                </a:solidFill>
                <a:latin typeface="思源黑体 CN Normal" panose="020B0400000000000000" pitchFamily="34" charset="-122"/>
                <a:ea typeface="思源黑体 CN Normal" panose="020B0400000000000000" pitchFamily="34" charset="-122"/>
              </a:rPr>
              <a:t>忠诚司法事业</a:t>
            </a:r>
          </a:p>
        </p:txBody>
      </p:sp>
      <p:sp>
        <p:nvSpPr>
          <p:cNvPr id="22" name="文本框 21"/>
          <p:cNvSpPr txBox="1"/>
          <p:nvPr/>
        </p:nvSpPr>
        <p:spPr bwMode="auto">
          <a:xfrm flipH="1">
            <a:off x="6856803" y="1354987"/>
            <a:ext cx="2478717" cy="460375"/>
          </a:xfrm>
          <a:prstGeom prst="rect">
            <a:avLst/>
          </a:prstGeom>
          <a:noFill/>
        </p:spPr>
        <p:txBody>
          <a:bodyPr wrap="square">
            <a:spAutoFit/>
          </a:bodyPr>
          <a:lstStyle/>
          <a:p>
            <a:pPr>
              <a:defRPr/>
            </a:pPr>
            <a:r>
              <a:rPr lang="zh-CN" altLang="en-US" sz="2400" b="1">
                <a:solidFill>
                  <a:schemeClr val="tx1">
                    <a:lumMod val="85000"/>
                    <a:lumOff val="15000"/>
                  </a:schemeClr>
                </a:solidFill>
                <a:latin typeface="思源黑体 CN Normal" panose="020B0400000000000000" pitchFamily="34" charset="-122"/>
                <a:ea typeface="思源黑体 CN Normal" panose="020B0400000000000000" pitchFamily="34" charset="-122"/>
              </a:rPr>
              <a:t>保障司法公正</a:t>
            </a:r>
          </a:p>
        </p:txBody>
      </p:sp>
      <p:sp>
        <p:nvSpPr>
          <p:cNvPr id="105" name="文本框 104"/>
          <p:cNvSpPr txBox="1"/>
          <p:nvPr/>
        </p:nvSpPr>
        <p:spPr bwMode="auto">
          <a:xfrm flipH="1">
            <a:off x="8515501" y="3562443"/>
            <a:ext cx="2478717" cy="460375"/>
          </a:xfrm>
          <a:prstGeom prst="rect">
            <a:avLst/>
          </a:prstGeom>
          <a:noFill/>
        </p:spPr>
        <p:txBody>
          <a:bodyPr wrap="square">
            <a:spAutoFit/>
          </a:bodyPr>
          <a:lstStyle/>
          <a:p>
            <a:pPr>
              <a:defRPr/>
            </a:pPr>
            <a:r>
              <a:rPr lang="zh-CN" altLang="en-US" sz="2400" b="1">
                <a:solidFill>
                  <a:schemeClr val="tx1">
                    <a:lumMod val="85000"/>
                    <a:lumOff val="15000"/>
                  </a:schemeClr>
                </a:solidFill>
                <a:latin typeface="思源黑体 CN Normal" panose="020B0400000000000000" pitchFamily="34" charset="-122"/>
                <a:ea typeface="思源黑体 CN Normal" panose="020B0400000000000000" pitchFamily="34" charset="-122"/>
              </a:rPr>
              <a:t>确保司法廉洁</a:t>
            </a:r>
          </a:p>
        </p:txBody>
      </p:sp>
      <p:sp>
        <p:nvSpPr>
          <p:cNvPr id="114" name="文本框 113"/>
          <p:cNvSpPr txBox="1"/>
          <p:nvPr/>
        </p:nvSpPr>
        <p:spPr bwMode="auto">
          <a:xfrm flipH="1">
            <a:off x="7957268" y="5604770"/>
            <a:ext cx="2424347" cy="460375"/>
          </a:xfrm>
          <a:prstGeom prst="rect">
            <a:avLst/>
          </a:prstGeom>
          <a:noFill/>
        </p:spPr>
        <p:txBody>
          <a:bodyPr wrap="square">
            <a:spAutoFit/>
          </a:bodyPr>
          <a:lstStyle/>
          <a:p>
            <a:pPr>
              <a:defRPr/>
            </a:pPr>
            <a:r>
              <a:rPr lang="zh-CN" altLang="en-US" sz="2400" b="1">
                <a:solidFill>
                  <a:schemeClr val="tx1">
                    <a:lumMod val="85000"/>
                    <a:lumOff val="15000"/>
                  </a:schemeClr>
                </a:solidFill>
                <a:latin typeface="思源黑体 CN Normal" panose="020B0400000000000000" pitchFamily="34" charset="-122"/>
                <a:ea typeface="思源黑体 CN Normal" panose="020B0400000000000000" pitchFamily="34" charset="-122"/>
              </a:rPr>
              <a:t>坚持司法为民</a:t>
            </a:r>
          </a:p>
        </p:txBody>
      </p:sp>
      <p:sp>
        <p:nvSpPr>
          <p:cNvPr id="7" name="文本框 6"/>
          <p:cNvSpPr txBox="1"/>
          <p:nvPr/>
        </p:nvSpPr>
        <p:spPr bwMode="auto">
          <a:xfrm flipH="1">
            <a:off x="1493671" y="5592538"/>
            <a:ext cx="2478717" cy="460375"/>
          </a:xfrm>
          <a:prstGeom prst="rect">
            <a:avLst/>
          </a:prstGeom>
          <a:noFill/>
        </p:spPr>
        <p:txBody>
          <a:bodyPr wrap="square">
            <a:spAutoFit/>
          </a:bodyPr>
          <a:lstStyle/>
          <a:p>
            <a:pPr>
              <a:defRPr/>
            </a:pPr>
            <a:r>
              <a:rPr lang="zh-CN" altLang="en-US" sz="2400" b="1">
                <a:solidFill>
                  <a:schemeClr val="tx1">
                    <a:lumMod val="85000"/>
                    <a:lumOff val="15000"/>
                  </a:schemeClr>
                </a:solidFill>
                <a:latin typeface="思源黑体 CN Normal" panose="020B0400000000000000" pitchFamily="34" charset="-122"/>
                <a:ea typeface="思源黑体 CN Normal" panose="020B0400000000000000" pitchFamily="34" charset="-122"/>
              </a:rPr>
              <a:t>维护司法形象</a:t>
            </a:r>
          </a:p>
        </p:txBody>
      </p:sp>
      <p:pic>
        <p:nvPicPr>
          <p:cNvPr id="8" name="图片 7" descr="src=http___img.caixin.com_2015-03-26_1427429131517911_480_320.jpg&amp;refer=http___img.caixin"/>
          <p:cNvPicPr>
            <a:picLocks noChangeAspect="1"/>
          </p:cNvPicPr>
          <p:nvPr/>
        </p:nvPicPr>
        <p:blipFill>
          <a:blip r:embed="rId4"/>
          <a:stretch>
            <a:fillRect/>
          </a:stretch>
        </p:blipFill>
        <p:spPr>
          <a:xfrm>
            <a:off x="4890770" y="3235325"/>
            <a:ext cx="2048510" cy="164655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
        <p:nvSpPr>
          <p:cNvPr id="9" name="Freeform 108"/>
          <p:cNvSpPr/>
          <p:nvPr/>
        </p:nvSpPr>
        <p:spPr bwMode="auto">
          <a:xfrm flipV="1">
            <a:off x="6349365" y="1711325"/>
            <a:ext cx="2524760" cy="203200"/>
          </a:xfrm>
          <a:custGeom>
            <a:avLst/>
            <a:gdLst>
              <a:gd name="T0" fmla="*/ 5 w 159"/>
              <a:gd name="T1" fmla="*/ 49 h 59"/>
              <a:gd name="T2" fmla="*/ 7 w 159"/>
              <a:gd name="T3" fmla="*/ 49 h 59"/>
              <a:gd name="T4" fmla="*/ 39 w 159"/>
              <a:gd name="T5" fmla="*/ 0 h 59"/>
              <a:gd name="T6" fmla="*/ 39 w 159"/>
              <a:gd name="T7" fmla="*/ 1 h 59"/>
              <a:gd name="T8" fmla="*/ 39 w 159"/>
              <a:gd name="T9" fmla="*/ 0 h 59"/>
              <a:gd name="T10" fmla="*/ 159 w 159"/>
              <a:gd name="T11" fmla="*/ 0 h 59"/>
              <a:gd name="T12" fmla="*/ 159 w 159"/>
              <a:gd name="T13" fmla="*/ 1 h 59"/>
              <a:gd name="T14" fmla="*/ 39 w 159"/>
              <a:gd name="T15" fmla="*/ 1 h 59"/>
              <a:gd name="T16" fmla="*/ 8 w 159"/>
              <a:gd name="T17" fmla="*/ 50 h 59"/>
              <a:gd name="T18" fmla="*/ 10 w 159"/>
              <a:gd name="T19" fmla="*/ 54 h 59"/>
              <a:gd name="T20" fmla="*/ 5 w 159"/>
              <a:gd name="T21" fmla="*/ 59 h 59"/>
              <a:gd name="T22" fmla="*/ 0 w 159"/>
              <a:gd name="T23" fmla="*/ 54 h 59"/>
              <a:gd name="T24" fmla="*/ 5 w 159"/>
              <a:gd name="T25" fmla="*/ 4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9" h="59">
                <a:moveTo>
                  <a:pt x="5" y="49"/>
                </a:moveTo>
                <a:cubicBezTo>
                  <a:pt x="6" y="49"/>
                  <a:pt x="6" y="49"/>
                  <a:pt x="7" y="49"/>
                </a:cubicBezTo>
                <a:cubicBezTo>
                  <a:pt x="39" y="0"/>
                  <a:pt x="39" y="0"/>
                  <a:pt x="39" y="0"/>
                </a:cubicBezTo>
                <a:cubicBezTo>
                  <a:pt x="39" y="1"/>
                  <a:pt x="39" y="1"/>
                  <a:pt x="39" y="1"/>
                </a:cubicBezTo>
                <a:cubicBezTo>
                  <a:pt x="39" y="0"/>
                  <a:pt x="39" y="0"/>
                  <a:pt x="39" y="0"/>
                </a:cubicBezTo>
                <a:cubicBezTo>
                  <a:pt x="159" y="0"/>
                  <a:pt x="159" y="0"/>
                  <a:pt x="159" y="0"/>
                </a:cubicBezTo>
                <a:cubicBezTo>
                  <a:pt x="159" y="1"/>
                  <a:pt x="159" y="1"/>
                  <a:pt x="159" y="1"/>
                </a:cubicBezTo>
                <a:cubicBezTo>
                  <a:pt x="39" y="1"/>
                  <a:pt x="39" y="1"/>
                  <a:pt x="39" y="1"/>
                </a:cubicBezTo>
                <a:cubicBezTo>
                  <a:pt x="8" y="50"/>
                  <a:pt x="8" y="50"/>
                  <a:pt x="8" y="50"/>
                </a:cubicBezTo>
                <a:cubicBezTo>
                  <a:pt x="9" y="50"/>
                  <a:pt x="10" y="52"/>
                  <a:pt x="10" y="54"/>
                </a:cubicBezTo>
                <a:cubicBezTo>
                  <a:pt x="10" y="56"/>
                  <a:pt x="7" y="59"/>
                  <a:pt x="5" y="59"/>
                </a:cubicBezTo>
                <a:cubicBezTo>
                  <a:pt x="2" y="59"/>
                  <a:pt x="0" y="56"/>
                  <a:pt x="0" y="54"/>
                </a:cubicBezTo>
                <a:cubicBezTo>
                  <a:pt x="0" y="51"/>
                  <a:pt x="2" y="49"/>
                  <a:pt x="5" y="49"/>
                </a:cubicBezTo>
                <a:close/>
              </a:path>
            </a:pathLst>
          </a:custGeom>
          <a:solidFill>
            <a:schemeClr val="tx1">
              <a:lumMod val="65000"/>
              <a:lumOff val="35000"/>
            </a:schemeClr>
          </a:solidFill>
          <a:ln>
            <a:noFill/>
          </a:ln>
        </p:spPr>
        <p:txBody>
          <a:bodyPr vert="horz" wrap="square" lIns="68580" tIns="34290" rIns="68580" bIns="34290" numCol="1" anchor="t" anchorCtr="0" compatLnSpc="1"/>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grpId="6" nodeType="click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blinds(horizontal)">
                                      <p:cBhvr>
                                        <p:cTn id="13" dur="500"/>
                                        <p:tgtEl>
                                          <p:spTgt spid="31"/>
                                        </p:tgtEl>
                                      </p:cBhvr>
                                    </p:animEffect>
                                  </p:childTnLst>
                                </p:cTn>
                              </p:par>
                              <p:par>
                                <p:cTn id="14" presetID="3" presetClass="entr" presetSubtype="10" fill="hold" grpId="2"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blinds(horizontal)">
                                      <p:cBhvr>
                                        <p:cTn id="16" dur="500"/>
                                        <p:tgtEl>
                                          <p:spTgt spid="26"/>
                                        </p:tgtEl>
                                      </p:cBhvr>
                                    </p:animEffect>
                                  </p:childTnLst>
                                </p:cTn>
                              </p:par>
                              <p:par>
                                <p:cTn id="17" presetID="3" presetClass="entr" presetSubtype="10" fill="hold" grpId="14"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blinds(horizontal)">
                                      <p:cBhvr>
                                        <p:cTn id="19" dur="500"/>
                                        <p:tgtEl>
                                          <p:spTgt spid="63"/>
                                        </p:tgtEl>
                                      </p:cBhvr>
                                    </p:animEffect>
                                  </p:childTnLst>
                                </p:cTn>
                              </p:par>
                              <p:par>
                                <p:cTn id="20" presetID="3" presetClass="entr" presetSubtype="10" fill="hold" grpId="1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linds(horizontal)">
                                      <p:cBhvr>
                                        <p:cTn id="22" dur="500"/>
                                        <p:tgtEl>
                                          <p:spTgt spid="34"/>
                                        </p:tgtEl>
                                      </p:cBhvr>
                                    </p:animEffect>
                                  </p:childTnLst>
                                </p:cTn>
                              </p:par>
                            </p:childTnLst>
                          </p:cTn>
                        </p:par>
                      </p:childTnLst>
                    </p:cTn>
                  </p:par>
                  <p:par>
                    <p:cTn id="23" fill="hold" nodeType="clickPar">
                      <p:stCondLst>
                        <p:cond delay="indefinite"/>
                      </p:stCondLst>
                      <p:childTnLst>
                        <p:par>
                          <p:cTn id="24" fill="hold" nodeType="withGroup">
                            <p:stCondLst>
                              <p:cond delay="indefinite"/>
                            </p:stCondLst>
                          </p:cTn>
                        </p:par>
                        <p:par>
                          <p:cTn id="25" fill="hold" nodeType="afterGroup">
                            <p:stCondLst>
                              <p:cond delay="0"/>
                            </p:stCondLst>
                            <p:childTnLst>
                              <p:par>
                                <p:cTn id="26" presetID="3" presetClass="entr" presetSubtype="10" fill="hold" grpId="5"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linds(horizontal)">
                                      <p:cBhvr>
                                        <p:cTn id="28" dur="500"/>
                                        <p:tgtEl>
                                          <p:spTgt spid="30"/>
                                        </p:tgtEl>
                                      </p:cBhvr>
                                    </p:animEffect>
                                  </p:childTnLst>
                                </p:cTn>
                              </p:par>
                              <p:par>
                                <p:cTn id="29" presetID="3" presetClass="entr" presetSubtype="10" fill="hold" grpId="3"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blinds(horizontal)">
                                      <p:cBhvr>
                                        <p:cTn id="31" dur="500"/>
                                        <p:tgtEl>
                                          <p:spTgt spid="27"/>
                                        </p:tgtEl>
                                      </p:cBhvr>
                                    </p:animEffect>
                                  </p:childTnLst>
                                </p:cTn>
                              </p:par>
                              <p:par>
                                <p:cTn id="32" presetID="3" presetClass="entr" presetSubtype="10" fill="hold" grpId="19"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linds(horizontal)">
                                      <p:cBhvr>
                                        <p:cTn id="34" dur="500"/>
                                        <p:tgtEl>
                                          <p:spTgt spid="9"/>
                                        </p:tgtEl>
                                      </p:cBhvr>
                                    </p:animEffect>
                                  </p:childTnLst>
                                </p:cTn>
                              </p:par>
                              <p:par>
                                <p:cTn id="35" presetID="3" presetClass="entr" presetSubtype="10" fill="hold" grpId="15"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blinds(horizontal)">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indefinite"/>
                            </p:stCondLst>
                          </p:cTn>
                        </p:par>
                        <p:par>
                          <p:cTn id="40" fill="hold" nodeType="afterGroup">
                            <p:stCondLst>
                              <p:cond delay="0"/>
                            </p:stCondLst>
                            <p:childTnLst>
                              <p:par>
                                <p:cTn id="41" presetID="3" presetClass="entr" presetSubtype="10" fill="hold" grpId="7" nodeType="click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blinds(horizontal)">
                                      <p:cBhvr>
                                        <p:cTn id="43" dur="500"/>
                                        <p:tgtEl>
                                          <p:spTgt spid="32"/>
                                        </p:tgtEl>
                                      </p:cBhvr>
                                    </p:animEffect>
                                  </p:childTnLst>
                                </p:cTn>
                              </p:par>
                              <p:par>
                                <p:cTn id="44" presetID="3" presetClass="entr" presetSubtype="10" fill="hold" grpId="4"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blinds(horizontal)">
                                      <p:cBhvr>
                                        <p:cTn id="46" dur="500"/>
                                        <p:tgtEl>
                                          <p:spTgt spid="28"/>
                                        </p:tgtEl>
                                      </p:cBhvr>
                                    </p:animEffect>
                                  </p:childTnLst>
                                </p:cTn>
                              </p:par>
                              <p:par>
                                <p:cTn id="47" presetID="3" presetClass="entr" presetSubtype="10" fill="hold" grpId="11" nodeType="withEffect">
                                  <p:stCondLst>
                                    <p:cond delay="0"/>
                                  </p:stCondLst>
                                  <p:childTnLst>
                                    <p:set>
                                      <p:cBhvr>
                                        <p:cTn id="48" dur="1" fill="hold">
                                          <p:stCondLst>
                                            <p:cond delay="0"/>
                                          </p:stCondLst>
                                        </p:cTn>
                                        <p:tgtEl>
                                          <p:spTgt spid="4"/>
                                        </p:tgtEl>
                                        <p:attrNameLst>
                                          <p:attrName>style.visibility</p:attrName>
                                        </p:attrNameLst>
                                      </p:cBhvr>
                                      <p:to>
                                        <p:strVal val="visible"/>
                                      </p:to>
                                    </p:set>
                                    <p:animEffect transition="in" filter="blinds(horizontal)">
                                      <p:cBhvr>
                                        <p:cTn id="49" dur="500"/>
                                        <p:tgtEl>
                                          <p:spTgt spid="4"/>
                                        </p:tgtEl>
                                      </p:cBhvr>
                                    </p:animEffect>
                                  </p:childTnLst>
                                </p:cTn>
                              </p:par>
                              <p:par>
                                <p:cTn id="50" presetID="3" presetClass="entr" presetSubtype="10" fill="hold" grpId="16" nodeType="withEffect">
                                  <p:stCondLst>
                                    <p:cond delay="0"/>
                                  </p:stCondLst>
                                  <p:childTnLst>
                                    <p:set>
                                      <p:cBhvr>
                                        <p:cTn id="51" dur="1" fill="hold">
                                          <p:stCondLst>
                                            <p:cond delay="0"/>
                                          </p:stCondLst>
                                        </p:cTn>
                                        <p:tgtEl>
                                          <p:spTgt spid="105"/>
                                        </p:tgtEl>
                                        <p:attrNameLst>
                                          <p:attrName>style.visibility</p:attrName>
                                        </p:attrNameLst>
                                      </p:cBhvr>
                                      <p:to>
                                        <p:strVal val="visible"/>
                                      </p:to>
                                    </p:set>
                                    <p:animEffect transition="in" filter="blinds(horizontal)">
                                      <p:cBhvr>
                                        <p:cTn id="52" dur="500"/>
                                        <p:tgtEl>
                                          <p:spTgt spid="105"/>
                                        </p:tgtEl>
                                      </p:cBhvr>
                                    </p:animEffect>
                                  </p:childTnLst>
                                </p:cTn>
                              </p:par>
                            </p:childTnLst>
                          </p:cTn>
                        </p:par>
                      </p:childTnLst>
                    </p:cTn>
                  </p:par>
                  <p:par>
                    <p:cTn id="53" fill="hold" nodeType="clickPar">
                      <p:stCondLst>
                        <p:cond delay="indefinite"/>
                      </p:stCondLst>
                      <p:childTnLst>
                        <p:par>
                          <p:cTn id="54" fill="hold" nodeType="withGroup">
                            <p:stCondLst>
                              <p:cond delay="indefinite"/>
                            </p:stCondLst>
                          </p:cTn>
                        </p:par>
                        <p:par>
                          <p:cTn id="55" fill="hold" nodeType="afterGroup">
                            <p:stCondLst>
                              <p:cond delay="0"/>
                            </p:stCondLst>
                            <p:childTnLst>
                              <p:par>
                                <p:cTn id="56" presetID="3" presetClass="entr" presetSubtype="10" fill="hold" grpId="9"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blinds(horizontal)">
                                      <p:cBhvr>
                                        <p:cTn id="58" dur="500"/>
                                        <p:tgtEl>
                                          <p:spTgt spid="2"/>
                                        </p:tgtEl>
                                      </p:cBhvr>
                                    </p:animEffect>
                                  </p:childTnLst>
                                </p:cTn>
                              </p:par>
                              <p:par>
                                <p:cTn id="59" presetID="3" presetClass="entr" presetSubtype="10" fill="hold" grpId="8"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par>
                                <p:cTn id="62" presetID="3" presetClass="entr" presetSubtype="10" fill="hold" grpId="12" nodeType="with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blinds(horizontal)">
                                      <p:cBhvr>
                                        <p:cTn id="64" dur="500"/>
                                        <p:tgtEl>
                                          <p:spTgt spid="5"/>
                                        </p:tgtEl>
                                      </p:cBhvr>
                                    </p:animEffect>
                                  </p:childTnLst>
                                </p:cTn>
                              </p:par>
                              <p:par>
                                <p:cTn id="65" presetID="3" presetClass="entr" presetSubtype="10" fill="hold" grpId="17" nodeType="withEffect">
                                  <p:stCondLst>
                                    <p:cond delay="0"/>
                                  </p:stCondLst>
                                  <p:childTnLst>
                                    <p:set>
                                      <p:cBhvr>
                                        <p:cTn id="66" dur="1" fill="hold">
                                          <p:stCondLst>
                                            <p:cond delay="0"/>
                                          </p:stCondLst>
                                        </p:cTn>
                                        <p:tgtEl>
                                          <p:spTgt spid="114"/>
                                        </p:tgtEl>
                                        <p:attrNameLst>
                                          <p:attrName>style.visibility</p:attrName>
                                        </p:attrNameLst>
                                      </p:cBhvr>
                                      <p:to>
                                        <p:strVal val="visible"/>
                                      </p:to>
                                    </p:set>
                                    <p:animEffect transition="in" filter="blinds(horizontal)">
                                      <p:cBhvr>
                                        <p:cTn id="67" dur="500"/>
                                        <p:tgtEl>
                                          <p:spTgt spid="114"/>
                                        </p:tgtEl>
                                      </p:cBhvr>
                                    </p:animEffect>
                                  </p:childTnLst>
                                </p:cTn>
                              </p:par>
                            </p:childTnLst>
                          </p:cTn>
                        </p:par>
                      </p:childTnLst>
                    </p:cTn>
                  </p:par>
                  <p:par>
                    <p:cTn id="68" fill="hold" nodeType="clickPar">
                      <p:stCondLst>
                        <p:cond delay="indefinite"/>
                      </p:stCondLst>
                      <p:childTnLst>
                        <p:par>
                          <p:cTn id="69" fill="hold" nodeType="withGroup">
                            <p:stCondLst>
                              <p:cond delay="indefinite"/>
                            </p:stCondLst>
                          </p:cTn>
                        </p:par>
                        <p:par>
                          <p:cTn id="70" fill="hold" nodeType="afterGroup">
                            <p:stCondLst>
                              <p:cond delay="0"/>
                            </p:stCondLst>
                            <p:childTnLst>
                              <p:par>
                                <p:cTn id="71" presetID="3" presetClass="entr" presetSubtype="10" fill="hold" grpId="1"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blinds(horizontal)">
                                      <p:cBhvr>
                                        <p:cTn id="73" dur="500"/>
                                        <p:tgtEl>
                                          <p:spTgt spid="25"/>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grpId="18"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blinds(horizontal)">
                                      <p:cBhvr>
                                        <p:cTn id="79" dur="500"/>
                                        <p:tgtEl>
                                          <p:spTgt spid="7"/>
                                        </p:tgtEl>
                                      </p:cBhvr>
                                    </p:animEffect>
                                  </p:childTnLst>
                                </p:cTn>
                              </p:par>
                              <p:par>
                                <p:cTn id="80" presetID="3" presetClass="entr" presetSubtype="10" fill="hold" grpId="13" nodeType="withEffect">
                                  <p:stCondLst>
                                    <p:cond delay="0"/>
                                  </p:stCondLst>
                                  <p:childTnLst>
                                    <p:set>
                                      <p:cBhvr>
                                        <p:cTn id="81" dur="1" fill="hold">
                                          <p:stCondLst>
                                            <p:cond delay="0"/>
                                          </p:stCondLst>
                                        </p:cTn>
                                        <p:tgtEl>
                                          <p:spTgt spid="6"/>
                                        </p:tgtEl>
                                        <p:attrNameLst>
                                          <p:attrName>style.visibility</p:attrName>
                                        </p:attrNameLst>
                                      </p:cBhvr>
                                      <p:to>
                                        <p:strVal val="visible"/>
                                      </p:to>
                                    </p:set>
                                    <p:animEffect transition="in" filter="blinds(horizontal)">
                                      <p:cBhvr>
                                        <p:cTn id="8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1"/>
      <p:bldP spid="26" grpId="2" animBg="1"/>
      <p:bldP spid="27" grpId="3" animBg="1"/>
      <p:bldP spid="28" grpId="4" animBg="1"/>
      <p:bldP spid="30" grpId="5"/>
      <p:bldP spid="31" grpId="6"/>
      <p:bldP spid="32" grpId="7"/>
      <p:bldP spid="24" grpId="8" animBg="1"/>
      <p:bldP spid="2" grpId="9"/>
      <p:bldP spid="34" grpId="10" animBg="1"/>
      <p:bldP spid="4" grpId="11" animBg="1"/>
      <p:bldP spid="5" grpId="12" animBg="1"/>
      <p:bldP spid="6" grpId="13" animBg="1"/>
      <p:bldP spid="63" grpId="14"/>
      <p:bldP spid="22" grpId="15"/>
      <p:bldP spid="105" grpId="16"/>
      <p:bldP spid="114" grpId="17"/>
      <p:bldP spid="7" grpId="18"/>
      <p:bldP spid="9" grpId="19"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9" name="组合 118"/>
          <p:cNvGrpSpPr/>
          <p:nvPr/>
        </p:nvGrpSpPr>
        <p:grpSpPr>
          <a:xfrm>
            <a:off x="411622" y="442678"/>
            <a:ext cx="3694864" cy="688490"/>
            <a:chOff x="172119" y="139850"/>
            <a:chExt cx="3694864" cy="688490"/>
          </a:xfrm>
        </p:grpSpPr>
        <p:grpSp>
          <p:nvGrpSpPr>
            <p:cNvPr id="120" name="组合 119"/>
            <p:cNvGrpSpPr/>
            <p:nvPr/>
          </p:nvGrpSpPr>
          <p:grpSpPr>
            <a:xfrm>
              <a:off x="172119" y="139850"/>
              <a:ext cx="3694864" cy="688490"/>
              <a:chOff x="172119" y="139850"/>
              <a:chExt cx="3694864" cy="688490"/>
            </a:xfrm>
          </p:grpSpPr>
          <p:sp>
            <p:nvSpPr>
              <p:cNvPr id="122" name="弧形 12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3" name="直接连接符 122"/>
              <p:cNvCxnSpPr>
                <a:stCxn id="122" idx="0"/>
              </p:cNvCxnSpPr>
              <p:nvPr/>
            </p:nvCxnSpPr>
            <p:spPr>
              <a:xfrm>
                <a:off x="517306" y="828339"/>
                <a:ext cx="3083671"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4" name="矩形: 圆角 123"/>
              <p:cNvSpPr/>
              <p:nvPr/>
            </p:nvSpPr>
            <p:spPr>
              <a:xfrm>
                <a:off x="253273" y="217843"/>
                <a:ext cx="3613710"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1" name="Rectangle 7"/>
            <p:cNvSpPr>
              <a:spLocks noChangeArrowheads="1"/>
            </p:cNvSpPr>
            <p:nvPr/>
          </p:nvSpPr>
          <p:spPr bwMode="auto">
            <a:xfrm>
              <a:off x="1130764" y="234354"/>
              <a:ext cx="273621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坚持司法为民</a:t>
              </a:r>
            </a:p>
          </p:txBody>
        </p:sp>
      </p:grpSp>
      <p:grpSp>
        <p:nvGrpSpPr>
          <p:cNvPr id="125" name="组合 124"/>
          <p:cNvGrpSpPr/>
          <p:nvPr/>
        </p:nvGrpSpPr>
        <p:grpSpPr>
          <a:xfrm>
            <a:off x="544888" y="426687"/>
            <a:ext cx="838200" cy="722586"/>
            <a:chOff x="544888" y="408581"/>
            <a:chExt cx="838200" cy="722586"/>
          </a:xfrm>
        </p:grpSpPr>
        <p:sp>
          <p:nvSpPr>
            <p:cNvPr id="126" name="六边形 12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7" name="组合 12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2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2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3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31" name="组合 130"/>
          <p:cNvGrpSpPr/>
          <p:nvPr/>
        </p:nvGrpSpPr>
        <p:grpSpPr>
          <a:xfrm>
            <a:off x="1402430" y="2055353"/>
            <a:ext cx="3507691" cy="2783339"/>
            <a:chOff x="8639791" y="2195849"/>
            <a:chExt cx="3162512" cy="3916090"/>
          </a:xfrm>
        </p:grpSpPr>
        <p:sp>
          <p:nvSpPr>
            <p:cNvPr id="132" name="圆角矩形 93"/>
            <p:cNvSpPr/>
            <p:nvPr/>
          </p:nvSpPr>
          <p:spPr>
            <a:xfrm>
              <a:off x="8639791" y="2195849"/>
              <a:ext cx="3162512" cy="3916090"/>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3" name="矩形 132"/>
            <p:cNvSpPr/>
            <p:nvPr/>
          </p:nvSpPr>
          <p:spPr>
            <a:xfrm>
              <a:off x="8730254" y="2737632"/>
              <a:ext cx="2912883" cy="2834852"/>
            </a:xfrm>
            <a:prstGeom prst="rect">
              <a:avLst/>
            </a:prstGeom>
          </p:spPr>
          <p:txBody>
            <a:bodyPr wrap="square">
              <a:spAutoFit/>
            </a:bodyPr>
            <a:lstStyle/>
            <a:p>
              <a:pPr algn="just">
                <a:lnSpc>
                  <a:spcPts val="3000"/>
                </a:lnSpc>
                <a:defRPr/>
              </a:pPr>
              <a:r>
                <a:rPr lang="zh-CN" altLang="en-US" sz="2400">
                  <a:latin typeface="Times New Roman" pitchFamily="18" charset="0"/>
                  <a:ea typeface="思源黑体 CN Normal" panose="020B0400000000000000" pitchFamily="34" charset="-122"/>
                  <a:cs typeface="Times New Roman" pitchFamily="18" charset="0"/>
                  <a:sym typeface="Source Han Sans HW SC"/>
                </a:rPr>
                <a:t>         司法为民具体要求法官在适用法律过程中实现平等、公平、正义的价值目标，让司法服务于人民大众。</a:t>
              </a:r>
            </a:p>
          </p:txBody>
        </p:sp>
      </p:grpSp>
      <p:pic>
        <p:nvPicPr>
          <p:cNvPr id="134" name="图片 133"/>
          <p:cNvPicPr>
            <a:picLocks noChangeAspect="1"/>
          </p:cNvPicPr>
          <p:nvPr/>
        </p:nvPicPr>
        <p:blipFill>
          <a:blip r:embed="rId4"/>
          <a:stretch>
            <a:fillRect/>
          </a:stretch>
        </p:blipFill>
        <p:spPr>
          <a:xfrm>
            <a:off x="6935471" y="2093453"/>
            <a:ext cx="3930300" cy="2783339"/>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125"/>
                                        </p:tgtEl>
                                        <p:attrNameLst>
                                          <p:attrName>style.visibility</p:attrName>
                                        </p:attrNameLst>
                                      </p:cBhvr>
                                      <p:to>
                                        <p:strVal val="visible"/>
                                      </p:to>
                                    </p:set>
                                    <p:animEffect transition="in" filter="fade">
                                      <p:cBhvr>
                                        <p:cTn id="8" dur="500"/>
                                        <p:tgtEl>
                                          <p:spTgt spid="125"/>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119"/>
                                        </p:tgtEl>
                                        <p:attrNameLst>
                                          <p:attrName>style.visibility</p:attrName>
                                        </p:attrNameLst>
                                      </p:cBhvr>
                                      <p:to>
                                        <p:strVal val="visible"/>
                                      </p:to>
                                    </p:set>
                                    <p:animEffect transition="in" filter="wipe(left)">
                                      <p:cBhvr>
                                        <p:cTn id="12" dur="500"/>
                                        <p:tgtEl>
                                          <p:spTgt spid="119"/>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131"/>
                                        </p:tgtEl>
                                        <p:attrNameLst>
                                          <p:attrName>style.visibility</p:attrName>
                                        </p:attrNameLst>
                                      </p:cBhvr>
                                      <p:to>
                                        <p:strVal val="visible"/>
                                      </p:to>
                                    </p:set>
                                    <p:animEffect transition="in" filter="wipe(left)">
                                      <p:cBhvr>
                                        <p:cTn id="16" dur="500"/>
                                        <p:tgtEl>
                                          <p:spTgt spid="131"/>
                                        </p:tgtEl>
                                      </p:cBhvr>
                                    </p:animEffect>
                                  </p:childTnLst>
                                </p:cTn>
                              </p:par>
                            </p:childTnLst>
                          </p:cTn>
                        </p:par>
                        <p:par>
                          <p:cTn id="17" fill="hold" nodeType="withGroup">
                            <p:stCondLst>
                              <p:cond delay="1500"/>
                            </p:stCondLst>
                            <p:childTnLst>
                              <p:par>
                                <p:cTn id="18" presetID="53" presetClass="entr" presetSubtype="0" fill="hold" nodeType="afterEffect">
                                  <p:childTnLst>
                                    <p:set>
                                      <p:cBhvr>
                                        <p:cTn id="19" dur="1" fill="hold">
                                          <p:stCondLst>
                                            <p:cond delay="0"/>
                                          </p:stCondLst>
                                        </p:cTn>
                                        <p:tgtEl>
                                          <p:spTgt spid="134"/>
                                        </p:tgtEl>
                                        <p:attrNameLst>
                                          <p:attrName>style.visibility</p:attrName>
                                        </p:attrNameLst>
                                      </p:cBhvr>
                                      <p:to>
                                        <p:strVal val="visible"/>
                                      </p:to>
                                    </p:set>
                                    <p:anim calcmode="lin" valueType="num">
                                      <p:cBhvr>
                                        <p:cTn id="20" dur="500" fill="hold"/>
                                        <p:tgtEl>
                                          <p:spTgt spid="134"/>
                                        </p:tgtEl>
                                        <p:attrNameLst>
                                          <p:attrName>ppt_w</p:attrName>
                                        </p:attrNameLst>
                                      </p:cBhvr>
                                      <p:tavLst>
                                        <p:tav tm="0">
                                          <p:val>
                                            <p:fltVal val="0"/>
                                          </p:val>
                                        </p:tav>
                                        <p:tav tm="100000">
                                          <p:val>
                                            <p:strVal val="#ppt_w"/>
                                          </p:val>
                                        </p:tav>
                                      </p:tavLst>
                                    </p:anim>
                                    <p:anim calcmode="lin" valueType="num">
                                      <p:cBhvr>
                                        <p:cTn id="21" dur="500" fill="hold"/>
                                        <p:tgtEl>
                                          <p:spTgt spid="134"/>
                                        </p:tgtEl>
                                        <p:attrNameLst>
                                          <p:attrName>ppt_h</p:attrName>
                                        </p:attrNameLst>
                                      </p:cBhvr>
                                      <p:tavLst>
                                        <p:tav tm="0">
                                          <p:val>
                                            <p:fltVal val="0"/>
                                          </p:val>
                                        </p:tav>
                                        <p:tav tm="100000">
                                          <p:val>
                                            <p:strVal val="#ppt_h"/>
                                          </p:val>
                                        </p:tav>
                                      </p:tavLst>
                                    </p:anim>
                                    <p:animEffect transition="in" filter="fade">
                                      <p:cBhvr>
                                        <p:cTn id="22"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393134" cy="688490"/>
            <a:chOff x="172119" y="139850"/>
            <a:chExt cx="4393134" cy="688490"/>
          </a:xfrm>
        </p:grpSpPr>
        <p:grpSp>
          <p:nvGrpSpPr>
            <p:cNvPr id="27" name="组合 26"/>
            <p:cNvGrpSpPr/>
            <p:nvPr/>
          </p:nvGrpSpPr>
          <p:grpSpPr>
            <a:xfrm>
              <a:off x="172119" y="139850"/>
              <a:ext cx="4141328" cy="688490"/>
              <a:chOff x="172119" y="139850"/>
              <a:chExt cx="414132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54214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406017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司法为民的内容</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19" name="组合 118"/>
          <p:cNvGrpSpPr/>
          <p:nvPr/>
        </p:nvGrpSpPr>
        <p:grpSpPr>
          <a:xfrm>
            <a:off x="2213492" y="2504607"/>
            <a:ext cx="3715632" cy="2584969"/>
            <a:chOff x="2137292" y="2485557"/>
            <a:chExt cx="3715632" cy="2584969"/>
          </a:xfrm>
        </p:grpSpPr>
        <p:grpSp>
          <p:nvGrpSpPr>
            <p:cNvPr id="120" name="Group 47"/>
            <p:cNvGrpSpPr/>
            <p:nvPr/>
          </p:nvGrpSpPr>
          <p:grpSpPr>
            <a:xfrm rot="-1354404" flipH="1" flipV="1">
              <a:off x="4579680" y="4333111"/>
              <a:ext cx="1004819" cy="300017"/>
              <a:chOff x="7244862" y="2564012"/>
              <a:chExt cx="1005315" cy="299674"/>
            </a:xfrm>
          </p:grpSpPr>
          <p:cxnSp>
            <p:nvCxnSpPr>
              <p:cNvPr id="126" name="Straight Connector 48"/>
              <p:cNvCxnSpPr/>
              <p:nvPr/>
            </p:nvCxnSpPr>
            <p:spPr>
              <a:xfrm flipV="1">
                <a:off x="7245168" y="2564320"/>
                <a:ext cx="393867" cy="299674"/>
              </a:xfrm>
              <a:prstGeom prst="line">
                <a:avLst/>
              </a:prstGeom>
              <a:ln w="6350">
                <a:solidFill>
                  <a:srgbClr val="0461A0"/>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27" name="Straight Connector 49"/>
              <p:cNvCxnSpPr/>
              <p:nvPr/>
            </p:nvCxnSpPr>
            <p:spPr>
              <a:xfrm>
                <a:off x="7646305" y="2565069"/>
                <a:ext cx="606683"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21" name="Freeform 6"/>
            <p:cNvSpPr>
              <a:spLocks noEditPoints="1"/>
            </p:cNvSpPr>
            <p:nvPr/>
          </p:nvSpPr>
          <p:spPr bwMode="auto">
            <a:xfrm>
              <a:off x="4965512" y="2485557"/>
              <a:ext cx="887412" cy="1727200"/>
            </a:xfrm>
            <a:custGeom>
              <a:avLst/>
              <a:gdLst/>
              <a:ahLst/>
              <a:cxnLst>
                <a:cxn ang="0">
                  <a:pos x="84" y="293"/>
                </a:cxn>
                <a:cxn ang="0">
                  <a:pos x="1" y="327"/>
                </a:cxn>
                <a:cxn ang="0">
                  <a:pos x="169" y="0"/>
                </a:cxn>
                <a:cxn ang="0">
                  <a:pos x="169" y="329"/>
                </a:cxn>
                <a:cxn ang="0">
                  <a:pos x="84" y="293"/>
                </a:cxn>
                <a:cxn ang="0">
                  <a:pos x="84" y="293"/>
                </a:cxn>
                <a:cxn ang="0">
                  <a:pos x="84" y="293"/>
                </a:cxn>
              </a:cxnLst>
              <a:rect l="0" t="0" r="r" b="b"/>
              <a:pathLst>
                <a:path w="169" h="329">
                  <a:moveTo>
                    <a:pt x="84" y="293"/>
                  </a:moveTo>
                  <a:cubicBezTo>
                    <a:pt x="52" y="293"/>
                    <a:pt x="22" y="306"/>
                    <a:pt x="1" y="327"/>
                  </a:cubicBezTo>
                  <a:cubicBezTo>
                    <a:pt x="0" y="276"/>
                    <a:pt x="8" y="87"/>
                    <a:pt x="169" y="0"/>
                  </a:cubicBezTo>
                  <a:cubicBezTo>
                    <a:pt x="169" y="329"/>
                    <a:pt x="169" y="329"/>
                    <a:pt x="169" y="329"/>
                  </a:cubicBezTo>
                  <a:cubicBezTo>
                    <a:pt x="147" y="306"/>
                    <a:pt x="117" y="293"/>
                    <a:pt x="84" y="293"/>
                  </a:cubicBezTo>
                  <a:close/>
                  <a:moveTo>
                    <a:pt x="84" y="293"/>
                  </a:moveTo>
                  <a:cubicBezTo>
                    <a:pt x="84" y="293"/>
                    <a:pt x="84" y="293"/>
                    <a:pt x="84" y="293"/>
                  </a:cubicBezTo>
                </a:path>
              </a:pathLst>
            </a:custGeom>
            <a:solidFill>
              <a:srgbClr val="0461A0"/>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nvGrpSpPr>
            <p:cNvPr id="123" name="组合 122"/>
            <p:cNvGrpSpPr/>
            <p:nvPr/>
          </p:nvGrpSpPr>
          <p:grpSpPr>
            <a:xfrm>
              <a:off x="2137292" y="4564230"/>
              <a:ext cx="2364761" cy="506296"/>
              <a:chOff x="1174628" y="2052589"/>
              <a:chExt cx="2541359" cy="603658"/>
            </a:xfrm>
          </p:grpSpPr>
          <p:sp>
            <p:nvSpPr>
              <p:cNvPr id="124" name="矩形: 剪去对角 11"/>
              <p:cNvSpPr/>
              <p:nvPr/>
            </p:nvSpPr>
            <p:spPr>
              <a:xfrm>
                <a:off x="1174628" y="2052589"/>
                <a:ext cx="2530123" cy="603658"/>
              </a:xfrm>
              <a:prstGeom prst="snip2DiagRect">
                <a:avLst/>
              </a:prstGeom>
              <a:solidFill>
                <a:srgbClr val="FFFFFF">
                  <a:alpha val="39999"/>
                </a:srgbClr>
              </a:solidFill>
            </p:spPr>
            <p:txBody>
              <a:bodyPr wrap="square" lIns="0" tIns="0" rIns="0" bIns="0" rtlCol="0"/>
              <a:lstStyle/>
              <a:p>
                <a:endParaRPr lang="zh-CN" altLang="en-US">
                  <a:solidFill>
                    <a:schemeClr val="tx1"/>
                  </a:solidFill>
                </a:endParaRPr>
              </a:p>
            </p:txBody>
          </p:sp>
          <p:sp>
            <p:nvSpPr>
              <p:cNvPr id="125" name="文本框 124"/>
              <p:cNvSpPr txBox="1"/>
              <p:nvPr/>
            </p:nvSpPr>
            <p:spPr bwMode="auto">
              <a:xfrm flipH="1">
                <a:off x="1248329" y="2098972"/>
                <a:ext cx="2467658" cy="520934"/>
              </a:xfrm>
              <a:prstGeom prst="rect">
                <a:avLst/>
              </a:prstGeom>
              <a:noFill/>
            </p:spPr>
            <p:txBody>
              <a:bodyPr wrap="square">
                <a:spAutoFit/>
              </a:bodyPr>
              <a:lstStyle/>
              <a:p>
                <a:pPr>
                  <a:lnSpc>
                    <a:spcPct val="120000"/>
                  </a:lnSpc>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积极化解矛盾纠纷</a:t>
                </a:r>
              </a:p>
            </p:txBody>
          </p:sp>
        </p:grpSp>
      </p:grpSp>
      <p:grpSp>
        <p:nvGrpSpPr>
          <p:cNvPr id="128" name="组合 127"/>
          <p:cNvGrpSpPr/>
          <p:nvPr/>
        </p:nvGrpSpPr>
        <p:grpSpPr>
          <a:xfrm>
            <a:off x="5929124" y="2110907"/>
            <a:ext cx="3854956" cy="3840480"/>
            <a:chOff x="5852924" y="2091857"/>
            <a:chExt cx="3854956" cy="3840480"/>
          </a:xfrm>
        </p:grpSpPr>
        <p:sp>
          <p:nvSpPr>
            <p:cNvPr id="129" name="Freeform 9"/>
            <p:cNvSpPr>
              <a:spLocks noEditPoints="1"/>
            </p:cNvSpPr>
            <p:nvPr/>
          </p:nvSpPr>
          <p:spPr bwMode="auto">
            <a:xfrm>
              <a:off x="5852924" y="4465170"/>
              <a:ext cx="688975" cy="1465262"/>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sp>
          <p:nvSpPr>
            <p:cNvPr id="130" name="Freeform 10"/>
            <p:cNvSpPr>
              <a:spLocks noEditPoints="1"/>
            </p:cNvSpPr>
            <p:nvPr/>
          </p:nvSpPr>
          <p:spPr bwMode="auto">
            <a:xfrm>
              <a:off x="5852924" y="2091857"/>
              <a:ext cx="138112" cy="276224"/>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2">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ln>
            <a:effectLst>
              <a:innerShdw blurRad="63500" dist="50800" dir="5400000">
                <a:prstClr val="black">
                  <a:alpha val="50000"/>
                </a:prstClr>
              </a:innerShdw>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nvGrpSpPr>
            <p:cNvPr id="131" name="组合 130"/>
            <p:cNvGrpSpPr/>
            <p:nvPr/>
          </p:nvGrpSpPr>
          <p:grpSpPr>
            <a:xfrm>
              <a:off x="5991037" y="2485557"/>
              <a:ext cx="3716843" cy="2584966"/>
              <a:chOff x="5991037" y="2485557"/>
              <a:chExt cx="3716843" cy="2584966"/>
            </a:xfrm>
          </p:grpSpPr>
          <p:grpSp>
            <p:nvGrpSpPr>
              <p:cNvPr id="132" name="Group 44"/>
              <p:cNvGrpSpPr/>
              <p:nvPr/>
            </p:nvGrpSpPr>
            <p:grpSpPr>
              <a:xfrm rot="1354404" flipV="1">
                <a:off x="6283678" y="4328133"/>
                <a:ext cx="1017290" cy="304207"/>
                <a:chOff x="7242482" y="2566640"/>
                <a:chExt cx="1017792" cy="303859"/>
              </a:xfrm>
            </p:grpSpPr>
            <p:cxnSp>
              <p:nvCxnSpPr>
                <p:cNvPr id="145" name="Straight Connector 45"/>
                <p:cNvCxnSpPr/>
                <p:nvPr/>
              </p:nvCxnSpPr>
              <p:spPr>
                <a:xfrm flipV="1">
                  <a:off x="7242482" y="2566640"/>
                  <a:ext cx="393867" cy="299674"/>
                </a:xfrm>
                <a:prstGeom prst="line">
                  <a:avLst/>
                </a:prstGeom>
                <a:ln w="6350">
                  <a:solidFill>
                    <a:srgbClr val="EC701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46"/>
                <p:cNvCxnSpPr/>
                <p:nvPr/>
              </p:nvCxnSpPr>
              <p:spPr>
                <a:xfrm>
                  <a:off x="7642153" y="2566779"/>
                  <a:ext cx="606683"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cxnSp>
              <p:nvCxnSpPr>
                <p:cNvPr id="4" name="Straight Connector 45"/>
                <p:cNvCxnSpPr/>
                <p:nvPr/>
              </p:nvCxnSpPr>
              <p:spPr>
                <a:xfrm flipV="1">
                  <a:off x="7255876" y="2570825"/>
                  <a:ext cx="393867" cy="299674"/>
                </a:xfrm>
                <a:prstGeom prst="line">
                  <a:avLst/>
                </a:prstGeom>
                <a:ln w="6350">
                  <a:solidFill>
                    <a:srgbClr val="EC701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6"/>
                <p:cNvCxnSpPr/>
                <p:nvPr/>
              </p:nvCxnSpPr>
              <p:spPr>
                <a:xfrm>
                  <a:off x="7653591" y="2573689"/>
                  <a:ext cx="606683"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33" name="Freeform 7"/>
              <p:cNvSpPr>
                <a:spLocks noEditPoints="1"/>
              </p:cNvSpPr>
              <p:nvPr/>
            </p:nvSpPr>
            <p:spPr bwMode="auto">
              <a:xfrm>
                <a:off x="5991037" y="2485557"/>
                <a:ext cx="885826" cy="172720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rgbClr val="EC7016"/>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nvGrpSpPr>
              <p:cNvPr id="135" name="组合 134"/>
              <p:cNvGrpSpPr/>
              <p:nvPr/>
            </p:nvGrpSpPr>
            <p:grpSpPr>
              <a:xfrm>
                <a:off x="7421551" y="4564230"/>
                <a:ext cx="2286329" cy="506293"/>
                <a:chOff x="8746342" y="1407215"/>
                <a:chExt cx="2286329" cy="506293"/>
              </a:xfrm>
            </p:grpSpPr>
            <p:sp>
              <p:nvSpPr>
                <p:cNvPr id="136" name="矩形: 剪去对角 112"/>
                <p:cNvSpPr/>
                <p:nvPr/>
              </p:nvSpPr>
              <p:spPr>
                <a:xfrm>
                  <a:off x="8746342" y="1407215"/>
                  <a:ext cx="2286329" cy="506293"/>
                </a:xfrm>
                <a:prstGeom prst="snip2DiagRect">
                  <a:avLst/>
                </a:prstGeom>
                <a:solidFill>
                  <a:srgbClr val="FFFFFF">
                    <a:alpha val="39999"/>
                  </a:srgbClr>
                </a:solidFill>
              </p:spPr>
              <p:txBody>
                <a:bodyPr wrap="square" lIns="0" tIns="0" rIns="0" bIns="0" rtlCol="0"/>
                <a:lstStyle/>
                <a:p>
                  <a:endParaRPr lang="zh-CN" altLang="en-US">
                    <a:solidFill>
                      <a:schemeClr val="tx1"/>
                    </a:solidFill>
                  </a:endParaRPr>
                </a:p>
              </p:txBody>
            </p:sp>
            <p:sp>
              <p:nvSpPr>
                <p:cNvPr id="137" name="文本框 136"/>
                <p:cNvSpPr txBox="1"/>
                <p:nvPr/>
              </p:nvSpPr>
              <p:spPr bwMode="auto">
                <a:xfrm flipH="1">
                  <a:off x="8758598" y="1470971"/>
                  <a:ext cx="2220732" cy="40011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认真执行便民规定</a:t>
                  </a:r>
                </a:p>
              </p:txBody>
            </p:sp>
          </p:grpSp>
          <p:sp>
            <p:nvSpPr>
              <p:cNvPr id="6" name="Freeform 7"/>
              <p:cNvSpPr>
                <a:spLocks noEditPoints="1"/>
              </p:cNvSpPr>
              <p:nvPr/>
            </p:nvSpPr>
            <p:spPr bwMode="auto">
              <a:xfrm>
                <a:off x="6005007" y="2487462"/>
                <a:ext cx="885826" cy="1727200"/>
              </a:xfrm>
              <a:custGeom>
                <a:avLst/>
                <a:gdLst/>
                <a:ahLst/>
                <a:cxnLst>
                  <a:cxn ang="0">
                    <a:pos x="85" y="293"/>
                  </a:cxn>
                  <a:cxn ang="0">
                    <a:pos x="0" y="329"/>
                  </a:cxn>
                  <a:cxn ang="0">
                    <a:pos x="0" y="0"/>
                  </a:cxn>
                  <a:cxn ang="0">
                    <a:pos x="168" y="327"/>
                  </a:cxn>
                  <a:cxn ang="0">
                    <a:pos x="85" y="293"/>
                  </a:cxn>
                  <a:cxn ang="0">
                    <a:pos x="85" y="293"/>
                  </a:cxn>
                  <a:cxn ang="0">
                    <a:pos x="85" y="293"/>
                  </a:cxn>
                </a:cxnLst>
                <a:rect l="0" t="0" r="r" b="b"/>
                <a:pathLst>
                  <a:path w="169" h="329">
                    <a:moveTo>
                      <a:pt x="85" y="293"/>
                    </a:moveTo>
                    <a:cubicBezTo>
                      <a:pt x="52" y="293"/>
                      <a:pt x="22" y="306"/>
                      <a:pt x="0" y="329"/>
                    </a:cubicBezTo>
                    <a:cubicBezTo>
                      <a:pt x="0" y="0"/>
                      <a:pt x="0" y="0"/>
                      <a:pt x="0" y="0"/>
                    </a:cubicBezTo>
                    <a:cubicBezTo>
                      <a:pt x="161" y="87"/>
                      <a:pt x="169" y="276"/>
                      <a:pt x="168" y="327"/>
                    </a:cubicBezTo>
                    <a:cubicBezTo>
                      <a:pt x="146" y="306"/>
                      <a:pt x="116" y="293"/>
                      <a:pt x="85" y="293"/>
                    </a:cubicBezTo>
                    <a:close/>
                    <a:moveTo>
                      <a:pt x="85" y="293"/>
                    </a:moveTo>
                    <a:cubicBezTo>
                      <a:pt x="85" y="293"/>
                      <a:pt x="85" y="293"/>
                      <a:pt x="85" y="293"/>
                    </a:cubicBezTo>
                  </a:path>
                </a:pathLst>
              </a:custGeom>
              <a:solidFill>
                <a:srgbClr val="EC7016"/>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sp>
          <p:nvSpPr>
            <p:cNvPr id="2" name="Freeform 9"/>
            <p:cNvSpPr>
              <a:spLocks noEditPoints="1"/>
            </p:cNvSpPr>
            <p:nvPr/>
          </p:nvSpPr>
          <p:spPr bwMode="auto">
            <a:xfrm>
              <a:off x="5867529" y="4467075"/>
              <a:ext cx="688975" cy="1465262"/>
            </a:xfrm>
            <a:custGeom>
              <a:avLst/>
              <a:gdLst/>
              <a:ahLst/>
              <a:cxnLst>
                <a:cxn ang="0">
                  <a:pos x="13" y="7"/>
                </a:cxn>
                <a:cxn ang="0">
                  <a:pos x="0" y="0"/>
                </a:cxn>
                <a:cxn ang="0">
                  <a:pos x="0" y="214"/>
                </a:cxn>
                <a:cxn ang="0">
                  <a:pos x="2" y="219"/>
                </a:cxn>
                <a:cxn ang="0">
                  <a:pos x="66" y="279"/>
                </a:cxn>
                <a:cxn ang="0">
                  <a:pos x="131" y="214"/>
                </a:cxn>
                <a:cxn ang="0">
                  <a:pos x="118" y="201"/>
                </a:cxn>
                <a:cxn ang="0">
                  <a:pos x="105" y="214"/>
                </a:cxn>
                <a:cxn ang="0">
                  <a:pos x="66" y="253"/>
                </a:cxn>
                <a:cxn ang="0">
                  <a:pos x="27" y="214"/>
                </a:cxn>
                <a:cxn ang="0">
                  <a:pos x="26" y="211"/>
                </a:cxn>
                <a:cxn ang="0">
                  <a:pos x="26" y="0"/>
                </a:cxn>
                <a:cxn ang="0">
                  <a:pos x="13" y="7"/>
                </a:cxn>
                <a:cxn ang="0">
                  <a:pos x="13" y="7"/>
                </a:cxn>
                <a:cxn ang="0">
                  <a:pos x="13" y="7"/>
                </a:cxn>
              </a:cxnLst>
              <a:rect l="0" t="0" r="r" b="b"/>
              <a:pathLst>
                <a:path w="131" h="279">
                  <a:moveTo>
                    <a:pt x="13" y="7"/>
                  </a:moveTo>
                  <a:cubicBezTo>
                    <a:pt x="8" y="7"/>
                    <a:pt x="3" y="4"/>
                    <a:pt x="0" y="0"/>
                  </a:cubicBezTo>
                  <a:cubicBezTo>
                    <a:pt x="0" y="214"/>
                    <a:pt x="0" y="214"/>
                    <a:pt x="0" y="214"/>
                  </a:cubicBezTo>
                  <a:cubicBezTo>
                    <a:pt x="0" y="216"/>
                    <a:pt x="1" y="218"/>
                    <a:pt x="2" y="219"/>
                  </a:cubicBezTo>
                  <a:cubicBezTo>
                    <a:pt x="4" y="253"/>
                    <a:pt x="32" y="279"/>
                    <a:pt x="66" y="279"/>
                  </a:cubicBezTo>
                  <a:cubicBezTo>
                    <a:pt x="102" y="279"/>
                    <a:pt x="131" y="250"/>
                    <a:pt x="131" y="214"/>
                  </a:cubicBezTo>
                  <a:cubicBezTo>
                    <a:pt x="131" y="207"/>
                    <a:pt x="126" y="201"/>
                    <a:pt x="118" y="201"/>
                  </a:cubicBezTo>
                  <a:cubicBezTo>
                    <a:pt x="111" y="201"/>
                    <a:pt x="105" y="207"/>
                    <a:pt x="105" y="214"/>
                  </a:cubicBezTo>
                  <a:cubicBezTo>
                    <a:pt x="105" y="236"/>
                    <a:pt x="88" y="253"/>
                    <a:pt x="66" y="253"/>
                  </a:cubicBezTo>
                  <a:cubicBezTo>
                    <a:pt x="45" y="253"/>
                    <a:pt x="27" y="236"/>
                    <a:pt x="27" y="214"/>
                  </a:cubicBezTo>
                  <a:cubicBezTo>
                    <a:pt x="27" y="213"/>
                    <a:pt x="27" y="212"/>
                    <a:pt x="26" y="211"/>
                  </a:cubicBezTo>
                  <a:cubicBezTo>
                    <a:pt x="26" y="0"/>
                    <a:pt x="26" y="0"/>
                    <a:pt x="26" y="0"/>
                  </a:cubicBezTo>
                  <a:cubicBezTo>
                    <a:pt x="24" y="4"/>
                    <a:pt x="19" y="7"/>
                    <a:pt x="13" y="7"/>
                  </a:cubicBezTo>
                  <a:close/>
                  <a:moveTo>
                    <a:pt x="13" y="7"/>
                  </a:moveTo>
                  <a:cubicBezTo>
                    <a:pt x="13" y="7"/>
                    <a:pt x="13" y="7"/>
                    <a:pt x="13" y="7"/>
                  </a:cubicBezTo>
                </a:path>
              </a:pathLst>
            </a:custGeom>
            <a:solidFill>
              <a:schemeClr val="tx1">
                <a:lumMod val="50000"/>
                <a:lumOff val="50000"/>
              </a:schemeClr>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sp>
          <p:nvSpPr>
            <p:cNvPr id="3" name="Freeform 10"/>
            <p:cNvSpPr>
              <a:spLocks noEditPoints="1"/>
            </p:cNvSpPr>
            <p:nvPr/>
          </p:nvSpPr>
          <p:spPr bwMode="auto">
            <a:xfrm>
              <a:off x="5867529" y="2093762"/>
              <a:ext cx="138112" cy="276224"/>
            </a:xfrm>
            <a:custGeom>
              <a:avLst/>
              <a:gdLst/>
              <a:ahLst/>
              <a:cxnLst>
                <a:cxn ang="0">
                  <a:pos x="26" y="52"/>
                </a:cxn>
                <a:cxn ang="0">
                  <a:pos x="26" y="13"/>
                </a:cxn>
                <a:cxn ang="0">
                  <a:pos x="13" y="0"/>
                </a:cxn>
                <a:cxn ang="0">
                  <a:pos x="0" y="13"/>
                </a:cxn>
                <a:cxn ang="0">
                  <a:pos x="0" y="52"/>
                </a:cxn>
                <a:cxn ang="0">
                  <a:pos x="0" y="53"/>
                </a:cxn>
                <a:cxn ang="0">
                  <a:pos x="26" y="53"/>
                </a:cxn>
                <a:cxn ang="0">
                  <a:pos x="26" y="52"/>
                </a:cxn>
                <a:cxn ang="0">
                  <a:pos x="26" y="52"/>
                </a:cxn>
                <a:cxn ang="0">
                  <a:pos x="26" y="52"/>
                </a:cxn>
              </a:cxnLst>
              <a:rect l="0" t="0" r="r" b="b"/>
              <a:pathLst>
                <a:path w="26" h="52">
                  <a:moveTo>
                    <a:pt x="26" y="52"/>
                  </a:moveTo>
                  <a:cubicBezTo>
                    <a:pt x="26" y="13"/>
                    <a:pt x="26" y="13"/>
                    <a:pt x="26" y="13"/>
                  </a:cubicBezTo>
                  <a:cubicBezTo>
                    <a:pt x="26" y="6"/>
                    <a:pt x="20" y="0"/>
                    <a:pt x="13" y="0"/>
                  </a:cubicBezTo>
                  <a:cubicBezTo>
                    <a:pt x="6" y="0"/>
                    <a:pt x="0" y="6"/>
                    <a:pt x="0" y="13"/>
                  </a:cubicBezTo>
                  <a:cubicBezTo>
                    <a:pt x="0" y="52"/>
                    <a:pt x="0" y="52"/>
                    <a:pt x="0" y="52"/>
                  </a:cubicBezTo>
                  <a:cubicBezTo>
                    <a:pt x="0" y="52"/>
                    <a:pt x="0" y="52"/>
                    <a:pt x="0" y="53"/>
                  </a:cubicBezTo>
                  <a:cubicBezTo>
                    <a:pt x="26" y="53"/>
                    <a:pt x="26" y="53"/>
                    <a:pt x="26" y="53"/>
                  </a:cubicBezTo>
                  <a:cubicBezTo>
                    <a:pt x="26" y="52"/>
                    <a:pt x="26" y="52"/>
                    <a:pt x="26" y="52"/>
                  </a:cubicBezTo>
                  <a:close/>
                  <a:moveTo>
                    <a:pt x="26" y="52"/>
                  </a:moveTo>
                  <a:cubicBezTo>
                    <a:pt x="26" y="52"/>
                    <a:pt x="26" y="52"/>
                    <a:pt x="26" y="52"/>
                  </a:cubicBezTo>
                </a:path>
              </a:pathLst>
            </a:custGeom>
            <a:solidFill>
              <a:schemeClr val="tx1">
                <a:lumMod val="50000"/>
                <a:lumOff val="50000"/>
              </a:schemeClr>
            </a:solidFill>
            <a:ln w="9525">
              <a:noFill/>
              <a:round/>
            </a:ln>
            <a:effectLst>
              <a:innerShdw blurRad="63500" dist="50800" dir="5400000">
                <a:prstClr val="black">
                  <a:alpha val="50000"/>
                </a:prstClr>
              </a:innerShdw>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grpSp>
        <p:nvGrpSpPr>
          <p:cNvPr id="147" name="组合 146"/>
          <p:cNvGrpSpPr/>
          <p:nvPr/>
        </p:nvGrpSpPr>
        <p:grpSpPr>
          <a:xfrm>
            <a:off x="6313300" y="2170354"/>
            <a:ext cx="4528048" cy="2072565"/>
            <a:chOff x="6237100" y="2151304"/>
            <a:chExt cx="4528048" cy="2072565"/>
          </a:xfrm>
        </p:grpSpPr>
        <p:grpSp>
          <p:nvGrpSpPr>
            <p:cNvPr id="148" name="Group 38"/>
            <p:cNvGrpSpPr/>
            <p:nvPr/>
          </p:nvGrpSpPr>
          <p:grpSpPr>
            <a:xfrm>
              <a:off x="7078234" y="2398081"/>
              <a:ext cx="1004819" cy="300016"/>
              <a:chOff x="7244862" y="2564012"/>
              <a:chExt cx="1005315" cy="299674"/>
            </a:xfrm>
          </p:grpSpPr>
          <p:cxnSp>
            <p:nvCxnSpPr>
              <p:cNvPr id="154" name="Straight Connector 39"/>
              <p:cNvCxnSpPr/>
              <p:nvPr/>
            </p:nvCxnSpPr>
            <p:spPr>
              <a:xfrm flipV="1">
                <a:off x="7244862" y="2564012"/>
                <a:ext cx="393867" cy="299674"/>
              </a:xfrm>
              <a:prstGeom prst="line">
                <a:avLst/>
              </a:prstGeom>
              <a:ln w="6350">
                <a:solidFill>
                  <a:srgbClr val="0461A0"/>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55" name="Straight Connector 40"/>
              <p:cNvCxnSpPr/>
              <p:nvPr/>
            </p:nvCxnSpPr>
            <p:spPr>
              <a:xfrm>
                <a:off x="7643494" y="2564012"/>
                <a:ext cx="606683"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49" name="Freeform 8"/>
            <p:cNvSpPr>
              <a:spLocks noEditPoints="1"/>
            </p:cNvSpPr>
            <p:nvPr/>
          </p:nvSpPr>
          <p:spPr bwMode="auto">
            <a:xfrm>
              <a:off x="6237100" y="2479206"/>
              <a:ext cx="1657349" cy="1744663"/>
            </a:xfrm>
            <a:custGeom>
              <a:avLst/>
              <a:gdLst/>
              <a:ahLst/>
              <a:cxnLst>
                <a:cxn ang="0">
                  <a:pos x="229" y="294"/>
                </a:cxn>
                <a:cxn ang="0">
                  <a:pos x="147" y="327"/>
                </a:cxn>
                <a:cxn ang="0">
                  <a:pos x="0" y="0"/>
                </a:cxn>
                <a:cxn ang="0">
                  <a:pos x="316" y="332"/>
                </a:cxn>
                <a:cxn ang="0">
                  <a:pos x="229" y="294"/>
                </a:cxn>
                <a:cxn ang="0">
                  <a:pos x="229" y="294"/>
                </a:cxn>
                <a:cxn ang="0">
                  <a:pos x="229" y="294"/>
                </a:cxn>
              </a:cxnLst>
              <a:rect l="0" t="0" r="r" b="b"/>
              <a:pathLst>
                <a:path w="316" h="332">
                  <a:moveTo>
                    <a:pt x="229" y="294"/>
                  </a:moveTo>
                  <a:cubicBezTo>
                    <a:pt x="198" y="294"/>
                    <a:pt x="169" y="306"/>
                    <a:pt x="147" y="327"/>
                  </a:cubicBezTo>
                  <a:cubicBezTo>
                    <a:pt x="148" y="274"/>
                    <a:pt x="138" y="99"/>
                    <a:pt x="0" y="0"/>
                  </a:cubicBezTo>
                  <a:cubicBezTo>
                    <a:pt x="167" y="26"/>
                    <a:pt x="298" y="162"/>
                    <a:pt x="316" y="332"/>
                  </a:cubicBezTo>
                  <a:cubicBezTo>
                    <a:pt x="295" y="308"/>
                    <a:pt x="263" y="294"/>
                    <a:pt x="229" y="294"/>
                  </a:cubicBezTo>
                  <a:close/>
                  <a:moveTo>
                    <a:pt x="229" y="294"/>
                  </a:moveTo>
                  <a:cubicBezTo>
                    <a:pt x="229" y="294"/>
                    <a:pt x="229" y="294"/>
                    <a:pt x="229" y="294"/>
                  </a:cubicBezTo>
                </a:path>
              </a:pathLst>
            </a:custGeom>
            <a:solidFill>
              <a:srgbClr val="0461A0"/>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nvGrpSpPr>
            <p:cNvPr id="151" name="组合 150"/>
            <p:cNvGrpSpPr/>
            <p:nvPr/>
          </p:nvGrpSpPr>
          <p:grpSpPr>
            <a:xfrm>
              <a:off x="8278625" y="2151304"/>
              <a:ext cx="2486523" cy="506293"/>
              <a:chOff x="8706739" y="4214472"/>
              <a:chExt cx="2486523" cy="506293"/>
            </a:xfrm>
          </p:grpSpPr>
          <p:sp>
            <p:nvSpPr>
              <p:cNvPr id="152" name="矩形: 剪去对角 184"/>
              <p:cNvSpPr/>
              <p:nvPr/>
            </p:nvSpPr>
            <p:spPr>
              <a:xfrm>
                <a:off x="8706739" y="4214472"/>
                <a:ext cx="2076955" cy="506293"/>
              </a:xfrm>
              <a:prstGeom prst="snip2DiagRect">
                <a:avLst/>
              </a:prstGeom>
              <a:solidFill>
                <a:srgbClr val="FFFFFF">
                  <a:alpha val="39999"/>
                </a:srgbClr>
              </a:solidFill>
            </p:spPr>
            <p:txBody>
              <a:bodyPr wrap="square" lIns="0" tIns="0" rIns="0" bIns="0" rtlCol="0"/>
              <a:lstStyle/>
              <a:p>
                <a:endParaRPr lang="zh-CN" altLang="en-US">
                  <a:solidFill>
                    <a:schemeClr val="tx1"/>
                  </a:solidFill>
                </a:endParaRPr>
              </a:p>
            </p:txBody>
          </p:sp>
          <p:sp>
            <p:nvSpPr>
              <p:cNvPr id="153" name="文本框 152"/>
              <p:cNvSpPr txBox="1"/>
              <p:nvPr/>
            </p:nvSpPr>
            <p:spPr bwMode="auto">
              <a:xfrm flipH="1">
                <a:off x="8769013" y="4284812"/>
                <a:ext cx="2424249" cy="40011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尊重诉讼参与人</a:t>
                </a:r>
              </a:p>
            </p:txBody>
          </p:sp>
        </p:grpSp>
      </p:grpSp>
      <p:grpSp>
        <p:nvGrpSpPr>
          <p:cNvPr id="156" name="组合 155"/>
          <p:cNvGrpSpPr/>
          <p:nvPr/>
        </p:nvGrpSpPr>
        <p:grpSpPr>
          <a:xfrm>
            <a:off x="1833505" y="2133687"/>
            <a:ext cx="3843207" cy="2098118"/>
            <a:chOff x="1757305" y="2114637"/>
            <a:chExt cx="3843207" cy="2098118"/>
          </a:xfrm>
        </p:grpSpPr>
        <p:grpSp>
          <p:nvGrpSpPr>
            <p:cNvPr id="157" name="Group 41"/>
            <p:cNvGrpSpPr/>
            <p:nvPr/>
          </p:nvGrpSpPr>
          <p:grpSpPr>
            <a:xfrm flipH="1">
              <a:off x="3766936" y="2398081"/>
              <a:ext cx="1004819" cy="300016"/>
              <a:chOff x="7244862" y="2564012"/>
              <a:chExt cx="1005315" cy="299674"/>
            </a:xfrm>
          </p:grpSpPr>
          <p:cxnSp>
            <p:nvCxnSpPr>
              <p:cNvPr id="180" name="Straight Connector 42"/>
              <p:cNvCxnSpPr/>
              <p:nvPr/>
            </p:nvCxnSpPr>
            <p:spPr>
              <a:xfrm flipV="1">
                <a:off x="7244862" y="2564012"/>
                <a:ext cx="393867" cy="299674"/>
              </a:xfrm>
              <a:prstGeom prst="line">
                <a:avLst/>
              </a:prstGeom>
              <a:ln w="6350">
                <a:solidFill>
                  <a:srgbClr val="EC7016"/>
                </a:solidFill>
                <a:prstDash val="sysDash"/>
                <a:headEnd type="oval" w="sm" len="sm"/>
                <a:tailEnd type="none"/>
              </a:ln>
            </p:spPr>
            <p:style>
              <a:lnRef idx="1">
                <a:schemeClr val="accent1"/>
              </a:lnRef>
              <a:fillRef idx="0">
                <a:schemeClr val="accent1"/>
              </a:fillRef>
              <a:effectRef idx="0">
                <a:schemeClr val="accent1"/>
              </a:effectRef>
              <a:fontRef idx="minor">
                <a:schemeClr val="tx1"/>
              </a:fontRef>
            </p:style>
          </p:cxnSp>
          <p:cxnSp>
            <p:nvCxnSpPr>
              <p:cNvPr id="181" name="Straight Connector 43"/>
              <p:cNvCxnSpPr/>
              <p:nvPr/>
            </p:nvCxnSpPr>
            <p:spPr>
              <a:xfrm>
                <a:off x="7643494" y="2564012"/>
                <a:ext cx="606683"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grpSp>
        <p:sp>
          <p:nvSpPr>
            <p:cNvPr id="158" name="Freeform 5"/>
            <p:cNvSpPr>
              <a:spLocks noEditPoints="1"/>
            </p:cNvSpPr>
            <p:nvPr/>
          </p:nvSpPr>
          <p:spPr bwMode="auto">
            <a:xfrm>
              <a:off x="3954274" y="2479206"/>
              <a:ext cx="1646238" cy="1733549"/>
            </a:xfrm>
            <a:custGeom>
              <a:avLst/>
              <a:gdLst/>
              <a:ahLst/>
              <a:cxnLst>
                <a:cxn ang="0">
                  <a:pos x="85" y="294"/>
                </a:cxn>
                <a:cxn ang="0">
                  <a:pos x="0" y="330"/>
                </a:cxn>
                <a:cxn ang="0">
                  <a:pos x="314" y="0"/>
                </a:cxn>
                <a:cxn ang="0">
                  <a:pos x="167" y="327"/>
                </a:cxn>
                <a:cxn ang="0">
                  <a:pos x="85" y="294"/>
                </a:cxn>
                <a:cxn ang="0">
                  <a:pos x="85" y="294"/>
                </a:cxn>
                <a:cxn ang="0">
                  <a:pos x="85" y="294"/>
                </a:cxn>
              </a:cxnLst>
              <a:rect l="0" t="0" r="r" b="b"/>
              <a:pathLst>
                <a:path w="314" h="330">
                  <a:moveTo>
                    <a:pt x="85" y="294"/>
                  </a:moveTo>
                  <a:cubicBezTo>
                    <a:pt x="52" y="294"/>
                    <a:pt x="21" y="307"/>
                    <a:pt x="0" y="330"/>
                  </a:cubicBezTo>
                  <a:cubicBezTo>
                    <a:pt x="19" y="162"/>
                    <a:pt x="149" y="27"/>
                    <a:pt x="314" y="0"/>
                  </a:cubicBezTo>
                  <a:cubicBezTo>
                    <a:pt x="176" y="99"/>
                    <a:pt x="167" y="274"/>
                    <a:pt x="167" y="327"/>
                  </a:cubicBezTo>
                  <a:cubicBezTo>
                    <a:pt x="146" y="306"/>
                    <a:pt x="116" y="294"/>
                    <a:pt x="85" y="294"/>
                  </a:cubicBezTo>
                  <a:close/>
                  <a:moveTo>
                    <a:pt x="85" y="294"/>
                  </a:moveTo>
                  <a:cubicBezTo>
                    <a:pt x="85" y="294"/>
                    <a:pt x="85" y="294"/>
                    <a:pt x="85" y="294"/>
                  </a:cubicBezTo>
                </a:path>
              </a:pathLst>
            </a:custGeom>
            <a:solidFill>
              <a:srgbClr val="EC7016"/>
            </a:solidFill>
            <a:ln w="9525">
              <a:noFill/>
              <a:round/>
            </a:ln>
            <a:effectLst/>
          </p:spPr>
          <p:txBody>
            <a:bodyPr/>
            <a:lstStyle/>
            <a:p>
              <a:pPr defTabSz="913765">
                <a:defRPr/>
              </a:pPr>
              <a:endParaRPr lang="en-US" sz="1705">
                <a:solidFill>
                  <a:srgbClr val="63282E"/>
                </a:solidFill>
                <a:latin typeface="Arial" pitchFamily="34" charset="0"/>
                <a:ea typeface="Microsoft YaHei" panose="020B0503020204020204" pitchFamily="34" charset="-122"/>
              </a:endParaRPr>
            </a:p>
          </p:txBody>
        </p:sp>
        <p:grpSp>
          <p:nvGrpSpPr>
            <p:cNvPr id="160" name="组合 159"/>
            <p:cNvGrpSpPr/>
            <p:nvPr/>
          </p:nvGrpSpPr>
          <p:grpSpPr>
            <a:xfrm>
              <a:off x="1757305" y="2114637"/>
              <a:ext cx="2525289" cy="504860"/>
              <a:chOff x="1784992" y="5127037"/>
              <a:chExt cx="2525289" cy="504860"/>
            </a:xfrm>
          </p:grpSpPr>
          <p:sp>
            <p:nvSpPr>
              <p:cNvPr id="161" name="矩形: 剪去对角 106"/>
              <p:cNvSpPr/>
              <p:nvPr/>
            </p:nvSpPr>
            <p:spPr>
              <a:xfrm>
                <a:off x="1784992" y="5127037"/>
                <a:ext cx="1824095" cy="504860"/>
              </a:xfrm>
              <a:prstGeom prst="snip2DiagRect">
                <a:avLst/>
              </a:prstGeom>
              <a:solidFill>
                <a:srgbClr val="FFFFFF">
                  <a:alpha val="39999"/>
                </a:srgbClr>
              </a:solidFill>
            </p:spPr>
            <p:txBody>
              <a:bodyPr wrap="square" lIns="0" tIns="0" rIns="0" bIns="0" rtlCol="0"/>
              <a:lstStyle/>
              <a:p>
                <a:endParaRPr lang="zh-CN" altLang="en-US">
                  <a:solidFill>
                    <a:schemeClr val="tx1"/>
                  </a:solidFill>
                </a:endParaRPr>
              </a:p>
            </p:txBody>
          </p:sp>
          <p:sp>
            <p:nvSpPr>
              <p:cNvPr id="162" name="文本框 161"/>
              <p:cNvSpPr txBox="1"/>
              <p:nvPr/>
            </p:nvSpPr>
            <p:spPr bwMode="auto">
              <a:xfrm flipH="1">
                <a:off x="1831564" y="5208931"/>
                <a:ext cx="2478717" cy="40011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强化群众观念</a:t>
                </a: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blinds(horizontal)">
                                      <p:cBhvr>
                                        <p:cTn id="7" dur="500"/>
                                        <p:tgtEl>
                                          <p:spTgt spid="156"/>
                                        </p:tgtEl>
                                      </p:cBhvr>
                                    </p:animEffect>
                                  </p:childTnLst>
                                </p:cTn>
                              </p:par>
                            </p:childTnLst>
                          </p:cTn>
                        </p:par>
                      </p:childTnLst>
                    </p:cTn>
                  </p:par>
                  <p:par>
                    <p:cTn id="8" fill="hold" nodeType="clickPar">
                      <p:stCondLst>
                        <p:cond delay="indefinite"/>
                      </p:stCondLst>
                      <p:childTnLst>
                        <p:par>
                          <p:cTn id="9" fill="hold" nodeType="withGroup">
                            <p:stCondLst>
                              <p:cond delay="indefinite"/>
                            </p:stCondLst>
                          </p:cTn>
                        </p:par>
                        <p:par>
                          <p:cTn id="10" fill="hold" nodeType="after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blinds(horizontal)">
                                      <p:cBhvr>
                                        <p:cTn id="13" dur="500"/>
                                        <p:tgtEl>
                                          <p:spTgt spid="119"/>
                                        </p:tgtEl>
                                      </p:cBhvr>
                                    </p:animEffect>
                                  </p:childTnLst>
                                </p:cTn>
                              </p:par>
                            </p:childTnLst>
                          </p:cTn>
                        </p:par>
                      </p:childTnLst>
                    </p:cTn>
                  </p:par>
                  <p:par>
                    <p:cTn id="14" fill="hold" nodeType="clickPar">
                      <p:stCondLst>
                        <p:cond delay="indefinite"/>
                      </p:stCondLst>
                      <p:childTnLst>
                        <p:par>
                          <p:cTn id="15" fill="hold" nodeType="withGroup">
                            <p:stCondLst>
                              <p:cond delay="indefinite"/>
                            </p:stCondLst>
                          </p:cTn>
                        </p:par>
                        <p:par>
                          <p:cTn id="16" fill="hold" nodeType="afterGroup">
                            <p:stCondLst>
                              <p:cond delay="0"/>
                            </p:stCondLst>
                            <p:childTnLst>
                              <p:par>
                                <p:cTn id="17" presetID="3" presetClass="entr" presetSubtype="1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blinds(horizontal)">
                                      <p:cBhvr>
                                        <p:cTn id="19" dur="500"/>
                                        <p:tgtEl>
                                          <p:spTgt spid="128"/>
                                        </p:tgtEl>
                                      </p:cBhvr>
                                    </p:animEffect>
                                  </p:childTnLst>
                                </p:cTn>
                              </p:par>
                            </p:childTnLst>
                          </p:cTn>
                        </p:par>
                      </p:childTnLst>
                    </p:cTn>
                  </p:par>
                  <p:par>
                    <p:cTn id="20" fill="hold" nodeType="clickPar">
                      <p:stCondLst>
                        <p:cond delay="indefinite"/>
                      </p:stCondLst>
                      <p:childTnLst>
                        <p:par>
                          <p:cTn id="21" fill="hold" nodeType="withGroup">
                            <p:stCondLst>
                              <p:cond delay="indefinite"/>
                            </p:stCondLst>
                          </p:cTn>
                        </p:par>
                        <p:par>
                          <p:cTn id="22" fill="hold" nodeType="afterGroup">
                            <p:stCondLst>
                              <p:cond delay="0"/>
                            </p:stCondLst>
                            <p:childTnLst>
                              <p:par>
                                <p:cTn id="23" presetID="3" presetClass="entr" presetSubtype="10" fill="hold" nodeType="clickEffect">
                                  <p:stCondLst>
                                    <p:cond delay="0"/>
                                  </p:stCondLst>
                                  <p:childTnLst>
                                    <p:set>
                                      <p:cBhvr>
                                        <p:cTn id="24" dur="1" fill="hold">
                                          <p:stCondLst>
                                            <p:cond delay="0"/>
                                          </p:stCondLst>
                                        </p:cTn>
                                        <p:tgtEl>
                                          <p:spTgt spid="147"/>
                                        </p:tgtEl>
                                        <p:attrNameLst>
                                          <p:attrName>style.visibility</p:attrName>
                                        </p:attrNameLst>
                                      </p:cBhvr>
                                      <p:to>
                                        <p:strVal val="visible"/>
                                      </p:to>
                                    </p:set>
                                    <p:animEffect transition="in" filter="blinds(horizontal)">
                                      <p:cBhvr>
                                        <p:cTn id="25" dur="500"/>
                                        <p:tgtEl>
                                          <p:spTgt spid="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393134" cy="688490"/>
            <a:chOff x="172119" y="139850"/>
            <a:chExt cx="4393134" cy="688490"/>
          </a:xfrm>
        </p:grpSpPr>
        <p:grpSp>
          <p:nvGrpSpPr>
            <p:cNvPr id="27" name="组合 26"/>
            <p:cNvGrpSpPr/>
            <p:nvPr/>
          </p:nvGrpSpPr>
          <p:grpSpPr>
            <a:xfrm>
              <a:off x="172119" y="139850"/>
              <a:ext cx="3715878" cy="688490"/>
              <a:chOff x="172119" y="139850"/>
              <a:chExt cx="371587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086327"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363472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强化群众观念</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58" name="矩形 57"/>
          <p:cNvSpPr/>
          <p:nvPr/>
        </p:nvSpPr>
        <p:spPr>
          <a:xfrm>
            <a:off x="5609654" y="2579278"/>
            <a:ext cx="4753546" cy="1891159"/>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第十九条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牢固树立以人为本、司法为民的理念，强化群众观念，重视群众诉求，关注群众感受，自觉维护人民群众的合法权益。</a:t>
            </a:r>
          </a:p>
        </p:txBody>
      </p:sp>
      <p:cxnSp>
        <p:nvCxnSpPr>
          <p:cNvPr id="59" name="直接箭头连接符 58"/>
          <p:cNvCxnSpPr/>
          <p:nvPr/>
        </p:nvCxnSpPr>
        <p:spPr>
          <a:xfrm flipV="1">
            <a:off x="4450474" y="3254097"/>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0" name="图片 59" descr="法官职业道德基本准则"/>
          <p:cNvPicPr>
            <a:picLocks noChangeAspect="1"/>
          </p:cNvPicPr>
          <p:nvPr/>
        </p:nvPicPr>
        <p:blipFill>
          <a:blip r:embed="rId4"/>
          <a:stretch>
            <a:fillRect/>
          </a:stretch>
        </p:blipFill>
        <p:spPr>
          <a:xfrm>
            <a:off x="1718996" y="2386733"/>
            <a:ext cx="2021302" cy="208397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361457" y="311868"/>
            <a:ext cx="3078338" cy="688490"/>
            <a:chOff x="172119" y="139850"/>
            <a:chExt cx="3078338" cy="688490"/>
          </a:xfrm>
        </p:grpSpPr>
        <p:grpSp>
          <p:nvGrpSpPr>
            <p:cNvPr id="49" name="组合 48"/>
            <p:cNvGrpSpPr/>
            <p:nvPr/>
          </p:nvGrpSpPr>
          <p:grpSpPr>
            <a:xfrm>
              <a:off x="172119" y="139850"/>
              <a:ext cx="3078338" cy="688490"/>
              <a:chOff x="172119" y="139850"/>
              <a:chExt cx="3078338" cy="688490"/>
            </a:xfrm>
          </p:grpSpPr>
          <p:sp>
            <p:nvSpPr>
              <p:cNvPr id="66" name="弧形 6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连接符 66"/>
              <p:cNvCxnSpPr>
                <a:stCxn id="66" idx="0"/>
              </p:cNvCxnSpPr>
              <p:nvPr/>
            </p:nvCxnSpPr>
            <p:spPr>
              <a:xfrm flipV="1">
                <a:off x="517417" y="803977"/>
                <a:ext cx="2733040" cy="2413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8" name="矩形: 圆角 67"/>
              <p:cNvSpPr/>
              <p:nvPr/>
            </p:nvSpPr>
            <p:spPr>
              <a:xfrm>
                <a:off x="253399" y="217955"/>
                <a:ext cx="2817495" cy="551180"/>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Rectangle 7"/>
            <p:cNvSpPr>
              <a:spLocks noChangeArrowheads="1"/>
            </p:cNvSpPr>
            <p:nvPr/>
          </p:nvSpPr>
          <p:spPr bwMode="auto">
            <a:xfrm>
              <a:off x="1130969" y="234465"/>
              <a:ext cx="2032635"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en-US"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  </a:t>
              </a: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道</a:t>
              </a:r>
              <a:r>
                <a:rPr lang="en-US"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  </a:t>
              </a: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德</a:t>
              </a:r>
            </a:p>
          </p:txBody>
        </p:sp>
      </p:grpSp>
      <p:grpSp>
        <p:nvGrpSpPr>
          <p:cNvPr id="69" name="组合 68"/>
          <p:cNvGrpSpPr/>
          <p:nvPr/>
        </p:nvGrpSpPr>
        <p:grpSpPr>
          <a:xfrm>
            <a:off x="511233" y="281272"/>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16" name="文本框 15"/>
          <p:cNvSpPr txBox="1"/>
          <p:nvPr/>
        </p:nvSpPr>
        <p:spPr>
          <a:xfrm>
            <a:off x="1383494" y="2019598"/>
            <a:ext cx="1013460" cy="717186"/>
          </a:xfrm>
          <a:prstGeom prst="rect">
            <a:avLst/>
          </a:prstGeom>
        </p:spPr>
        <p:txBody>
          <a:bodyPr vert="eaVert" wrap="square">
            <a:spAutoFit/>
          </a:bodyPr>
          <a:lstStyle>
            <a:defPPr>
              <a:defRPr lang="zh-CN"/>
            </a:defPPr>
            <a:lvl1pPr>
              <a:defRPr sz="2400" spc="300">
                <a:solidFill>
                  <a:schemeClr val="bg2">
                    <a:lumMod val="50000"/>
                  </a:schemeClr>
                </a:solidFill>
                <a:latin typeface="德彪钢笔行书字库" panose="02000000000000000000" pitchFamily="2" charset="-122"/>
                <a:ea typeface="德彪钢笔行书字库" panose="02000000000000000000" pitchFamily="2" charset="-122"/>
              </a:defRPr>
            </a:lvl1pPr>
          </a:lstStyle>
          <a:p>
            <a:r>
              <a:rPr lang="zh-CN" altLang="en-US" sz="5400">
                <a:solidFill>
                  <a:srgbClr val="304758"/>
                </a:solidFill>
                <a:latin typeface="方正宋刻本秀楷简体" panose="02000000000000000000" pitchFamily="2" charset="-122"/>
                <a:ea typeface="方正宋刻本秀楷简体" panose="02000000000000000000" pitchFamily="2" charset="-122"/>
              </a:rPr>
              <a:t>道</a:t>
            </a:r>
          </a:p>
        </p:txBody>
      </p:sp>
      <p:sp>
        <p:nvSpPr>
          <p:cNvPr id="17" name="文本框 16"/>
          <p:cNvSpPr txBox="1"/>
          <p:nvPr/>
        </p:nvSpPr>
        <p:spPr>
          <a:xfrm>
            <a:off x="3446145" y="1917065"/>
            <a:ext cx="6976110" cy="706755"/>
          </a:xfrm>
          <a:prstGeom prst="rect">
            <a:avLst/>
          </a:prstGeom>
          <a:noFill/>
          <a:ln w="9525">
            <a:noFill/>
          </a:ln>
        </p:spPr>
        <p:txBody>
          <a:bodyPr wrap="square">
            <a:spAutoFit/>
          </a:bodyPr>
          <a:lstStyle/>
          <a:p>
            <a:pPr indent="0"/>
            <a:r>
              <a:rPr lang="zh-CN" altLang="en-US" sz="2000" b="1" spc="300">
                <a:solidFill>
                  <a:srgbClr val="304758"/>
                </a:solidFill>
                <a:latin typeface="方正宋刻本秀楷简体" panose="02000000000000000000" pitchFamily="2" charset="-122"/>
                <a:ea typeface="方正宋刻本秀楷简体" panose="02000000000000000000" pitchFamily="2" charset="-122"/>
              </a:rPr>
              <a:t>“道”本意为道路，后逐步被引申为原则、道理、规律或者做人的根本原则。</a:t>
            </a:r>
          </a:p>
        </p:txBody>
      </p:sp>
      <p:cxnSp>
        <p:nvCxnSpPr>
          <p:cNvPr id="18" name="直接连接符 17"/>
          <p:cNvCxnSpPr/>
          <p:nvPr/>
        </p:nvCxnSpPr>
        <p:spPr>
          <a:xfrm flipV="1">
            <a:off x="2588260" y="2372360"/>
            <a:ext cx="499110" cy="5715"/>
          </a:xfrm>
          <a:prstGeom prst="line">
            <a:avLst/>
          </a:prstGeom>
          <a:ln>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410164" y="3429933"/>
            <a:ext cx="1013460" cy="717186"/>
          </a:xfrm>
          <a:prstGeom prst="rect">
            <a:avLst/>
          </a:prstGeom>
        </p:spPr>
        <p:txBody>
          <a:bodyPr vert="eaVert" wrap="square">
            <a:spAutoFit/>
          </a:bodyPr>
          <a:lstStyle>
            <a:defPPr>
              <a:defRPr lang="zh-CN"/>
            </a:defPPr>
            <a:lvl1pPr>
              <a:defRPr sz="2400" spc="300">
                <a:solidFill>
                  <a:schemeClr val="bg2">
                    <a:lumMod val="50000"/>
                  </a:schemeClr>
                </a:solidFill>
                <a:latin typeface="德彪钢笔行书字库" panose="02000000000000000000" pitchFamily="2" charset="-122"/>
                <a:ea typeface="德彪钢笔行书字库" panose="02000000000000000000" pitchFamily="2" charset="-122"/>
              </a:defRPr>
            </a:lvl1pPr>
          </a:lstStyle>
          <a:p>
            <a:r>
              <a:rPr lang="zh-CN" altLang="en-US" sz="5400">
                <a:solidFill>
                  <a:srgbClr val="304758"/>
                </a:solidFill>
                <a:latin typeface="方正宋刻本秀楷简体" panose="02000000000000000000" pitchFamily="2" charset="-122"/>
                <a:ea typeface="方正宋刻本秀楷简体" panose="02000000000000000000" pitchFamily="2" charset="-122"/>
              </a:rPr>
              <a:t>德</a:t>
            </a:r>
          </a:p>
        </p:txBody>
      </p:sp>
      <p:cxnSp>
        <p:nvCxnSpPr>
          <p:cNvPr id="23" name="直接连接符 22"/>
          <p:cNvCxnSpPr/>
          <p:nvPr/>
        </p:nvCxnSpPr>
        <p:spPr>
          <a:xfrm>
            <a:off x="2531110" y="3780155"/>
            <a:ext cx="528955" cy="8890"/>
          </a:xfrm>
          <a:prstGeom prst="line">
            <a:avLst/>
          </a:prstGeom>
          <a:ln>
            <a:solidFill>
              <a:schemeClr val="bg2">
                <a:lumMod val="50000"/>
              </a:schemeClr>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3514725" y="3414395"/>
            <a:ext cx="6976110" cy="1014730"/>
          </a:xfrm>
          <a:prstGeom prst="rect">
            <a:avLst/>
          </a:prstGeom>
          <a:noFill/>
          <a:ln w="9525">
            <a:noFill/>
          </a:ln>
        </p:spPr>
        <p:txBody>
          <a:bodyPr wrap="square">
            <a:spAutoFit/>
          </a:bodyPr>
          <a:lstStyle/>
          <a:p>
            <a:pPr indent="0"/>
            <a:r>
              <a:rPr lang="zh-CN" altLang="en-US" sz="2000" b="1" spc="300">
                <a:solidFill>
                  <a:srgbClr val="304758"/>
                </a:solidFill>
                <a:latin typeface="方正宋刻本秀楷简体" panose="02000000000000000000" pitchFamily="2" charset="-122"/>
                <a:ea typeface="方正宋刻本秀楷简体" panose="02000000000000000000" pitchFamily="2" charset="-122"/>
              </a:rPr>
              <a:t>“德”在商朝时为“值”，表示遵守天神和祖宗神的意思，无今天“道德”之义，后不断引申其含义，使其具有了道德的含义。</a:t>
            </a:r>
          </a:p>
        </p:txBody>
      </p:sp>
      <p:sp>
        <p:nvSpPr>
          <p:cNvPr id="30" name="文本框 29"/>
          <p:cNvSpPr txBox="1"/>
          <p:nvPr/>
        </p:nvSpPr>
        <p:spPr>
          <a:xfrm>
            <a:off x="1452245" y="5191125"/>
            <a:ext cx="7311390" cy="1476375"/>
          </a:xfrm>
          <a:prstGeom prst="rect">
            <a:avLst/>
          </a:prstGeom>
          <a:noFill/>
        </p:spPr>
        <p:txBody>
          <a:bodyPr wrap="square" rtlCol="0" anchor="t">
            <a:spAutoFit/>
          </a:bodyPr>
          <a:lstStyle/>
          <a:p>
            <a:pPr indent="0"/>
            <a:r>
              <a:rPr lang="zh-CN" altLang="en-US" b="1" spc="300">
                <a:solidFill>
                  <a:srgbClr val="304758"/>
                </a:solidFill>
                <a:latin typeface="方正宋刻本秀楷简体" panose="02000000000000000000" pitchFamily="2" charset="-122"/>
                <a:ea typeface="方正宋刻本秀楷简体" panose="02000000000000000000" pitchFamily="2" charset="-122"/>
                <a:sym typeface="+mn-ea"/>
              </a:rPr>
              <a:t>在西方，“道德”一词起源于拉丁语（Mores）,意思是风俗习惯，后逐渐引申为规范、规则的意思。古希腊哲学家苏格拉底指出，罪恶即对于道德的无知。</a:t>
            </a:r>
          </a:p>
          <a:p>
            <a:pPr indent="0"/>
            <a:r>
              <a:rPr lang="zh-CN" altLang="en-US" b="1" spc="300">
                <a:solidFill>
                  <a:srgbClr val="304758"/>
                </a:solidFill>
                <a:latin typeface="方正宋刻本秀楷简体" panose="02000000000000000000" pitchFamily="2" charset="-122"/>
                <a:ea typeface="方正宋刻本秀楷简体" panose="02000000000000000000" pitchFamily="2" charset="-122"/>
                <a:sym typeface="+mn-ea"/>
              </a:rPr>
              <a:t>从道德的起源和社会对于道德的理解来看，道德意为人们行为的规则或规范，是人类社会特有的普遍的主流意识。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18"/>
                                        </p:tgtEl>
                                        <p:attrNameLst>
                                          <p:attrName>style.visibility</p:attrName>
                                        </p:attrNameLst>
                                      </p:cBhvr>
                                      <p:to>
                                        <p:strVal val="visible"/>
                                      </p:to>
                                    </p:set>
                                    <p:animEffect transition="in" filter="wipe(left)">
                                      <p:cBhvr>
                                        <p:cTn id="11" dur="500"/>
                                        <p:tgtEl>
                                          <p:spTgt spid="18"/>
                                        </p:tgtEl>
                                      </p:cBhvr>
                                    </p:animEffect>
                                  </p:childTnLst>
                                </p:cTn>
                              </p:par>
                              <p:par>
                                <p:cTn id="12" presetID="10" presetClass="entr" presetSubtype="0" fill="hold" grpId="1" nodeType="withEffec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nodeType="withGroup">
                            <p:stCondLst>
                              <p:cond delay="1000"/>
                            </p:stCondLst>
                            <p:childTnLst>
                              <p:par>
                                <p:cTn id="16" presetID="22" presetClass="entr" presetSubtype="8" fill="hold" nodeType="afterEffec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541378" cy="688490"/>
            <a:chOff x="172119" y="139850"/>
            <a:chExt cx="4541378" cy="688490"/>
          </a:xfrm>
        </p:grpSpPr>
        <p:grpSp>
          <p:nvGrpSpPr>
            <p:cNvPr id="27" name="组合 26"/>
            <p:cNvGrpSpPr/>
            <p:nvPr/>
          </p:nvGrpSpPr>
          <p:grpSpPr>
            <a:xfrm>
              <a:off x="172119" y="139850"/>
              <a:ext cx="4541378" cy="688490"/>
              <a:chOff x="172119" y="139850"/>
              <a:chExt cx="454137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9599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446022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积极化解矛盾纠纷</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58" name="矩形 57"/>
          <p:cNvSpPr/>
          <p:nvPr/>
        </p:nvSpPr>
        <p:spPr>
          <a:xfrm>
            <a:off x="6125274" y="3219358"/>
            <a:ext cx="4753546" cy="1891159"/>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第二十条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注重发挥司法的能动作用，积极寻求有利于案结事了的纠纷解决办法，努力实现法律效果与社会效果的统一。</a:t>
            </a:r>
          </a:p>
        </p:txBody>
      </p:sp>
      <p:cxnSp>
        <p:nvCxnSpPr>
          <p:cNvPr id="59" name="直接箭头连接符 58"/>
          <p:cNvCxnSpPr/>
          <p:nvPr/>
        </p:nvCxnSpPr>
        <p:spPr>
          <a:xfrm flipV="1">
            <a:off x="4716539" y="416151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0" name="图片 59" descr="法官职业道德基本准则"/>
          <p:cNvPicPr>
            <a:picLocks noChangeAspect="1"/>
          </p:cNvPicPr>
          <p:nvPr/>
        </p:nvPicPr>
        <p:blipFill>
          <a:blip r:embed="rId4"/>
          <a:stretch>
            <a:fillRect/>
          </a:stretch>
        </p:blipFill>
        <p:spPr>
          <a:xfrm>
            <a:off x="1629461" y="3122698"/>
            <a:ext cx="2021302" cy="208397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541378" cy="688490"/>
            <a:chOff x="172119" y="139850"/>
            <a:chExt cx="4541378" cy="688490"/>
          </a:xfrm>
        </p:grpSpPr>
        <p:grpSp>
          <p:nvGrpSpPr>
            <p:cNvPr id="27" name="组合 26"/>
            <p:cNvGrpSpPr/>
            <p:nvPr/>
          </p:nvGrpSpPr>
          <p:grpSpPr>
            <a:xfrm>
              <a:off x="172119" y="139850"/>
              <a:ext cx="4541378" cy="688490"/>
              <a:chOff x="172119" y="139850"/>
              <a:chExt cx="454137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95997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446022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认真执行便民规定</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58" name="矩形 57"/>
          <p:cNvSpPr/>
          <p:nvPr/>
        </p:nvSpPr>
        <p:spPr>
          <a:xfrm>
            <a:off x="5363274" y="2818673"/>
            <a:ext cx="4753546" cy="1891159"/>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第二十一条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认真执行司法便民规定，努力为当事人和其他诉讼参与人提供必要的诉讼便利，尽可能降低其诉讼成本。</a:t>
            </a:r>
          </a:p>
        </p:txBody>
      </p:sp>
      <p:cxnSp>
        <p:nvCxnSpPr>
          <p:cNvPr id="59" name="直接箭头连接符 58"/>
          <p:cNvCxnSpPr/>
          <p:nvPr/>
        </p:nvCxnSpPr>
        <p:spPr>
          <a:xfrm flipV="1">
            <a:off x="4035819" y="357858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0" name="图片 59" descr="法官职业道德基本准则"/>
          <p:cNvPicPr>
            <a:picLocks noChangeAspect="1"/>
          </p:cNvPicPr>
          <p:nvPr/>
        </p:nvPicPr>
        <p:blipFill>
          <a:blip r:embed="rId4"/>
          <a:stretch>
            <a:fillRect/>
          </a:stretch>
        </p:blipFill>
        <p:spPr>
          <a:xfrm>
            <a:off x="1383081" y="2626128"/>
            <a:ext cx="2021302" cy="208397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393134" cy="688490"/>
            <a:chOff x="172119" y="139850"/>
            <a:chExt cx="4393134" cy="688490"/>
          </a:xfrm>
        </p:grpSpPr>
        <p:grpSp>
          <p:nvGrpSpPr>
            <p:cNvPr id="27" name="组合 26"/>
            <p:cNvGrpSpPr/>
            <p:nvPr/>
          </p:nvGrpSpPr>
          <p:grpSpPr>
            <a:xfrm>
              <a:off x="172119" y="139850"/>
              <a:ext cx="4185778" cy="688490"/>
              <a:chOff x="172119" y="139850"/>
              <a:chExt cx="418577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53325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410462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尊重诉讼参与人</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58" name="矩形 57"/>
          <p:cNvSpPr/>
          <p:nvPr/>
        </p:nvSpPr>
        <p:spPr>
          <a:xfrm>
            <a:off x="6057964" y="2716438"/>
            <a:ext cx="4753546" cy="2352824"/>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第二十二条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尊重当事人和其他诉讼参与人的人格尊严，避免盛气凌人、“冷硬横推”等不良作风；尊重律师，依法保障律师参与诉讼活动的权利。</a:t>
            </a:r>
          </a:p>
        </p:txBody>
      </p:sp>
      <p:cxnSp>
        <p:nvCxnSpPr>
          <p:cNvPr id="59" name="直接箭头连接符 58"/>
          <p:cNvCxnSpPr/>
          <p:nvPr/>
        </p:nvCxnSpPr>
        <p:spPr>
          <a:xfrm flipV="1">
            <a:off x="4663834" y="3690977"/>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0" name="图片 59" descr="法官职业道德基本准则"/>
          <p:cNvPicPr>
            <a:picLocks noChangeAspect="1"/>
          </p:cNvPicPr>
          <p:nvPr/>
        </p:nvPicPr>
        <p:blipFill>
          <a:blip r:embed="rId4"/>
          <a:stretch>
            <a:fillRect/>
          </a:stretch>
        </p:blipFill>
        <p:spPr>
          <a:xfrm>
            <a:off x="1886636" y="2850918"/>
            <a:ext cx="2021302" cy="208397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3" presetClass="entr" presetSubtype="1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linds(horizontal)">
                                      <p:cBhvr>
                                        <p:cTn id="7" dur="500"/>
                                        <p:tgtEl>
                                          <p:spTgt spid="60"/>
                                        </p:tgtEl>
                                      </p:cBhvr>
                                    </p:animEffect>
                                  </p:childTnLst>
                                </p:cTn>
                              </p:par>
                              <p:par>
                                <p:cTn id="8" presetID="3" presetClass="entr" presetSubtype="1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blinds(horizontal)">
                                      <p:cBhvr>
                                        <p:cTn id="10" dur="500"/>
                                        <p:tgtEl>
                                          <p:spTgt spid="5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blinds(horizontal)">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393134" cy="688490"/>
            <a:chOff x="172119" y="139850"/>
            <a:chExt cx="4393134" cy="688490"/>
          </a:xfrm>
        </p:grpSpPr>
        <p:grpSp>
          <p:nvGrpSpPr>
            <p:cNvPr id="27" name="组合 26"/>
            <p:cNvGrpSpPr/>
            <p:nvPr/>
          </p:nvGrpSpPr>
          <p:grpSpPr>
            <a:xfrm>
              <a:off x="172119" y="139850"/>
              <a:ext cx="3878438" cy="688490"/>
              <a:chOff x="172119" y="139850"/>
              <a:chExt cx="387843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2132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379728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法官职业伦理</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2" name="组合 21"/>
          <p:cNvGrpSpPr/>
          <p:nvPr/>
        </p:nvGrpSpPr>
        <p:grpSpPr>
          <a:xfrm>
            <a:off x="698141" y="1243257"/>
            <a:ext cx="2291068" cy="470513"/>
            <a:chOff x="795187" y="1377917"/>
            <a:chExt cx="2860863" cy="470513"/>
          </a:xfrm>
        </p:grpSpPr>
        <p:sp>
          <p:nvSpPr>
            <p:cNvPr id="23" name="矩形: 圆角 22"/>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5" name="矩形 24"/>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grpSp>
        <p:nvGrpSpPr>
          <p:cNvPr id="29" name="组合 28"/>
          <p:cNvGrpSpPr/>
          <p:nvPr/>
        </p:nvGrpSpPr>
        <p:grpSpPr>
          <a:xfrm>
            <a:off x="1395921" y="1873397"/>
            <a:ext cx="6552658" cy="4605171"/>
            <a:chOff x="-731571" y="1880980"/>
            <a:chExt cx="6552658" cy="4605171"/>
          </a:xfrm>
        </p:grpSpPr>
        <p:pic>
          <p:nvPicPr>
            <p:cNvPr id="30" name="图片 29"/>
            <p:cNvPicPr>
              <a:picLocks noChangeAspect="1"/>
            </p:cNvPicPr>
            <p:nvPr/>
          </p:nvPicPr>
          <p:blipFill>
            <a:blip r:embed="rId4">
              <a:extLst>
                <a:ext uri="{28A0092B-C50C-407E-A947-70E740481C1C}">
                  <a14:useLocalDpi xmlns:a14="http://schemas.microsoft.com/office/drawing/2010/main" val="0"/>
                </a:ext>
              </a:extLst>
            </a:blip>
            <a:srcRect b="9195"/>
            <a:stretch>
              <a:fillRect/>
            </a:stretch>
          </p:blipFill>
          <p:spPr>
            <a:xfrm>
              <a:off x="-731571" y="1880980"/>
              <a:ext cx="6552658" cy="4605171"/>
            </a:xfrm>
            <a:prstGeom prst="rect">
              <a:avLst/>
            </a:prstGeom>
          </p:spPr>
        </p:pic>
        <p:sp>
          <p:nvSpPr>
            <p:cNvPr id="31" name="等腰三角形 30"/>
            <p:cNvSpPr/>
            <p:nvPr/>
          </p:nvSpPr>
          <p:spPr>
            <a:xfrm rot="16200000" flipH="1">
              <a:off x="-366383" y="3280075"/>
              <a:ext cx="1473108" cy="1638983"/>
            </a:xfrm>
            <a:prstGeom prst="triangle">
              <a:avLst>
                <a:gd name="adj" fmla="val 50283"/>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2" name="组合 31"/>
            <p:cNvGrpSpPr/>
            <p:nvPr/>
          </p:nvGrpSpPr>
          <p:grpSpPr>
            <a:xfrm flipH="1">
              <a:off x="1202328" y="3858258"/>
              <a:ext cx="87592" cy="588376"/>
              <a:chOff x="6708152" y="1679687"/>
              <a:chExt cx="213415" cy="853440"/>
            </a:xfrm>
          </p:grpSpPr>
          <p:sp>
            <p:nvSpPr>
              <p:cNvPr id="33" name="矩形 32"/>
              <p:cNvSpPr/>
              <p:nvPr/>
            </p:nvSpPr>
            <p:spPr>
              <a:xfrm>
                <a:off x="6708206" y="1679687"/>
                <a:ext cx="213361"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4" name="矩形 33"/>
              <p:cNvSpPr/>
              <p:nvPr/>
            </p:nvSpPr>
            <p:spPr>
              <a:xfrm>
                <a:off x="6708152" y="1893047"/>
                <a:ext cx="213361"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5" name="矩形 34"/>
              <p:cNvSpPr/>
              <p:nvPr/>
            </p:nvSpPr>
            <p:spPr>
              <a:xfrm>
                <a:off x="6708184" y="2106407"/>
                <a:ext cx="213364"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2" name="矩形 41"/>
              <p:cNvSpPr/>
              <p:nvPr/>
            </p:nvSpPr>
            <p:spPr>
              <a:xfrm>
                <a:off x="6708198" y="2319767"/>
                <a:ext cx="213364"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sp>
        <p:nvSpPr>
          <p:cNvPr id="43" name="椭圆 42"/>
          <p:cNvSpPr/>
          <p:nvPr/>
        </p:nvSpPr>
        <p:spPr>
          <a:xfrm flipH="1">
            <a:off x="6442604" y="1962918"/>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4" name="椭圆 43"/>
          <p:cNvSpPr/>
          <p:nvPr/>
        </p:nvSpPr>
        <p:spPr>
          <a:xfrm flipH="1">
            <a:off x="6025997" y="4976076"/>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6" name="文本框 45"/>
          <p:cNvSpPr txBox="1"/>
          <p:nvPr/>
        </p:nvSpPr>
        <p:spPr bwMode="auto">
          <a:xfrm flipH="1">
            <a:off x="8117840" y="2237105"/>
            <a:ext cx="3881120" cy="460375"/>
          </a:xfrm>
          <a:prstGeom prst="rect">
            <a:avLst/>
          </a:prstGeom>
          <a:noFill/>
        </p:spPr>
        <p:txBody>
          <a:bodyPr wrap="square">
            <a:spAutoFit/>
          </a:bodyPr>
          <a:lstStyle/>
          <a:p>
            <a:pPr>
              <a:defRPr/>
            </a:pPr>
            <a:r>
              <a:rPr lang="zh-CN" altLang="en-US" sz="2400">
                <a:latin typeface="思源黑体 CN Normal" panose="020B0400000000000000" pitchFamily="34" charset="-122"/>
                <a:ea typeface="思源黑体 CN Normal" panose="020B0400000000000000" pitchFamily="34" charset="-122"/>
              </a:rPr>
              <a:t>法官职业伦理概念、作用</a:t>
            </a:r>
          </a:p>
        </p:txBody>
      </p:sp>
      <p:sp>
        <p:nvSpPr>
          <p:cNvPr id="47" name="椭圆 46"/>
          <p:cNvSpPr/>
          <p:nvPr/>
        </p:nvSpPr>
        <p:spPr>
          <a:xfrm flipH="1">
            <a:off x="4736529" y="3698969"/>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48" name="组合 47"/>
          <p:cNvGrpSpPr/>
          <p:nvPr/>
        </p:nvGrpSpPr>
        <p:grpSpPr>
          <a:xfrm rot="5400000">
            <a:off x="6459148" y="5015351"/>
            <a:ext cx="1202003" cy="919989"/>
            <a:chOff x="911201" y="1622002"/>
            <a:chExt cx="2283025" cy="1747386"/>
          </a:xfrm>
        </p:grpSpPr>
        <p:sp>
          <p:nvSpPr>
            <p:cNvPr id="49" name="矩形 48"/>
            <p:cNvSpPr/>
            <p:nvPr/>
          </p:nvSpPr>
          <p:spPr>
            <a:xfrm>
              <a:off x="2026099" y="1679379"/>
              <a:ext cx="60759" cy="489621"/>
            </a:xfrm>
            <a:prstGeom prst="rect">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0"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2" name="椭圆 51"/>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4" name="椭圆 53"/>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5" name="椭圆 54"/>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6" name="椭圆 55"/>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57" name="椭圆 56"/>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61" name="组合 60"/>
          <p:cNvGrpSpPr/>
          <p:nvPr/>
        </p:nvGrpSpPr>
        <p:grpSpPr>
          <a:xfrm rot="5400000">
            <a:off x="5182055" y="3721863"/>
            <a:ext cx="1202003" cy="919989"/>
            <a:chOff x="911201" y="1622002"/>
            <a:chExt cx="2283025" cy="1747386"/>
          </a:xfrm>
        </p:grpSpPr>
        <p:sp>
          <p:nvSpPr>
            <p:cNvPr id="62" name="矩形 61"/>
            <p:cNvSpPr/>
            <p:nvPr/>
          </p:nvSpPr>
          <p:spPr>
            <a:xfrm>
              <a:off x="2026099" y="1679379"/>
              <a:ext cx="60759" cy="489621"/>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3"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4" name="椭圆 63"/>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5" name="椭圆 64"/>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6" name="椭圆 65"/>
            <p:cNvSpPr/>
            <p:nvPr/>
          </p:nvSpPr>
          <p:spPr>
            <a:xfrm>
              <a:off x="1952570" y="2048530"/>
              <a:ext cx="209661" cy="209661"/>
            </a:xfrm>
            <a:prstGeom prst="ellipse">
              <a:avLst/>
            </a:prstGeom>
            <a:solidFill>
              <a:srgbClr val="0148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7" name="椭圆 66"/>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8" name="椭圆 67"/>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69" name="组合 68"/>
          <p:cNvGrpSpPr/>
          <p:nvPr/>
        </p:nvGrpSpPr>
        <p:grpSpPr>
          <a:xfrm rot="6652392">
            <a:off x="6939135" y="2052265"/>
            <a:ext cx="1115741" cy="887487"/>
            <a:chOff x="748840" y="1717256"/>
            <a:chExt cx="2119177" cy="1685648"/>
          </a:xfrm>
        </p:grpSpPr>
        <p:sp>
          <p:nvSpPr>
            <p:cNvPr id="70" name="矩形 69"/>
            <p:cNvSpPr/>
            <p:nvPr/>
          </p:nvSpPr>
          <p:spPr>
            <a:xfrm rot="20347608">
              <a:off x="1498419" y="1736614"/>
              <a:ext cx="86836" cy="512394"/>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1" name="任意多边形 127"/>
            <p:cNvSpPr/>
            <p:nvPr/>
          </p:nvSpPr>
          <p:spPr>
            <a:xfrm rot="17707608" flipV="1">
              <a:off x="1033038" y="1856507"/>
              <a:ext cx="1547874" cy="1544919"/>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2" name="椭圆 71"/>
            <p:cNvSpPr/>
            <p:nvPr/>
          </p:nvSpPr>
          <p:spPr>
            <a:xfrm>
              <a:off x="748840" y="2993887"/>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3" name="椭圆 72"/>
            <p:cNvSpPr/>
            <p:nvPr/>
          </p:nvSpPr>
          <p:spPr>
            <a:xfrm>
              <a:off x="2769084" y="2231295"/>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4" name="椭圆 73"/>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5" name="椭圆 74"/>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6" name="椭圆 75"/>
            <p:cNvSpPr/>
            <p:nvPr/>
          </p:nvSpPr>
          <p:spPr>
            <a:xfrm>
              <a:off x="1399641" y="1717256"/>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77" name="椭圆 76"/>
          <p:cNvSpPr/>
          <p:nvPr/>
        </p:nvSpPr>
        <p:spPr>
          <a:xfrm flipH="1">
            <a:off x="6026436" y="5059453"/>
            <a:ext cx="763118" cy="763118"/>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ADABF9"/>
              </a:solidFill>
              <a:latin typeface="思源黑体 CN Normal" panose="020B0400000000000000" pitchFamily="34" charset="-122"/>
              <a:ea typeface="思源黑体 CN Normal" panose="020B0400000000000000" pitchFamily="34" charset="-122"/>
            </a:endParaRPr>
          </a:p>
        </p:txBody>
      </p:sp>
      <p:sp>
        <p:nvSpPr>
          <p:cNvPr id="78" name="椭圆 77"/>
          <p:cNvSpPr/>
          <p:nvPr/>
        </p:nvSpPr>
        <p:spPr>
          <a:xfrm flipH="1">
            <a:off x="4814359" y="3775063"/>
            <a:ext cx="763118" cy="763118"/>
          </a:xfrm>
          <a:prstGeom prst="ellipse">
            <a:avLst/>
          </a:prstGeom>
          <a:solidFill>
            <a:srgbClr val="014877"/>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79" name="椭圆 78"/>
          <p:cNvSpPr/>
          <p:nvPr/>
        </p:nvSpPr>
        <p:spPr>
          <a:xfrm flipH="1">
            <a:off x="6520989" y="2048497"/>
            <a:ext cx="763118" cy="763118"/>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80" name="文本框 79"/>
          <p:cNvSpPr txBox="1"/>
          <p:nvPr/>
        </p:nvSpPr>
        <p:spPr>
          <a:xfrm>
            <a:off x="6483985" y="3805555"/>
            <a:ext cx="3688715" cy="977265"/>
          </a:xfrm>
          <a:prstGeom prst="rect">
            <a:avLst/>
          </a:prstGeom>
          <a:noFill/>
        </p:spPr>
        <p:txBody>
          <a:bodyPr wrap="square">
            <a:spAutoFit/>
          </a:bodyPr>
          <a:lstStyle/>
          <a:p>
            <a:pPr lvl="0" algn="ctr" defTabSz="913765">
              <a:lnSpc>
                <a:spcPct val="120000"/>
              </a:lnSpc>
              <a:spcBef>
                <a:spcPct val="0"/>
              </a:spcBef>
              <a:defRPr/>
            </a:pPr>
            <a:r>
              <a:rPr lang="zh-CN" altLang="en-US" sz="2400">
                <a:solidFill>
                  <a:schemeClr val="tx1"/>
                </a:solidFill>
                <a:latin typeface="思源黑体 CN Normal" panose="020B0400000000000000" pitchFamily="34" charset="-122"/>
                <a:ea typeface="思源黑体 CN Normal" panose="020B0400000000000000" pitchFamily="34" charset="-122"/>
                <a:sym typeface="Source Han Sans HW SC"/>
              </a:rPr>
              <a:t>法官职业伦理规范</a:t>
            </a:r>
          </a:p>
          <a:p>
            <a:pPr lvl="0" algn="ctr" defTabSz="913765">
              <a:lnSpc>
                <a:spcPct val="120000"/>
              </a:lnSpc>
              <a:spcBef>
                <a:spcPct val="0"/>
              </a:spcBef>
              <a:defRPr/>
            </a:pPr>
            <a:endParaRPr lang="zh-CN" altLang="en-US" sz="2400">
              <a:solidFill>
                <a:schemeClr val="tx1"/>
              </a:solidFill>
              <a:latin typeface="思源黑体 CN Normal" panose="020B0400000000000000" pitchFamily="34" charset="-122"/>
              <a:ea typeface="思源黑体 CN Normal" panose="020B0400000000000000" pitchFamily="34" charset="-122"/>
              <a:sym typeface="Source Han Sans HW SC"/>
            </a:endParaRPr>
          </a:p>
        </p:txBody>
      </p:sp>
      <p:sp>
        <p:nvSpPr>
          <p:cNvPr id="81" name="文本框 80"/>
          <p:cNvSpPr txBox="1"/>
          <p:nvPr/>
        </p:nvSpPr>
        <p:spPr>
          <a:xfrm>
            <a:off x="7505582" y="5207088"/>
            <a:ext cx="3091280" cy="505844"/>
          </a:xfrm>
          <a:prstGeom prst="rect">
            <a:avLst/>
          </a:prstGeom>
          <a:noFill/>
        </p:spPr>
        <p:txBody>
          <a:bodyPr wrap="square">
            <a:spAutoFit/>
          </a:bodyPr>
          <a:lstStyle/>
          <a:p>
            <a:pPr lvl="0" algn="ctr" defTabSz="913765">
              <a:lnSpc>
                <a:spcPct val="120000"/>
              </a:lnSpc>
              <a:spcBef>
                <a:spcPct val="0"/>
              </a:spcBef>
              <a:defRPr/>
            </a:pPr>
            <a:r>
              <a:rPr lang="zh-CN" altLang="en-US" sz="2400">
                <a:solidFill>
                  <a:schemeClr val="tx1"/>
                </a:solidFill>
                <a:latin typeface="思源黑体 CN Normal" panose="020B0400000000000000" pitchFamily="34" charset="-122"/>
                <a:ea typeface="思源黑体 CN Normal" panose="020B0400000000000000" pitchFamily="34" charset="-122"/>
                <a:sym typeface="Source Han Sans HW SC"/>
              </a:rPr>
              <a:t>司法为民的主要内容</a:t>
            </a:r>
          </a:p>
        </p:txBody>
      </p:sp>
      <p:sp>
        <p:nvSpPr>
          <p:cNvPr id="82" name="文本框 81"/>
          <p:cNvSpPr txBox="1"/>
          <p:nvPr/>
        </p:nvSpPr>
        <p:spPr>
          <a:xfrm>
            <a:off x="2061625" y="3855769"/>
            <a:ext cx="1361273"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800">
                <a:solidFill>
                  <a:srgbClr val="014877"/>
                </a:solidFill>
                <a:latin typeface="思源黑体 CN Medium" panose="020B0600000000000000" pitchFamily="34" charset="-122"/>
                <a:ea typeface="思源黑体 CN Medium" panose="020B0600000000000000" pitchFamily="34" charset="-122"/>
              </a:rPr>
              <a:t>知识点</a:t>
            </a:r>
          </a:p>
        </p:txBody>
      </p:sp>
      <p:sp>
        <p:nvSpPr>
          <p:cNvPr id="2" name="文本框 1"/>
          <p:cNvSpPr txBox="1"/>
          <p:nvPr/>
        </p:nvSpPr>
        <p:spPr>
          <a:xfrm>
            <a:off x="6714050" y="2117633"/>
            <a:ext cx="376555"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1</a:t>
            </a:r>
          </a:p>
        </p:txBody>
      </p:sp>
      <p:sp>
        <p:nvSpPr>
          <p:cNvPr id="3" name="文本框 2"/>
          <p:cNvSpPr txBox="1"/>
          <p:nvPr/>
        </p:nvSpPr>
        <p:spPr>
          <a:xfrm>
            <a:off x="5007805" y="3802923"/>
            <a:ext cx="438150"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2</a:t>
            </a:r>
          </a:p>
        </p:txBody>
      </p:sp>
      <p:sp>
        <p:nvSpPr>
          <p:cNvPr id="4" name="文本框 3"/>
          <p:cNvSpPr txBox="1"/>
          <p:nvPr/>
        </p:nvSpPr>
        <p:spPr>
          <a:xfrm>
            <a:off x="6181920" y="5124358"/>
            <a:ext cx="452120" cy="706755"/>
          </a:xfrm>
          <a:prstGeom prst="rect">
            <a:avLst/>
          </a:prstGeom>
          <a:noFill/>
        </p:spPr>
        <p:txBody>
          <a:bodyPr wrap="none" rtlCol="0">
            <a:spAutoFit/>
          </a:bodyPr>
          <a:lstStyle/>
          <a:p>
            <a:r>
              <a:rPr lang="en-US" altLang="zh-CN" sz="4000">
                <a:solidFill>
                  <a:schemeClr val="bg1"/>
                </a:solidFill>
                <a:latin typeface="Impact" panose="020B0806030902050204" pitchFamily="34" charset="0"/>
                <a:cs typeface="Aharoni" panose="02010803020104030203" pitchFamily="2" charset="-79"/>
              </a:rPr>
              <a:t>3</a:t>
            </a: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11622" y="442678"/>
            <a:ext cx="4393134" cy="688490"/>
            <a:chOff x="172119" y="139850"/>
            <a:chExt cx="4393134" cy="688490"/>
          </a:xfrm>
        </p:grpSpPr>
        <p:grpSp>
          <p:nvGrpSpPr>
            <p:cNvPr id="27" name="组合 26"/>
            <p:cNvGrpSpPr/>
            <p:nvPr/>
          </p:nvGrpSpPr>
          <p:grpSpPr>
            <a:xfrm>
              <a:off x="172119" y="139850"/>
              <a:ext cx="3878438" cy="688490"/>
              <a:chOff x="172119" y="139850"/>
              <a:chExt cx="3878438" cy="688490"/>
            </a:xfrm>
          </p:grpSpPr>
          <p:sp>
            <p:nvSpPr>
              <p:cNvPr id="36" name="弧形 3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7" name="直接连接符 36"/>
              <p:cNvCxnSpPr>
                <a:stCxn id="36" idx="0"/>
              </p:cNvCxnSpPr>
              <p:nvPr/>
            </p:nvCxnSpPr>
            <p:spPr>
              <a:xfrm>
                <a:off x="517306" y="828339"/>
                <a:ext cx="32132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8" name="矩形: 圆角 37"/>
              <p:cNvSpPr/>
              <p:nvPr/>
            </p:nvSpPr>
            <p:spPr>
              <a:xfrm>
                <a:off x="253273" y="217843"/>
                <a:ext cx="3797284"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Rectangle 7"/>
            <p:cNvSpPr>
              <a:spLocks noChangeArrowheads="1"/>
            </p:cNvSpPr>
            <p:nvPr/>
          </p:nvSpPr>
          <p:spPr bwMode="auto">
            <a:xfrm>
              <a:off x="1130764" y="234354"/>
              <a:ext cx="34344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法官职业伦理</a:t>
              </a:r>
            </a:p>
          </p:txBody>
        </p:sp>
      </p:grpSp>
      <p:grpSp>
        <p:nvGrpSpPr>
          <p:cNvPr id="39" name="组合 38"/>
          <p:cNvGrpSpPr/>
          <p:nvPr/>
        </p:nvGrpSpPr>
        <p:grpSpPr>
          <a:xfrm>
            <a:off x="544888" y="426687"/>
            <a:ext cx="838200" cy="722586"/>
            <a:chOff x="544888" y="408581"/>
            <a:chExt cx="838200" cy="722586"/>
          </a:xfrm>
        </p:grpSpPr>
        <p:sp>
          <p:nvSpPr>
            <p:cNvPr id="40" name="六边形 3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4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2" name="组合 21"/>
          <p:cNvGrpSpPr/>
          <p:nvPr/>
        </p:nvGrpSpPr>
        <p:grpSpPr>
          <a:xfrm>
            <a:off x="698141" y="1243257"/>
            <a:ext cx="2291068" cy="470513"/>
            <a:chOff x="795187" y="1377917"/>
            <a:chExt cx="2860863" cy="470513"/>
          </a:xfrm>
        </p:grpSpPr>
        <p:sp>
          <p:nvSpPr>
            <p:cNvPr id="23" name="矩形: 圆角 22"/>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5" name="矩形 24"/>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grpSp>
        <p:nvGrpSpPr>
          <p:cNvPr id="59" name="组合 58"/>
          <p:cNvGrpSpPr/>
          <p:nvPr/>
        </p:nvGrpSpPr>
        <p:grpSpPr>
          <a:xfrm>
            <a:off x="2554376" y="2630325"/>
            <a:ext cx="2611468" cy="2271439"/>
            <a:chOff x="1017804" y="2630325"/>
            <a:chExt cx="2611468" cy="2271439"/>
          </a:xfrm>
        </p:grpSpPr>
        <p:grpSp>
          <p:nvGrpSpPr>
            <p:cNvPr id="60" name="组合 74"/>
            <p:cNvGrpSpPr/>
            <p:nvPr/>
          </p:nvGrpSpPr>
          <p:grpSpPr>
            <a:xfrm>
              <a:off x="1017804" y="2630325"/>
              <a:ext cx="2611468" cy="2271439"/>
              <a:chOff x="7562320" y="897326"/>
              <a:chExt cx="2164994" cy="1905223"/>
            </a:xfrm>
          </p:grpSpPr>
          <p:sp>
            <p:nvSpPr>
              <p:cNvPr id="84"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gradFill>
              <a:ln w="28575" cap="flat" cmpd="sng" algn="ctr">
                <a:gradFill flip="none" rotWithShape="1">
                  <a:gsLst>
                    <a:gs pos="100000">
                      <a:srgbClr val="FFFFFF"/>
                    </a:gs>
                    <a:gs pos="0">
                      <a:srgbClr val="D9D9DA"/>
                    </a:gs>
                  </a:gsLst>
                  <a:lin ang="13500000" scaled="1"/>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思源黑体 CN Medium" panose="020B0600000000000000" pitchFamily="34" charset="-122"/>
                  <a:ea typeface="思源黑体 CN Medium" panose="020B0600000000000000" pitchFamily="34" charset="-122"/>
                </a:endParaRPr>
              </a:p>
            </p:txBody>
          </p:sp>
          <p:sp>
            <p:nvSpPr>
              <p:cNvPr id="85"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14877"/>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solidFill>
                    <a:srgbClr val="FFFFFF"/>
                  </a:solidFill>
                  <a:latin typeface="思源黑体 CN Medium" panose="020B0600000000000000" pitchFamily="34" charset="-122"/>
                  <a:ea typeface="思源黑体 CN Medium" panose="020B0600000000000000" pitchFamily="34" charset="-122"/>
                </a:endParaRPr>
              </a:p>
            </p:txBody>
          </p:sp>
        </p:grpSp>
        <p:sp>
          <p:nvSpPr>
            <p:cNvPr id="83" name="文本框 82"/>
            <p:cNvSpPr txBox="1"/>
            <p:nvPr/>
          </p:nvSpPr>
          <p:spPr>
            <a:xfrm>
              <a:off x="1971894" y="3044155"/>
              <a:ext cx="1560488" cy="769441"/>
            </a:xfrm>
            <a:prstGeom prst="rect">
              <a:avLst/>
            </a:prstGeom>
            <a:noFill/>
          </p:spPr>
          <p:txBody>
            <a:bodyPr wrap="square" rtlCol="0">
              <a:spAutoFit/>
            </a:bodyPr>
            <a:lstStyle/>
            <a:p>
              <a:r>
                <a:rPr lang="zh-CN" altLang="en-US" sz="4400">
                  <a:solidFill>
                    <a:schemeClr val="bg1"/>
                  </a:solidFill>
                  <a:effectLst>
                    <a:reflection blurRad="6350" stA="55000" endA="300" endPos="45500" dir="5400000" sy="-100000" algn="bl" rotWithShape="0"/>
                  </a:effectLst>
                  <a:latin typeface="思源黑体 CN Medium" panose="020B0600000000000000" pitchFamily="34" charset="-122"/>
                  <a:ea typeface="思源黑体 CN Medium" panose="020B0600000000000000" pitchFamily="34" charset="-122"/>
                </a:rPr>
                <a:t>掌 握</a:t>
              </a:r>
            </a:p>
          </p:txBody>
        </p:sp>
      </p:grpSp>
      <p:grpSp>
        <p:nvGrpSpPr>
          <p:cNvPr id="86" name="组合 85"/>
          <p:cNvGrpSpPr/>
          <p:nvPr/>
        </p:nvGrpSpPr>
        <p:grpSpPr>
          <a:xfrm>
            <a:off x="5341018" y="3420719"/>
            <a:ext cx="4653456" cy="643702"/>
            <a:chOff x="3804446" y="3420719"/>
            <a:chExt cx="4653456" cy="643702"/>
          </a:xfrm>
        </p:grpSpPr>
        <p:sp>
          <p:nvSpPr>
            <p:cNvPr id="87" name="文本框 86"/>
            <p:cNvSpPr txBox="1"/>
            <p:nvPr/>
          </p:nvSpPr>
          <p:spPr>
            <a:xfrm>
              <a:off x="4088312" y="3420719"/>
              <a:ext cx="4369590" cy="643702"/>
            </a:xfrm>
            <a:prstGeom prst="rect">
              <a:avLst/>
            </a:prstGeom>
            <a:noFill/>
          </p:spPr>
          <p:txBody>
            <a:bodyPr wrap="square">
              <a:spAutoFit/>
            </a:bodyPr>
            <a:lstStyle/>
            <a:p>
              <a:pPr lvl="0" algn="ctr" defTabSz="913765">
                <a:lnSpc>
                  <a:spcPct val="120000"/>
                </a:lnSpc>
                <a:spcBef>
                  <a:spcPct val="0"/>
                </a:spcBef>
                <a:defRPr/>
              </a:pPr>
              <a:r>
                <a:rPr lang="zh-CN" altLang="en-US" sz="3200" b="1">
                  <a:solidFill>
                    <a:srgbClr val="014877"/>
                  </a:solidFill>
                  <a:effectLst>
                    <a:reflection blurRad="6350" stA="19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司法为民的主要内容</a:t>
              </a:r>
            </a:p>
          </p:txBody>
        </p:sp>
        <p:cxnSp>
          <p:nvCxnSpPr>
            <p:cNvPr id="88" name="直接连接符 87"/>
            <p:cNvCxnSpPr/>
            <p:nvPr/>
          </p:nvCxnSpPr>
          <p:spPr>
            <a:xfrm rot="16200000" flipH="1">
              <a:off x="3946379" y="3600638"/>
              <a:ext cx="0" cy="283866"/>
            </a:xfrm>
            <a:prstGeom prst="line">
              <a:avLst/>
            </a:prstGeom>
            <a:ln>
              <a:solidFill>
                <a:srgbClr val="014877"/>
              </a:solidFill>
              <a:prstDash val="sysDot"/>
              <a:tail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59"/>
                                        </p:tgtEl>
                                        <p:attrNameLst>
                                          <p:attrName>style.visibility</p:attrName>
                                        </p:attrNameLst>
                                      </p:cBhvr>
                                      <p:to>
                                        <p:strVal val="visible"/>
                                      </p:to>
                                    </p:set>
                                    <p:anim calcmode="lin" valueType="num">
                                      <p:cBhvr>
                                        <p:cTn id="8" dur="500" fill="hold"/>
                                        <p:tgtEl>
                                          <p:spTgt spid="59"/>
                                        </p:tgtEl>
                                        <p:attrNameLst>
                                          <p:attrName>ppt_w</p:attrName>
                                        </p:attrNameLst>
                                      </p:cBhvr>
                                      <p:tavLst>
                                        <p:tav tm="0">
                                          <p:val>
                                            <p:fltVal val="0"/>
                                          </p:val>
                                        </p:tav>
                                        <p:tav tm="100000">
                                          <p:val>
                                            <p:strVal val="#ppt_w"/>
                                          </p:val>
                                        </p:tav>
                                      </p:tavLst>
                                    </p:anim>
                                    <p:anim calcmode="lin" valueType="num">
                                      <p:cBhvr>
                                        <p:cTn id="9" dur="500" fill="hold"/>
                                        <p:tgtEl>
                                          <p:spTgt spid="59"/>
                                        </p:tgtEl>
                                        <p:attrNameLst>
                                          <p:attrName>ppt_h</p:attrName>
                                        </p:attrNameLst>
                                      </p:cBhvr>
                                      <p:tavLst>
                                        <p:tav tm="0">
                                          <p:val>
                                            <p:fltVal val="0"/>
                                          </p:val>
                                        </p:tav>
                                        <p:tav tm="100000">
                                          <p:val>
                                            <p:strVal val="#ppt_h"/>
                                          </p:val>
                                        </p:tav>
                                      </p:tavLst>
                                    </p:anim>
                                    <p:animEffect transition="in" filter="fade">
                                      <p:cBhvr>
                                        <p:cTn id="10" dur="500"/>
                                        <p:tgtEl>
                                          <p:spTgt spid="59"/>
                                        </p:tgtEl>
                                      </p:cBhvr>
                                    </p:animEffect>
                                  </p:childTnLst>
                                </p:cTn>
                              </p:par>
                            </p:childTnLst>
                          </p:cTn>
                        </p:par>
                        <p:par>
                          <p:cTn id="11" fill="hold" nodeType="withGroup">
                            <p:stCondLst>
                              <p:cond delay="500"/>
                            </p:stCondLst>
                            <p:childTnLst>
                              <p:par>
                                <p:cTn id="12" presetID="22" presetClass="entr" presetSubtype="8" fill="hold" nodeType="afterEffect">
                                  <p:childTnLst>
                                    <p:set>
                                      <p:cBhvr>
                                        <p:cTn id="13" dur="1" fill="hold">
                                          <p:stCondLst>
                                            <p:cond delay="0"/>
                                          </p:stCondLst>
                                        </p:cTn>
                                        <p:tgtEl>
                                          <p:spTgt spid="86"/>
                                        </p:tgtEl>
                                        <p:attrNameLst>
                                          <p:attrName>style.visibility</p:attrName>
                                        </p:attrNameLst>
                                      </p:cBhvr>
                                      <p:to>
                                        <p:strVal val="visible"/>
                                      </p:to>
                                    </p:set>
                                    <p:animEffect transition="in" filter="wipe(left)">
                                      <p:cBhvr>
                                        <p:cTn id="14"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17904" y="2401725"/>
            <a:ext cx="2611468" cy="2271439"/>
            <a:chOff x="1817904" y="2401725"/>
            <a:chExt cx="2611468" cy="2271439"/>
          </a:xfrm>
        </p:grpSpPr>
        <p:grpSp>
          <p:nvGrpSpPr>
            <p:cNvPr id="27" name="组合 74"/>
            <p:cNvGrpSpPr/>
            <p:nvPr/>
          </p:nvGrpSpPr>
          <p:grpSpPr>
            <a:xfrm>
              <a:off x="1817904" y="2401725"/>
              <a:ext cx="2611468" cy="2271439"/>
              <a:chOff x="7562320" y="897326"/>
              <a:chExt cx="2164994" cy="1905223"/>
            </a:xfrm>
          </p:grpSpPr>
          <p:sp>
            <p:nvSpPr>
              <p:cNvPr id="28"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gradFill>
              <a:ln w="28575" cap="flat" cmpd="sng" algn="ctr">
                <a:gradFill flip="none" rotWithShape="1">
                  <a:gsLst>
                    <a:gs pos="100000">
                      <a:srgbClr val="FFFFFF"/>
                    </a:gs>
                    <a:gs pos="0">
                      <a:srgbClr val="D9D9DA"/>
                    </a:gs>
                  </a:gsLst>
                  <a:lin ang="13500000" scaled="1"/>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思源黑体 CN Medium" panose="020B0600000000000000" pitchFamily="34" charset="-122"/>
                  <a:ea typeface="思源黑体 CN Medium" panose="020B0600000000000000" pitchFamily="34" charset="-122"/>
                </a:endParaRPr>
              </a:p>
            </p:txBody>
          </p:sp>
          <p:sp>
            <p:nvSpPr>
              <p:cNvPr id="33"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14877"/>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solidFill>
                    <a:srgbClr val="FFFFFF"/>
                  </a:solidFill>
                  <a:latin typeface="思源黑体 CN Medium" panose="020B0600000000000000" pitchFamily="34" charset="-122"/>
                  <a:ea typeface="思源黑体 CN Medium" panose="020B0600000000000000" pitchFamily="34" charset="-122"/>
                </a:endParaRPr>
              </a:p>
            </p:txBody>
          </p:sp>
        </p:grpSp>
        <p:sp>
          <p:nvSpPr>
            <p:cNvPr id="34" name="文本框 33"/>
            <p:cNvSpPr txBox="1"/>
            <p:nvPr/>
          </p:nvSpPr>
          <p:spPr>
            <a:xfrm>
              <a:off x="2451549" y="2819983"/>
              <a:ext cx="1560488" cy="1446550"/>
            </a:xfrm>
            <a:prstGeom prst="rect">
              <a:avLst/>
            </a:prstGeom>
            <a:noFill/>
          </p:spPr>
          <p:txBody>
            <a:bodyPr wrap="square" rtlCol="0">
              <a:spAutoFit/>
            </a:bodyPr>
            <a:lstStyle/>
            <a:p>
              <a:r>
                <a:rPr lang="zh-CN" altLang="en-US" sz="4400">
                  <a:solidFill>
                    <a:schemeClr val="bg1"/>
                  </a:solidFill>
                  <a:effectLst>
                    <a:reflection blurRad="6350" stA="55000" endA="300" endPos="45500" dir="5400000" sy="-100000" algn="bl" rotWithShape="0"/>
                  </a:effectLst>
                  <a:latin typeface="思源黑体 CN Medium" panose="020B0600000000000000" pitchFamily="34" charset="-122"/>
                  <a:ea typeface="思源黑体 CN Medium" panose="020B0600000000000000" pitchFamily="34" charset="-122"/>
                </a:rPr>
                <a:t>主要内容</a:t>
              </a:r>
            </a:p>
          </p:txBody>
        </p:sp>
      </p:grpSp>
      <p:grpSp>
        <p:nvGrpSpPr>
          <p:cNvPr id="36" name="组合 35"/>
          <p:cNvGrpSpPr/>
          <p:nvPr/>
        </p:nvGrpSpPr>
        <p:grpSpPr>
          <a:xfrm>
            <a:off x="4812537" y="1910240"/>
            <a:ext cx="5445128" cy="644831"/>
            <a:chOff x="154646" y="3393291"/>
            <a:chExt cx="7031446" cy="1128234"/>
          </a:xfrm>
        </p:grpSpPr>
        <p:grpSp>
          <p:nvGrpSpPr>
            <p:cNvPr id="38" name="组合 37"/>
            <p:cNvGrpSpPr/>
            <p:nvPr/>
          </p:nvGrpSpPr>
          <p:grpSpPr>
            <a:xfrm>
              <a:off x="154646" y="3416438"/>
              <a:ext cx="7031446" cy="1105087"/>
              <a:chOff x="-418647" y="4233913"/>
              <a:chExt cx="9793809" cy="501416"/>
            </a:xfrm>
          </p:grpSpPr>
          <p:sp>
            <p:nvSpPr>
              <p:cNvPr id="40" name="矩形: 圆角 47"/>
              <p:cNvSpPr/>
              <p:nvPr/>
            </p:nvSpPr>
            <p:spPr>
              <a:xfrm>
                <a:off x="-408377" y="4233913"/>
                <a:ext cx="9783539" cy="501416"/>
              </a:xfrm>
              <a:prstGeom prst="roundRect">
                <a:avLst>
                  <a:gd name="adj" fmla="val 5758"/>
                </a:avLst>
              </a:prstGeom>
              <a:solidFill>
                <a:schemeClr val="bg1">
                  <a:alpha val="24000"/>
                </a:schemeClr>
              </a:solidFill>
              <a:ln w="19050">
                <a:solidFill>
                  <a:srgbClr val="0461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sp>
            <p:nvSpPr>
              <p:cNvPr id="41" name="矩形: 圆角 48"/>
              <p:cNvSpPr/>
              <p:nvPr/>
            </p:nvSpPr>
            <p:spPr>
              <a:xfrm>
                <a:off x="-418647" y="4240964"/>
                <a:ext cx="9783539" cy="487312"/>
              </a:xfrm>
              <a:prstGeom prst="roundRect">
                <a:avLst>
                  <a:gd name="adj" fmla="val 5758"/>
                </a:avLst>
              </a:prstGeom>
              <a:noFill/>
              <a:ln w="12700">
                <a:solidFill>
                  <a:srgbClr val="0461A0"/>
                </a:solid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grpSp>
        <p:sp>
          <p:nvSpPr>
            <p:cNvPr id="39" name="标题"/>
            <p:cNvSpPr/>
            <p:nvPr/>
          </p:nvSpPr>
          <p:spPr>
            <a:xfrm>
              <a:off x="982697" y="3393291"/>
              <a:ext cx="5600210" cy="1083257"/>
            </a:xfrm>
            <a:prstGeom prst="rect">
              <a:avLst/>
            </a:prstGeom>
            <a:noFill/>
            <a:ln>
              <a:noFill/>
            </a:ln>
          </p:spPr>
          <p:txBody>
            <a:bodyPr vert="horz" wrap="square" lIns="67497" tIns="33748" rIns="67497" bIns="33748" rtlCol="0" anchor="ctr">
              <a:spAutoFit/>
            </a:bodyPr>
            <a:lstStyle/>
            <a:p>
              <a:pPr>
                <a:lnSpc>
                  <a:spcPct val="135000"/>
                </a:lnSpc>
                <a:spcBef>
                  <a:spcPct val="0"/>
                </a:spcBef>
              </a:pPr>
              <a:r>
                <a:rPr lang="zh-CN" altLang="en-US" sz="2660">
                  <a:solidFill>
                    <a:schemeClr val="tx1">
                      <a:lumMod val="85000"/>
                      <a:lumOff val="15000"/>
                    </a:schemeClr>
                  </a:solidFill>
                  <a:latin typeface="思源黑体 CN Medium" panose="020B0600000000000000" pitchFamily="34" charset="-122"/>
                  <a:ea typeface="思源黑体 CN Medium" panose="020B0600000000000000" pitchFamily="34" charset="-122"/>
                </a:rPr>
                <a:t>一、检察官职业伦理的概念</a:t>
              </a:r>
            </a:p>
          </p:txBody>
        </p:sp>
      </p:grpSp>
      <p:grpSp>
        <p:nvGrpSpPr>
          <p:cNvPr id="43" name="组合 42"/>
          <p:cNvGrpSpPr/>
          <p:nvPr/>
        </p:nvGrpSpPr>
        <p:grpSpPr>
          <a:xfrm>
            <a:off x="4838210" y="3132921"/>
            <a:ext cx="5778988" cy="644525"/>
            <a:chOff x="154646" y="3393292"/>
            <a:chExt cx="7489377" cy="1128233"/>
          </a:xfrm>
        </p:grpSpPr>
        <p:grpSp>
          <p:nvGrpSpPr>
            <p:cNvPr id="44" name="组合 43"/>
            <p:cNvGrpSpPr/>
            <p:nvPr/>
          </p:nvGrpSpPr>
          <p:grpSpPr>
            <a:xfrm>
              <a:off x="154646" y="3416438"/>
              <a:ext cx="7031446" cy="1105087"/>
              <a:chOff x="-418647" y="4233913"/>
              <a:chExt cx="9793809" cy="501416"/>
            </a:xfrm>
          </p:grpSpPr>
          <p:sp>
            <p:nvSpPr>
              <p:cNvPr id="46" name="矩形: 圆角 47"/>
              <p:cNvSpPr/>
              <p:nvPr/>
            </p:nvSpPr>
            <p:spPr>
              <a:xfrm>
                <a:off x="-408377" y="4233913"/>
                <a:ext cx="9783539" cy="501416"/>
              </a:xfrm>
              <a:prstGeom prst="roundRect">
                <a:avLst>
                  <a:gd name="adj" fmla="val 5758"/>
                </a:avLst>
              </a:prstGeom>
              <a:solidFill>
                <a:schemeClr val="bg1">
                  <a:alpha val="24000"/>
                </a:schemeClr>
              </a:solidFill>
              <a:ln w="19050">
                <a:solidFill>
                  <a:srgbClr val="0461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sp>
            <p:nvSpPr>
              <p:cNvPr id="47" name="矩形: 圆角 48"/>
              <p:cNvSpPr/>
              <p:nvPr/>
            </p:nvSpPr>
            <p:spPr>
              <a:xfrm>
                <a:off x="-418647" y="4240964"/>
                <a:ext cx="9783539" cy="487312"/>
              </a:xfrm>
              <a:prstGeom prst="roundRect">
                <a:avLst>
                  <a:gd name="adj" fmla="val 5758"/>
                </a:avLst>
              </a:prstGeom>
              <a:noFill/>
              <a:ln w="12700">
                <a:solidFill>
                  <a:srgbClr val="0461A0"/>
                </a:solid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grpSp>
        <p:sp>
          <p:nvSpPr>
            <p:cNvPr id="45" name="标题"/>
            <p:cNvSpPr/>
            <p:nvPr/>
          </p:nvSpPr>
          <p:spPr>
            <a:xfrm>
              <a:off x="957299" y="3393292"/>
              <a:ext cx="6686724" cy="1083257"/>
            </a:xfrm>
            <a:prstGeom prst="rect">
              <a:avLst/>
            </a:prstGeom>
            <a:noFill/>
            <a:ln>
              <a:noFill/>
            </a:ln>
          </p:spPr>
          <p:txBody>
            <a:bodyPr vert="horz" wrap="square" lIns="67497" tIns="33748" rIns="67497" bIns="33748" rtlCol="0" anchor="ctr">
              <a:spAutoFit/>
            </a:bodyPr>
            <a:lstStyle/>
            <a:p>
              <a:pPr>
                <a:lnSpc>
                  <a:spcPct val="135000"/>
                </a:lnSpc>
                <a:spcBef>
                  <a:spcPct val="0"/>
                </a:spcBef>
              </a:pPr>
              <a:r>
                <a:rPr lang="zh-CN" altLang="en-US" sz="2660">
                  <a:solidFill>
                    <a:schemeClr val="tx1">
                      <a:lumMod val="85000"/>
                      <a:lumOff val="15000"/>
                    </a:schemeClr>
                  </a:solidFill>
                  <a:latin typeface="思源黑体 CN Medium" panose="020B0600000000000000" pitchFamily="34" charset="-122"/>
                  <a:ea typeface="思源黑体 CN Medium" panose="020B0600000000000000" pitchFamily="34" charset="-122"/>
                </a:rPr>
                <a:t>二、检察官职业伦理规范</a:t>
              </a:r>
            </a:p>
          </p:txBody>
        </p:sp>
      </p:grpSp>
      <p:grpSp>
        <p:nvGrpSpPr>
          <p:cNvPr id="56" name="组合 55"/>
          <p:cNvGrpSpPr/>
          <p:nvPr/>
        </p:nvGrpSpPr>
        <p:grpSpPr>
          <a:xfrm>
            <a:off x="4837940" y="4355296"/>
            <a:ext cx="6881610" cy="631190"/>
            <a:chOff x="154646" y="3416438"/>
            <a:chExt cx="8867722" cy="1105087"/>
          </a:xfrm>
        </p:grpSpPr>
        <p:grpSp>
          <p:nvGrpSpPr>
            <p:cNvPr id="57" name="组合 56"/>
            <p:cNvGrpSpPr/>
            <p:nvPr/>
          </p:nvGrpSpPr>
          <p:grpSpPr>
            <a:xfrm>
              <a:off x="154646" y="3416438"/>
              <a:ext cx="7031446" cy="1105087"/>
              <a:chOff x="-418647" y="4233913"/>
              <a:chExt cx="9793809" cy="501416"/>
            </a:xfrm>
          </p:grpSpPr>
          <p:sp>
            <p:nvSpPr>
              <p:cNvPr id="59" name="矩形: 圆角 47"/>
              <p:cNvSpPr/>
              <p:nvPr/>
            </p:nvSpPr>
            <p:spPr>
              <a:xfrm>
                <a:off x="-408377" y="4233913"/>
                <a:ext cx="9783539" cy="501416"/>
              </a:xfrm>
              <a:prstGeom prst="roundRect">
                <a:avLst>
                  <a:gd name="adj" fmla="val 5758"/>
                </a:avLst>
              </a:prstGeom>
              <a:solidFill>
                <a:schemeClr val="bg1">
                  <a:alpha val="24000"/>
                </a:schemeClr>
              </a:solidFill>
              <a:ln w="19050">
                <a:solidFill>
                  <a:srgbClr val="0461A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sp>
            <p:nvSpPr>
              <p:cNvPr id="60" name="矩形: 圆角 48"/>
              <p:cNvSpPr/>
              <p:nvPr/>
            </p:nvSpPr>
            <p:spPr>
              <a:xfrm>
                <a:off x="-418647" y="4240964"/>
                <a:ext cx="9783539" cy="487312"/>
              </a:xfrm>
              <a:prstGeom prst="roundRect">
                <a:avLst>
                  <a:gd name="adj" fmla="val 5758"/>
                </a:avLst>
              </a:prstGeom>
              <a:noFill/>
              <a:ln w="12700">
                <a:solidFill>
                  <a:srgbClr val="0461A0"/>
                </a:solidFill>
              </a:ln>
              <a:effectLst>
                <a:outerShdw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80"/>
              </a:p>
            </p:txBody>
          </p:sp>
        </p:grpSp>
        <p:sp>
          <p:nvSpPr>
            <p:cNvPr id="58" name="标题"/>
            <p:cNvSpPr/>
            <p:nvPr/>
          </p:nvSpPr>
          <p:spPr>
            <a:xfrm>
              <a:off x="983108" y="3434564"/>
              <a:ext cx="8039260" cy="1000711"/>
            </a:xfrm>
            <a:prstGeom prst="rect">
              <a:avLst/>
            </a:prstGeom>
            <a:noFill/>
            <a:ln>
              <a:noFill/>
            </a:ln>
          </p:spPr>
          <p:txBody>
            <a:bodyPr vert="horz" wrap="square" lIns="67497" tIns="33748" rIns="67497" bIns="33748" rtlCol="0" anchor="ctr">
              <a:spAutoFit/>
            </a:bodyPr>
            <a:lstStyle/>
            <a:p>
              <a:pPr>
                <a:lnSpc>
                  <a:spcPct val="135000"/>
                </a:lnSpc>
                <a:spcBef>
                  <a:spcPct val="0"/>
                </a:spcBef>
              </a:pPr>
              <a:r>
                <a:rPr lang="zh-CN" altLang="en-US" sz="2660">
                  <a:solidFill>
                    <a:schemeClr val="tx1">
                      <a:lumMod val="85000"/>
                      <a:lumOff val="15000"/>
                    </a:schemeClr>
                  </a:solidFill>
                  <a:latin typeface="思源黑体 CN Medium" panose="020B0600000000000000" pitchFamily="34" charset="-122"/>
                  <a:ea typeface="思源黑体 CN Medium" panose="020B0600000000000000" pitchFamily="34" charset="-122"/>
                </a:rPr>
                <a:t>三、检察官职业伦理的特征</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2"/>
                                        </p:tgtEl>
                                        <p:attrNameLst>
                                          <p:attrName>style.visibility</p:attrName>
                                        </p:attrNameLst>
                                      </p:cBhvr>
                                      <p:to>
                                        <p:strVal val="visible"/>
                                      </p:to>
                                    </p:set>
                                    <p:anim calcmode="lin" valueType="num">
                                      <p:cBhvr>
                                        <p:cTn id="8" dur="500" fill="hold"/>
                                        <p:tgtEl>
                                          <p:spTgt spid="2"/>
                                        </p:tgtEl>
                                        <p:attrNameLst>
                                          <p:attrName>ppt_w</p:attrName>
                                        </p:attrNameLst>
                                      </p:cBhvr>
                                      <p:tavLst>
                                        <p:tav tm="0">
                                          <p:val>
                                            <p:fltVal val="0"/>
                                          </p:val>
                                        </p:tav>
                                        <p:tav tm="100000">
                                          <p:val>
                                            <p:strVal val="#ppt_w"/>
                                          </p:val>
                                        </p:tav>
                                      </p:tavLst>
                                    </p:anim>
                                    <p:anim calcmode="lin" valueType="num">
                                      <p:cBhvr>
                                        <p:cTn id="9" dur="500" fill="hold"/>
                                        <p:tgtEl>
                                          <p:spTgt spid="2"/>
                                        </p:tgtEl>
                                        <p:attrNameLst>
                                          <p:attrName>ppt_h</p:attrName>
                                        </p:attrNameLst>
                                      </p:cBhvr>
                                      <p:tavLst>
                                        <p:tav tm="0">
                                          <p:val>
                                            <p:fltVal val="0"/>
                                          </p:val>
                                        </p:tav>
                                        <p:tav tm="100000">
                                          <p:val>
                                            <p:strVal val="#ppt_h"/>
                                          </p:val>
                                        </p:tav>
                                      </p:tavLst>
                                    </p:anim>
                                    <p:animEffect transition="in" filter="fade">
                                      <p:cBhvr>
                                        <p:cTn id="10" dur="500"/>
                                        <p:tgtEl>
                                          <p:spTgt spid="2"/>
                                        </p:tgtEl>
                                      </p:cBhvr>
                                    </p:animEffect>
                                  </p:childTnLst>
                                </p:cTn>
                              </p:par>
                            </p:childTnLst>
                          </p:cTn>
                        </p:par>
                        <p:par>
                          <p:cTn id="11" fill="hold" nodeType="withGroup">
                            <p:stCondLst>
                              <p:cond delay="500"/>
                            </p:stCondLst>
                            <p:childTnLst>
                              <p:par>
                                <p:cTn id="12" presetID="22" presetClass="entr" presetSubtype="8" fill="hold" nodeType="afterEffec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par>
                          <p:cTn id="15" fill="hold" nodeType="withGroup">
                            <p:stCondLst>
                              <p:cond delay="1000"/>
                            </p:stCondLst>
                            <p:childTnLst>
                              <p:par>
                                <p:cTn id="16" presetID="22" presetClass="entr" presetSubtype="8" fill="hold" nodeType="afterEffec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par>
                          <p:cTn id="19" fill="hold" nodeType="withGroup">
                            <p:stCondLst>
                              <p:cond delay="1500"/>
                            </p:stCondLst>
                            <p:childTnLst>
                              <p:par>
                                <p:cTn id="20" presetID="22" presetClass="entr" presetSubtype="8" fill="hold" nodeType="afterEffec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90700" y="2591241"/>
            <a:ext cx="8842326" cy="1785617"/>
            <a:chOff x="1930400" y="1919222"/>
            <a:chExt cx="8842326" cy="2584468"/>
          </a:xfrm>
        </p:grpSpPr>
        <p:sp>
          <p:nvSpPr>
            <p:cNvPr id="7" name="矩形: 剪去对角 6"/>
            <p:cNvSpPr/>
            <p:nvPr/>
          </p:nvSpPr>
          <p:spPr>
            <a:xfrm flipH="1">
              <a:off x="1930400" y="2020120"/>
              <a:ext cx="8842326" cy="2387600"/>
            </a:xfrm>
            <a:prstGeom prst="snip2DiagRect">
              <a:avLst>
                <a:gd name="adj1" fmla="val 0"/>
                <a:gd name="adj2"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99434" y="2559627"/>
              <a:ext cx="7040880" cy="1334514"/>
            </a:xfrm>
            <a:prstGeom prst="rect">
              <a:avLst/>
            </a:prstGeom>
          </p:spPr>
          <p:txBody>
            <a:bodyPr wrap="none">
              <a:spAutoFit/>
            </a:bodyPr>
            <a:lstStyle/>
            <a:p>
              <a:pPr algn="ctr"/>
              <a:r>
                <a:rPr lang="zh-CN" altLang="en-US" sz="5400">
                  <a:solidFill>
                    <a:srgbClr val="0461A0"/>
                  </a:solidFill>
                  <a:latin typeface="思源宋体 CN Medium" panose="02020500000000000000" pitchFamily="18" charset="-122"/>
                  <a:ea typeface="思源宋体 CN Medium" panose="02020500000000000000" pitchFamily="18" charset="-122"/>
                </a:rPr>
                <a:t>检察官职业伦理的概念</a:t>
              </a:r>
            </a:p>
          </p:txBody>
        </p:sp>
        <p:sp>
          <p:nvSpPr>
            <p:cNvPr id="9" name="矩形 8"/>
            <p:cNvSpPr/>
            <p:nvPr/>
          </p:nvSpPr>
          <p:spPr>
            <a:xfrm>
              <a:off x="7912100" y="1919222"/>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30400" y="4407720"/>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53731" y="2254731"/>
            <a:ext cx="1784744" cy="1475985"/>
            <a:chOff x="5272677" y="3846159"/>
            <a:chExt cx="2579428" cy="2133192"/>
          </a:xfrm>
          <a:solidFill>
            <a:srgbClr val="0461A0"/>
          </a:solidFill>
        </p:grpSpPr>
        <p:sp>
          <p:nvSpPr>
            <p:cNvPr id="12" name="椭圆 11"/>
            <p:cNvSpPr/>
            <p:nvPr/>
          </p:nvSpPr>
          <p:spPr>
            <a:xfrm>
              <a:off x="5603761" y="3846159"/>
              <a:ext cx="2133192" cy="2133192"/>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i="1"/>
            </a:p>
          </p:txBody>
        </p:sp>
        <p:sp>
          <p:nvSpPr>
            <p:cNvPr id="13" name="矩形 12"/>
            <p:cNvSpPr/>
            <p:nvPr/>
          </p:nvSpPr>
          <p:spPr>
            <a:xfrm>
              <a:off x="5272677" y="4443622"/>
              <a:ext cx="2579428" cy="864456"/>
            </a:xfrm>
            <a:prstGeom prst="rect">
              <a:avLst/>
            </a:prstGeom>
            <a:noFill/>
          </p:spPr>
          <p:txBody>
            <a:bodyPr wrap="square">
              <a:spAutoFit/>
            </a:bodyPr>
            <a:lstStyle/>
            <a:p>
              <a:pPr algn="ctr"/>
              <a:r>
                <a:rPr lang="zh-CN" altLang="en-US" sz="4400" b="1" i="1">
                  <a:solidFill>
                    <a:srgbClr val="EFEAE4"/>
                  </a:solidFill>
                  <a:latin typeface="思源黑体 CN Normal" panose="020B0400000000000000" pitchFamily="34" charset="-122"/>
                  <a:ea typeface="思源黑体 CN Normal" panose="020B0400000000000000" pitchFamily="34" charset="-122"/>
                </a:rPr>
                <a:t>一</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11"/>
                                        </p:tgtEl>
                                        <p:attrNameLst>
                                          <p:attrName>style.visibility</p:attrName>
                                        </p:attrNameLst>
                                      </p:cBhvr>
                                      <p:to>
                                        <p:strVal val="visible"/>
                                      </p:to>
                                    </p:set>
                                    <p:anim calcmode="lin" valueType="num">
                                      <p:cBhvr>
                                        <p:cTn id="8" dur="500" fill="hold"/>
                                        <p:tgtEl>
                                          <p:spTgt spid="11"/>
                                        </p:tgtEl>
                                        <p:attrNameLst>
                                          <p:attrName>ppt_w</p:attrName>
                                        </p:attrNameLst>
                                      </p:cBhvr>
                                      <p:tavLst>
                                        <p:tav tm="0">
                                          <p:val>
                                            <p:fltVal val="0"/>
                                          </p:val>
                                        </p:tav>
                                        <p:tav tm="100000">
                                          <p:val>
                                            <p:strVal val="#ppt_w"/>
                                          </p:val>
                                        </p:tav>
                                      </p:tavLst>
                                    </p:anim>
                                    <p:anim calcmode="lin" valueType="num">
                                      <p:cBhvr>
                                        <p:cTn id="9" dur="500" fill="hold"/>
                                        <p:tgtEl>
                                          <p:spTgt spid="11"/>
                                        </p:tgtEl>
                                        <p:attrNameLst>
                                          <p:attrName>ppt_h</p:attrName>
                                        </p:attrNameLst>
                                      </p:cBhvr>
                                      <p:tavLst>
                                        <p:tav tm="0">
                                          <p:val>
                                            <p:fltVal val="0"/>
                                          </p:val>
                                        </p:tav>
                                        <p:tav tm="100000">
                                          <p:val>
                                            <p:strVal val="#ppt_h"/>
                                          </p:val>
                                        </p:tav>
                                      </p:tavLst>
                                    </p:anim>
                                    <p:animEffect transition="in" filter="fade">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556885" y="643255"/>
            <a:ext cx="5649595" cy="460375"/>
          </a:xfrm>
          <a:prstGeom prst="rect">
            <a:avLst/>
          </a:prstGeom>
        </p:spPr>
        <p:txBody>
          <a:bodyPr wrap="square">
            <a:spAutoFit/>
          </a:bodyPr>
          <a:lstStyle/>
          <a:p>
            <a:pPr algn="just">
              <a:lnSpc>
                <a:spcPct val="120000"/>
              </a:lnSpc>
              <a:defRPr/>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   </a:t>
            </a:r>
            <a:endParaRPr lang="zh-CN" altLang="en-US" sz="2000" b="1">
              <a:solidFill>
                <a:schemeClr val="bg1"/>
              </a:solidFill>
              <a:latin typeface="Times New Roman" pitchFamily="18" charset="0"/>
              <a:ea typeface="思源黑体 CN Normal" panose="020B0400000000000000" pitchFamily="34" charset="-122"/>
              <a:cs typeface="Times New Roman" pitchFamily="18" charset="0"/>
              <a:sym typeface="Wingdings" pitchFamily="2" charset="2"/>
            </a:endParaRPr>
          </a:p>
        </p:txBody>
      </p:sp>
      <p:pic>
        <p:nvPicPr>
          <p:cNvPr id="3" name="图片 11" descr="IMG_266"/>
          <p:cNvPicPr>
            <a:picLocks noChangeAspect="1"/>
          </p:cNvPicPr>
          <p:nvPr/>
        </p:nvPicPr>
        <p:blipFill>
          <a:blip r:embed="rId4"/>
          <a:stretch>
            <a:fillRect/>
          </a:stretch>
        </p:blipFill>
        <p:spPr>
          <a:xfrm>
            <a:off x="1165225" y="3776345"/>
            <a:ext cx="4796790" cy="282067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pic>
        <p:nvPicPr>
          <p:cNvPr id="15" name="图片 14" descr="IMG_269"/>
          <p:cNvPicPr>
            <a:picLocks noChangeAspect="1"/>
          </p:cNvPicPr>
          <p:nvPr/>
        </p:nvPicPr>
        <p:blipFill>
          <a:blip r:embed="rId5"/>
          <a:stretch>
            <a:fillRect/>
          </a:stretch>
        </p:blipFill>
        <p:spPr>
          <a:xfrm>
            <a:off x="6692900" y="3738880"/>
            <a:ext cx="4853940" cy="285813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pic>
        <p:nvPicPr>
          <p:cNvPr id="20" name="图片 18" descr="IMG_258"/>
          <p:cNvPicPr>
            <a:picLocks noChangeAspect="1"/>
          </p:cNvPicPr>
          <p:nvPr/>
        </p:nvPicPr>
        <p:blipFill>
          <a:blip r:embed="rId6"/>
          <a:stretch>
            <a:fillRect/>
          </a:stretch>
        </p:blipFill>
        <p:spPr>
          <a:xfrm>
            <a:off x="6692900" y="776605"/>
            <a:ext cx="4815205" cy="264604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grpSp>
        <p:nvGrpSpPr>
          <p:cNvPr id="9" name="组合 8"/>
          <p:cNvGrpSpPr/>
          <p:nvPr/>
        </p:nvGrpSpPr>
        <p:grpSpPr>
          <a:xfrm>
            <a:off x="948055" y="776605"/>
            <a:ext cx="4969510" cy="2646680"/>
            <a:chOff x="4437384" y="1552551"/>
            <a:chExt cx="4495896" cy="2962496"/>
          </a:xfrm>
        </p:grpSpPr>
        <p:sp>
          <p:nvSpPr>
            <p:cNvPr id="10" name="矩形: 圆角 9"/>
            <p:cNvSpPr/>
            <p:nvPr/>
          </p:nvSpPr>
          <p:spPr>
            <a:xfrm>
              <a:off x="4437384" y="1552551"/>
              <a:ext cx="4495896" cy="2962496"/>
            </a:xfrm>
            <a:prstGeom prst="roundRect">
              <a:avLst>
                <a:gd name="adj" fmla="val 5173"/>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634620" y="1739226"/>
              <a:ext cx="4252873" cy="2427285"/>
            </a:xfrm>
            <a:prstGeom prst="rect">
              <a:avLst/>
            </a:prstGeom>
          </p:spPr>
          <p:txBody>
            <a:bodyPr wrap="square">
              <a:spAutoFit/>
            </a:bodyPr>
            <a:lstStyle/>
            <a:p>
              <a:pPr>
                <a:lnSpc>
                  <a:spcPct val="150000"/>
                </a:lnSpc>
                <a:defRPr/>
              </a:pPr>
              <a:r>
                <a:rPr lang="en-US" altLang="zh-CN">
                  <a:latin typeface="思源黑体 CN Normal" panose="020B0400000000000000" pitchFamily="34" charset="-122"/>
                  <a:ea typeface="思源黑体 CN Normal" panose="020B0400000000000000" pitchFamily="34" charset="-122"/>
                  <a:sym typeface="Source Han Sans HW SC"/>
                </a:rPr>
                <a:t>    </a:t>
              </a:r>
              <a:r>
                <a:rPr lang="zh-CN" altLang="en-US">
                  <a:latin typeface="思源黑体 CN Normal" panose="020B0400000000000000" pitchFamily="34" charset="-122"/>
                  <a:ea typeface="思源黑体 CN Normal" panose="020B0400000000000000" pitchFamily="34" charset="-122"/>
                  <a:sym typeface="Source Han Sans HW SC"/>
                </a:rPr>
                <a:t>时钧宇，山东省枣庄市市中区人民检察院检委会专职委员、第二检察部主任，被授予“守望正义</a:t>
              </a:r>
              <a:r>
                <a:rPr lang="en-US" altLang="zh-CN">
                  <a:latin typeface="思源黑体 CN Normal" panose="020B0400000000000000" pitchFamily="34" charset="-122"/>
                  <a:ea typeface="思源黑体 CN Normal" panose="020B0400000000000000" pitchFamily="34" charset="-122"/>
                  <a:sym typeface="Source Han Sans HW SC"/>
                </a:rPr>
                <a:t>——</a:t>
              </a:r>
              <a:r>
                <a:rPr lang="zh-CN" altLang="en-US">
                  <a:latin typeface="思源黑体 CN Normal" panose="020B0400000000000000" pitchFamily="34" charset="-122"/>
                  <a:ea typeface="思源黑体 CN Normal" panose="020B0400000000000000" pitchFamily="34" charset="-122"/>
                  <a:sym typeface="Source Han Sans HW SC"/>
                </a:rPr>
                <a:t>新时代最美检察官”称号。</a:t>
              </a:r>
            </a:p>
            <a:p>
              <a:pPr>
                <a:lnSpc>
                  <a:spcPct val="150000"/>
                </a:lnSpc>
                <a:defRPr/>
              </a:pPr>
              <a:r>
                <a:rPr lang="zh-CN" altLang="en-US">
                  <a:latin typeface="思源黑体 CN Normal" panose="020B0400000000000000" pitchFamily="34" charset="-122"/>
                  <a:ea typeface="思源黑体 CN Normal" panose="020B0400000000000000" pitchFamily="34" charset="-122"/>
                  <a:sym typeface="Source Han Sans HW SC"/>
                </a:rPr>
                <a:t>  </a:t>
              </a:r>
              <a:r>
                <a:rPr lang="zh-CN" altLang="en-US">
                  <a:latin typeface="KaiTi" panose="02010609060101010101" charset="-122"/>
                  <a:ea typeface="KaiTi" panose="02010609060101010101" charset="-122"/>
                  <a:cs typeface="KaiTi" panose="02010609060101010101" charset="-122"/>
                  <a:sym typeface="Source Han Sans HW SC"/>
                </a:rPr>
                <a:t>严格司法 秉公办案 精益求精 开拓创新</a:t>
              </a:r>
            </a:p>
            <a:p>
              <a:pPr>
                <a:lnSpc>
                  <a:spcPct val="150000"/>
                </a:lnSpc>
                <a:defRPr/>
              </a:pPr>
              <a:r>
                <a:rPr lang="zh-CN" altLang="en-US">
                  <a:latin typeface="KaiTi" panose="02010609060101010101" charset="-122"/>
                  <a:ea typeface="KaiTi" panose="02010609060101010101" charset="-122"/>
                  <a:cs typeface="KaiTi" panose="02010609060101010101" charset="-122"/>
                  <a:sym typeface="Source Han Sans HW SC"/>
                </a:rPr>
                <a:t>  胸怀大爱 义务普法 春风化雨 维护稳定</a:t>
              </a:r>
              <a:endParaRPr lang="zh-CN" altLang="en-US" sz="2000">
                <a:latin typeface="KaiTi" panose="02010609060101010101" charset="-122"/>
                <a:ea typeface="KaiTi" panose="02010609060101010101" charset="-122"/>
                <a:cs typeface="KaiTi" panose="02010609060101010101" charset="-122"/>
                <a:sym typeface="Wingdings" pitchFamily="2" charset="2"/>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9"/>
                                        </p:tgtEl>
                                        <p:attrNameLst>
                                          <p:attrName>style.visibility</p:attrName>
                                        </p:attrNameLst>
                                      </p:cBhvr>
                                      <p:to>
                                        <p:strVal val="visible"/>
                                      </p:to>
                                    </p:set>
                                    <p:animEffect transition="in" filter="wipe(left)">
                                      <p:cBhvr>
                                        <p:cTn id="8" dur="500"/>
                                        <p:tgtEl>
                                          <p:spTgt spid="9"/>
                                        </p:tgtEl>
                                      </p:cBhvr>
                                    </p:animEffect>
                                  </p:childTnLst>
                                </p:cTn>
                              </p:par>
                            </p:childTnLst>
                          </p:cTn>
                        </p:par>
                        <p:par>
                          <p:cTn id="9" fill="hold" nodeType="withGroup">
                            <p:stCondLst>
                              <p:cond delay="500"/>
                            </p:stCondLst>
                            <p:childTnLst>
                              <p:par>
                                <p:cTn id="10" presetID="53" presetClass="entr" presetSubtype="0" fill="hold" nodeType="afterEffect">
                                  <p:childTnLst>
                                    <p:set>
                                      <p:cBhvr>
                                        <p:cTn id="11" dur="1" fill="hold">
                                          <p:stCondLst>
                                            <p:cond delay="0"/>
                                          </p:stCondLst>
                                        </p:cTn>
                                        <p:tgtEl>
                                          <p:spTgt spid="20"/>
                                        </p:tgtEl>
                                        <p:attrNameLst>
                                          <p:attrName>style.visibility</p:attrName>
                                        </p:attrNameLst>
                                      </p:cBhvr>
                                      <p:to>
                                        <p:strVal val="visible"/>
                                      </p:to>
                                    </p:set>
                                    <p:anim calcmode="lin" valueType="num">
                                      <p:cBhvr>
                                        <p:cTn id="12" dur="500" fill="hold"/>
                                        <p:tgtEl>
                                          <p:spTgt spid="20"/>
                                        </p:tgtEl>
                                        <p:attrNameLst>
                                          <p:attrName>ppt_w</p:attrName>
                                        </p:attrNameLst>
                                      </p:cBhvr>
                                      <p:tavLst>
                                        <p:tav tm="0">
                                          <p:val>
                                            <p:fltVal val="0"/>
                                          </p:val>
                                        </p:tav>
                                        <p:tav tm="100000">
                                          <p:val>
                                            <p:strVal val="#ppt_w"/>
                                          </p:val>
                                        </p:tav>
                                      </p:tavLst>
                                    </p:anim>
                                    <p:anim calcmode="lin" valueType="num">
                                      <p:cBhvr>
                                        <p:cTn id="13" dur="500" fill="hold"/>
                                        <p:tgtEl>
                                          <p:spTgt spid="20"/>
                                        </p:tgtEl>
                                        <p:attrNameLst>
                                          <p:attrName>ppt_h</p:attrName>
                                        </p:attrNameLst>
                                      </p:cBhvr>
                                      <p:tavLst>
                                        <p:tav tm="0">
                                          <p:val>
                                            <p:fltVal val="0"/>
                                          </p:val>
                                        </p:tav>
                                        <p:tav tm="100000">
                                          <p:val>
                                            <p:strVal val="#ppt_h"/>
                                          </p:val>
                                        </p:tav>
                                      </p:tavLst>
                                    </p:anim>
                                    <p:animEffect transition="in" filter="fade">
                                      <p:cBhvr>
                                        <p:cTn id="14" dur="500"/>
                                        <p:tgtEl>
                                          <p:spTgt spid="20"/>
                                        </p:tgtEl>
                                      </p:cBhvr>
                                    </p:animEffect>
                                  </p:childTnLst>
                                </p:cTn>
                              </p:par>
                            </p:childTnLst>
                          </p:cTn>
                        </p:par>
                        <p:par>
                          <p:cTn id="15" fill="hold" nodeType="withGroup">
                            <p:stCondLst>
                              <p:cond delay="1000"/>
                            </p:stCondLst>
                            <p:childTnLst>
                              <p:par>
                                <p:cTn id="16" presetID="53" presetClass="entr" presetSubtype="0" fill="hold" nodeType="afterEffect">
                                  <p:childTnLst>
                                    <p:set>
                                      <p:cBhvr>
                                        <p:cTn id="17" dur="1" fill="hold">
                                          <p:stCondLst>
                                            <p:cond delay="0"/>
                                          </p:stCondLst>
                                        </p:cTn>
                                        <p:tgtEl>
                                          <p:spTgt spid="15"/>
                                        </p:tgtEl>
                                        <p:attrNameLst>
                                          <p:attrName>style.visibility</p:attrName>
                                        </p:attrNameLst>
                                      </p:cBhvr>
                                      <p:to>
                                        <p:strVal val="visible"/>
                                      </p:to>
                                    </p:set>
                                    <p:anim calcmode="lin" valueType="num">
                                      <p:cBhvr>
                                        <p:cTn id="18" dur="500" fill="hold"/>
                                        <p:tgtEl>
                                          <p:spTgt spid="15"/>
                                        </p:tgtEl>
                                        <p:attrNameLst>
                                          <p:attrName>ppt_w</p:attrName>
                                        </p:attrNameLst>
                                      </p:cBhvr>
                                      <p:tavLst>
                                        <p:tav tm="0">
                                          <p:val>
                                            <p:fltVal val="0"/>
                                          </p:val>
                                        </p:tav>
                                        <p:tav tm="100000">
                                          <p:val>
                                            <p:strVal val="#ppt_w"/>
                                          </p:val>
                                        </p:tav>
                                      </p:tavLst>
                                    </p:anim>
                                    <p:anim calcmode="lin" valueType="num">
                                      <p:cBhvr>
                                        <p:cTn id="19" dur="500" fill="hold"/>
                                        <p:tgtEl>
                                          <p:spTgt spid="15"/>
                                        </p:tgtEl>
                                        <p:attrNameLst>
                                          <p:attrName>ppt_h</p:attrName>
                                        </p:attrNameLst>
                                      </p:cBhvr>
                                      <p:tavLst>
                                        <p:tav tm="0">
                                          <p:val>
                                            <p:fltVal val="0"/>
                                          </p:val>
                                        </p:tav>
                                        <p:tav tm="100000">
                                          <p:val>
                                            <p:strVal val="#ppt_h"/>
                                          </p:val>
                                        </p:tav>
                                      </p:tavLst>
                                    </p:anim>
                                    <p:animEffect transition="in" filter="fade">
                                      <p:cBhvr>
                                        <p:cTn id="20" dur="500"/>
                                        <p:tgtEl>
                                          <p:spTgt spid="15"/>
                                        </p:tgtEl>
                                      </p:cBhvr>
                                    </p:animEffect>
                                  </p:childTnLst>
                                </p:cTn>
                              </p:par>
                            </p:childTnLst>
                          </p:cTn>
                        </p:par>
                        <p:par>
                          <p:cTn id="21" fill="hold" nodeType="withGroup">
                            <p:stCondLst>
                              <p:cond delay="1500"/>
                            </p:stCondLst>
                            <p:childTnLst>
                              <p:par>
                                <p:cTn id="22" presetID="53" presetClass="entr" presetSubtype="0" fill="hold" nodeType="afterEffec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949568" y="1098510"/>
            <a:ext cx="10308981" cy="648970"/>
            <a:chOff x="2549914" y="843318"/>
            <a:chExt cx="10308470" cy="1006148"/>
          </a:xfrm>
        </p:grpSpPr>
        <p:sp>
          <p:nvSpPr>
            <p:cNvPr id="18" name="文本框 17"/>
            <p:cNvSpPr txBox="1"/>
            <p:nvPr/>
          </p:nvSpPr>
          <p:spPr>
            <a:xfrm>
              <a:off x="2626110" y="985883"/>
              <a:ext cx="10232274" cy="784249"/>
            </a:xfrm>
            <a:prstGeom prst="rect">
              <a:avLst/>
            </a:prstGeom>
            <a:noFill/>
          </p:spPr>
          <p:txBody>
            <a:bodyPr wrap="square">
              <a:spAutoFit/>
            </a:bodyPr>
            <a:lstStyle/>
            <a:p>
              <a:pPr>
                <a:lnSpc>
                  <a:spcPct val="120000"/>
                </a:lnSpc>
                <a:defRPr/>
              </a:pPr>
              <a:r>
                <a:rPr lang="zh-CN" altLang="en-US" sz="2400">
                  <a:solidFill>
                    <a:srgbClr val="014877"/>
                  </a:solidFill>
                  <a:effectLst>
                    <a:reflection endPos="8000" dist="50800" dir="5400000" sy="-100000" algn="bl" rotWithShape="0"/>
                  </a:effectLst>
                  <a:latin typeface="思源黑体 CN Normal" panose="020B0400000000000000" pitchFamily="34" charset="-122"/>
                  <a:ea typeface="思源黑体 CN Normal" panose="020B0400000000000000" pitchFamily="34" charset="-122"/>
                  <a:sym typeface="Source Han Sans HW SC"/>
                </a:rPr>
                <a:t>检察官职业伦理是指检察官在履行职务及社会生活中应当遵守的行为规范。</a:t>
              </a:r>
            </a:p>
          </p:txBody>
        </p:sp>
        <p:sp>
          <p:nvSpPr>
            <p:cNvPr id="19" name="Shape 5172"/>
            <p:cNvSpPr/>
            <p:nvPr/>
          </p:nvSpPr>
          <p:spPr>
            <a:xfrm>
              <a:off x="2549914" y="843318"/>
              <a:ext cx="10232273" cy="1006148"/>
            </a:xfrm>
            <a:prstGeom prst="roundRect">
              <a:avLst/>
            </a:prstGeom>
            <a:noFill/>
            <a:ln>
              <a:solidFill>
                <a:srgbClr val="014877"/>
              </a:solidFill>
            </a:ln>
          </p:spPr>
          <p:style>
            <a:lnRef idx="0">
              <a:scrgbClr r="0" g="0" b="0"/>
            </a:lnRef>
            <a:fillRef idx="0">
              <a:scrgbClr r="0" g="0" b="0"/>
            </a:fillRef>
            <a:effectRef idx="0">
              <a:scrgbClr r="0" g="0" b="0"/>
            </a:effectRef>
            <a:fontRef idx="minor">
              <a:schemeClr val="lt1"/>
            </a:fontRef>
          </p:style>
          <p:txBody>
            <a:bodyPr wrap="square" lIns="50800" tIns="50800" rIns="50800" bIns="50800" numCol="1" anchor="ctr">
              <a:noAutofit/>
            </a:bodyPr>
            <a:lstStyle/>
            <a:p>
              <a:pPr algn="ctr">
                <a:defRPr>
                  <a:solidFill>
                    <a:srgbClr val="4C4C4C"/>
                  </a:solidFill>
                </a:defRPr>
              </a:pPr>
              <a:endParaRPr lang="en-US" sz="1600">
                <a:solidFill>
                  <a:srgbClr val="FFFFFF"/>
                </a:solidFill>
                <a:latin typeface="Microsoft YaHei" panose="020B0503020204020204" pitchFamily="34" charset="-122"/>
                <a:ea typeface="Microsoft YaHei" panose="020B0503020204020204" pitchFamily="34" charset="-122"/>
                <a:cs typeface="Lato Light"/>
              </a:endParaRPr>
            </a:p>
          </p:txBody>
        </p:sp>
      </p:grpSp>
      <p:pic>
        <p:nvPicPr>
          <p:cNvPr id="6" name="图片 5" descr="徽章3"/>
          <p:cNvPicPr>
            <a:picLocks noChangeAspect="1"/>
          </p:cNvPicPr>
          <p:nvPr>
            <p:custDataLst>
              <p:tags r:id="rId2"/>
            </p:custDataLst>
          </p:nvPr>
        </p:nvPicPr>
        <p:blipFill>
          <a:blip r:embed="rId6"/>
          <a:stretch>
            <a:fillRect/>
          </a:stretch>
        </p:blipFill>
        <p:spPr>
          <a:xfrm>
            <a:off x="3362325" y="2523650"/>
            <a:ext cx="5475605" cy="3143885"/>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pic>
        <p:nvPicPr>
          <p:cNvPr id="2" name="图片 1" descr="3.webp"/>
          <p:cNvPicPr>
            <a:picLocks noChangeAspect="1"/>
          </p:cNvPicPr>
          <p:nvPr>
            <p:custDataLst>
              <p:tags r:id="rId3"/>
            </p:custDataLst>
          </p:nvPr>
        </p:nvPicPr>
        <p:blipFill>
          <a:blip r:embed="rId7"/>
          <a:stretch>
            <a:fillRect/>
          </a:stretch>
        </p:blipFill>
        <p:spPr>
          <a:xfrm>
            <a:off x="3253105" y="2523490"/>
            <a:ext cx="6490970" cy="3362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16"/>
                                        </p:tgtEl>
                                        <p:attrNameLst>
                                          <p:attrName>style.visibility</p:attrName>
                                        </p:attrNameLst>
                                      </p:cBhvr>
                                      <p:to>
                                        <p:strVal val="visible"/>
                                      </p:to>
                                    </p:set>
                                    <p:animEffect transition="in" filter="wipe(left)">
                                      <p:cBhvr>
                                        <p:cTn id="8" dur="500"/>
                                        <p:tgtEl>
                                          <p:spTgt spid="16"/>
                                        </p:tgtEl>
                                      </p:cBhvr>
                                    </p:animEffect>
                                  </p:childTnLst>
                                </p:cTn>
                              </p:par>
                            </p:childTnLst>
                          </p:cTn>
                        </p:par>
                        <p:par>
                          <p:cTn id="9" fill="hold" nodeType="withGroup">
                            <p:stCondLst>
                              <p:cond delay="500"/>
                            </p:stCondLst>
                            <p:childTnLst>
                              <p:par>
                                <p:cTn id="10" presetID="53" presetClass="entr" presetSubtype="0" fill="hold" nodeType="afterEffec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90700" y="2591241"/>
            <a:ext cx="8842326" cy="1785617"/>
            <a:chOff x="1930400" y="1919222"/>
            <a:chExt cx="8842326" cy="2584468"/>
          </a:xfrm>
        </p:grpSpPr>
        <p:sp>
          <p:nvSpPr>
            <p:cNvPr id="7" name="矩形: 剪去对角 6"/>
            <p:cNvSpPr/>
            <p:nvPr/>
          </p:nvSpPr>
          <p:spPr>
            <a:xfrm flipH="1">
              <a:off x="1930400" y="2020120"/>
              <a:ext cx="8842326" cy="2387600"/>
            </a:xfrm>
            <a:prstGeom prst="snip2DiagRect">
              <a:avLst>
                <a:gd name="adj1" fmla="val 0"/>
                <a:gd name="adj2"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14905" y="2580635"/>
              <a:ext cx="6355080" cy="1334514"/>
            </a:xfrm>
            <a:prstGeom prst="rect">
              <a:avLst/>
            </a:prstGeom>
          </p:spPr>
          <p:txBody>
            <a:bodyPr wrap="none">
              <a:spAutoFit/>
            </a:bodyPr>
            <a:lstStyle/>
            <a:p>
              <a:pPr algn="ctr"/>
              <a:r>
                <a:rPr lang="zh-CN" altLang="en-US" sz="5400">
                  <a:solidFill>
                    <a:srgbClr val="0461A0"/>
                  </a:solidFill>
                  <a:latin typeface="思源宋体 CN Medium" panose="02020500000000000000" pitchFamily="18" charset="-122"/>
                  <a:ea typeface="思源宋体 CN Medium" panose="02020500000000000000" pitchFamily="18" charset="-122"/>
                </a:rPr>
                <a:t>检察官职业伦理规范</a:t>
              </a:r>
            </a:p>
          </p:txBody>
        </p:sp>
        <p:sp>
          <p:nvSpPr>
            <p:cNvPr id="9" name="矩形 8"/>
            <p:cNvSpPr/>
            <p:nvPr/>
          </p:nvSpPr>
          <p:spPr>
            <a:xfrm>
              <a:off x="7912100" y="1919222"/>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30400" y="4407720"/>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53731" y="2254731"/>
            <a:ext cx="1784744" cy="1475985"/>
            <a:chOff x="5272677" y="3846159"/>
            <a:chExt cx="2579428" cy="2133192"/>
          </a:xfrm>
          <a:solidFill>
            <a:srgbClr val="0461A0"/>
          </a:solidFill>
        </p:grpSpPr>
        <p:sp>
          <p:nvSpPr>
            <p:cNvPr id="12" name="椭圆 11"/>
            <p:cNvSpPr/>
            <p:nvPr/>
          </p:nvSpPr>
          <p:spPr>
            <a:xfrm>
              <a:off x="5603761" y="3846159"/>
              <a:ext cx="2133192" cy="2133192"/>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i="1"/>
            </a:p>
          </p:txBody>
        </p:sp>
        <p:sp>
          <p:nvSpPr>
            <p:cNvPr id="13" name="矩形 12"/>
            <p:cNvSpPr/>
            <p:nvPr/>
          </p:nvSpPr>
          <p:spPr>
            <a:xfrm>
              <a:off x="5272677" y="4443622"/>
              <a:ext cx="2579428" cy="1112047"/>
            </a:xfrm>
            <a:prstGeom prst="rect">
              <a:avLst/>
            </a:prstGeom>
            <a:noFill/>
          </p:spPr>
          <p:txBody>
            <a:bodyPr wrap="square">
              <a:spAutoFit/>
            </a:bodyPr>
            <a:lstStyle/>
            <a:p>
              <a:pPr algn="ctr"/>
              <a:r>
                <a:rPr lang="zh-CN" altLang="en-US" sz="4400" b="1" i="1">
                  <a:solidFill>
                    <a:srgbClr val="EFEAE4"/>
                  </a:solidFill>
                  <a:latin typeface="思源黑体 CN Normal" panose="020B0400000000000000" pitchFamily="34" charset="-122"/>
                  <a:ea typeface="思源黑体 CN Normal" panose="020B0400000000000000" pitchFamily="34" charset="-122"/>
                </a:rPr>
                <a:t>二</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11"/>
                                        </p:tgtEl>
                                        <p:attrNameLst>
                                          <p:attrName>style.visibility</p:attrName>
                                        </p:attrNameLst>
                                      </p:cBhvr>
                                      <p:to>
                                        <p:strVal val="visible"/>
                                      </p:to>
                                    </p:set>
                                    <p:anim calcmode="lin" valueType="num">
                                      <p:cBhvr>
                                        <p:cTn id="8" dur="500" fill="hold"/>
                                        <p:tgtEl>
                                          <p:spTgt spid="11"/>
                                        </p:tgtEl>
                                        <p:attrNameLst>
                                          <p:attrName>ppt_w</p:attrName>
                                        </p:attrNameLst>
                                      </p:cBhvr>
                                      <p:tavLst>
                                        <p:tav tm="0">
                                          <p:val>
                                            <p:fltVal val="0"/>
                                          </p:val>
                                        </p:tav>
                                        <p:tav tm="100000">
                                          <p:val>
                                            <p:strVal val="#ppt_w"/>
                                          </p:val>
                                        </p:tav>
                                      </p:tavLst>
                                    </p:anim>
                                    <p:anim calcmode="lin" valueType="num">
                                      <p:cBhvr>
                                        <p:cTn id="9" dur="500" fill="hold"/>
                                        <p:tgtEl>
                                          <p:spTgt spid="11"/>
                                        </p:tgtEl>
                                        <p:attrNameLst>
                                          <p:attrName>ppt_h</p:attrName>
                                        </p:attrNameLst>
                                      </p:cBhvr>
                                      <p:tavLst>
                                        <p:tav tm="0">
                                          <p:val>
                                            <p:fltVal val="0"/>
                                          </p:val>
                                        </p:tav>
                                        <p:tav tm="100000">
                                          <p:val>
                                            <p:strVal val="#ppt_h"/>
                                          </p:val>
                                        </p:tav>
                                      </p:tavLst>
                                    </p:anim>
                                    <p:animEffect transition="in" filter="fade">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1480" y="454025"/>
            <a:ext cx="4829810" cy="688340"/>
            <a:chOff x="172119" y="139850"/>
            <a:chExt cx="5574055" cy="688490"/>
          </a:xfrm>
        </p:grpSpPr>
        <p:grpSp>
          <p:nvGrpSpPr>
            <p:cNvPr id="6" name="组合 5"/>
            <p:cNvGrpSpPr/>
            <p:nvPr/>
          </p:nvGrpSpPr>
          <p:grpSpPr>
            <a:xfrm>
              <a:off x="172119" y="139850"/>
              <a:ext cx="5376141" cy="688490"/>
              <a:chOff x="172119" y="139850"/>
              <a:chExt cx="5376141" cy="688490"/>
            </a:xfrm>
          </p:grpSpPr>
          <p:sp>
            <p:nvSpPr>
              <p:cNvPr id="8" name="弧形 7"/>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a:stCxn id="8" idx="0"/>
              </p:cNvCxnSpPr>
              <p:nvPr/>
            </p:nvCxnSpPr>
            <p:spPr>
              <a:xfrm flipV="1">
                <a:off x="517291" y="816908"/>
                <a:ext cx="4882245" cy="11432"/>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矩形: 圆角 67"/>
              <p:cNvSpPr/>
              <p:nvPr/>
            </p:nvSpPr>
            <p:spPr>
              <a:xfrm>
                <a:off x="253786" y="217972"/>
                <a:ext cx="5294474" cy="539868"/>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7"/>
            <p:cNvSpPr>
              <a:spLocks noChangeArrowheads="1"/>
            </p:cNvSpPr>
            <p:nvPr/>
          </p:nvSpPr>
          <p:spPr bwMode="auto">
            <a:xfrm>
              <a:off x="1471989" y="226844"/>
              <a:ext cx="4274185" cy="583692"/>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伦理与道德的关系</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cxnSp>
        <p:nvCxnSpPr>
          <p:cNvPr id="29" name="直接连接符 28"/>
          <p:cNvCxnSpPr/>
          <p:nvPr/>
        </p:nvCxnSpPr>
        <p:spPr>
          <a:xfrm>
            <a:off x="1849434" y="1757363"/>
            <a:ext cx="7123910" cy="0"/>
          </a:xfrm>
          <a:prstGeom prst="line">
            <a:avLst/>
          </a:prstGeom>
          <a:ln>
            <a:solidFill>
              <a:srgbClr val="304758"/>
            </a:solidFill>
          </a:ln>
        </p:spPr>
        <p:style>
          <a:lnRef idx="1">
            <a:schemeClr val="accent1"/>
          </a:lnRef>
          <a:fillRef idx="0">
            <a:schemeClr val="accent1"/>
          </a:fillRef>
          <a:effectRef idx="0">
            <a:schemeClr val="accent1"/>
          </a:effectRef>
          <a:fontRef idx="minor">
            <a:schemeClr val="tx1"/>
          </a:fontRef>
        </p:style>
      </p:cxnSp>
      <p:sp>
        <p:nvSpPr>
          <p:cNvPr id="31" name="弧形 30"/>
          <p:cNvSpPr/>
          <p:nvPr/>
        </p:nvSpPr>
        <p:spPr>
          <a:xfrm>
            <a:off x="8216107" y="1756323"/>
            <a:ext cx="1514474" cy="1514474"/>
          </a:xfrm>
          <a:prstGeom prst="arc">
            <a:avLst>
              <a:gd name="adj1" fmla="val 16200000"/>
              <a:gd name="adj2" fmla="val 5501085"/>
            </a:avLst>
          </a:prstGeom>
          <a:ln>
            <a:solidFill>
              <a:srgbClr val="30475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p:nvPr/>
        </p:nvCxnSpPr>
        <p:spPr>
          <a:xfrm>
            <a:off x="3113089" y="3270797"/>
            <a:ext cx="5860255" cy="0"/>
          </a:xfrm>
          <a:prstGeom prst="line">
            <a:avLst/>
          </a:prstGeom>
          <a:ln>
            <a:solidFill>
              <a:srgbClr val="304758"/>
            </a:solidFill>
          </a:ln>
        </p:spPr>
        <p:style>
          <a:lnRef idx="1">
            <a:schemeClr val="accent1"/>
          </a:lnRef>
          <a:fillRef idx="0">
            <a:schemeClr val="accent1"/>
          </a:fillRef>
          <a:effectRef idx="0">
            <a:schemeClr val="accent1"/>
          </a:effectRef>
          <a:fontRef idx="minor">
            <a:schemeClr val="tx1"/>
          </a:fontRef>
        </p:style>
      </p:cxnSp>
      <p:sp>
        <p:nvSpPr>
          <p:cNvPr id="34" name="弧形 33"/>
          <p:cNvSpPr/>
          <p:nvPr/>
        </p:nvSpPr>
        <p:spPr>
          <a:xfrm flipH="1">
            <a:off x="2361008" y="3270797"/>
            <a:ext cx="1514474" cy="1514474"/>
          </a:xfrm>
          <a:prstGeom prst="arc">
            <a:avLst>
              <a:gd name="adj1" fmla="val 16200000"/>
              <a:gd name="adj2" fmla="val 5501085"/>
            </a:avLst>
          </a:prstGeom>
          <a:ln>
            <a:solidFill>
              <a:srgbClr val="30475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5" name="直接连接符 34"/>
          <p:cNvCxnSpPr/>
          <p:nvPr/>
        </p:nvCxnSpPr>
        <p:spPr>
          <a:xfrm>
            <a:off x="3097766" y="4785271"/>
            <a:ext cx="7100887" cy="0"/>
          </a:xfrm>
          <a:prstGeom prst="line">
            <a:avLst/>
          </a:prstGeom>
          <a:ln>
            <a:solidFill>
              <a:srgbClr val="304758"/>
            </a:solidFill>
          </a:ln>
        </p:spPr>
        <p:style>
          <a:lnRef idx="1">
            <a:schemeClr val="accent1"/>
          </a:lnRef>
          <a:fillRef idx="0">
            <a:schemeClr val="accent1"/>
          </a:fillRef>
          <a:effectRef idx="0">
            <a:schemeClr val="accent1"/>
          </a:effectRef>
          <a:fontRef idx="minor">
            <a:schemeClr val="tx1"/>
          </a:fontRef>
        </p:style>
      </p:cxnSp>
      <p:sp>
        <p:nvSpPr>
          <p:cNvPr id="36" name="弧形 35"/>
          <p:cNvSpPr/>
          <p:nvPr/>
        </p:nvSpPr>
        <p:spPr>
          <a:xfrm>
            <a:off x="9420937" y="4785271"/>
            <a:ext cx="1514474" cy="1514474"/>
          </a:xfrm>
          <a:prstGeom prst="arc">
            <a:avLst>
              <a:gd name="adj1" fmla="val 16200000"/>
              <a:gd name="adj2" fmla="val 5501085"/>
            </a:avLst>
          </a:prstGeom>
          <a:ln>
            <a:solidFill>
              <a:srgbClr val="30475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43" name="直接连接符 42"/>
          <p:cNvCxnSpPr/>
          <p:nvPr/>
        </p:nvCxnSpPr>
        <p:spPr>
          <a:xfrm>
            <a:off x="2062085" y="6299745"/>
            <a:ext cx="8151891" cy="0"/>
          </a:xfrm>
          <a:prstGeom prst="line">
            <a:avLst/>
          </a:prstGeom>
          <a:ln>
            <a:solidFill>
              <a:srgbClr val="304758"/>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216193" y="2154286"/>
            <a:ext cx="6339998" cy="583565"/>
          </a:xfrm>
          <a:prstGeom prst="rect">
            <a:avLst/>
          </a:prstGeom>
        </p:spPr>
        <p:txBody>
          <a:bodyPr vert="horz" wrap="square">
            <a:spAutoFit/>
          </a:bodyPr>
          <a:lstStyle>
            <a:defPPr>
              <a:defRPr lang="zh-CN"/>
            </a:defPPr>
            <a:lvl1pPr algn="just">
              <a:lnSpc>
                <a:spcPct val="130000"/>
              </a:lnSpc>
              <a:defRPr kern="200">
                <a:solidFill>
                  <a:srgbClr val="A2A2A0"/>
                </a:solidFill>
                <a:latin typeface="方正细等线简体" panose="03000509000000000000" pitchFamily="65" charset="-122"/>
                <a:ea typeface="方正细等线简体" panose="03000509000000000000" pitchFamily="65" charset="-122"/>
              </a:defRPr>
            </a:lvl1pPr>
          </a:lstStyle>
          <a:p>
            <a:pPr algn="l" defTabSz="1285240">
              <a:lnSpc>
                <a:spcPct val="100000"/>
              </a:lnSpc>
              <a:spcBef>
                <a:spcPct val="0"/>
              </a:spcBef>
              <a:spcAft>
                <a:spcPct val="0"/>
              </a:spcAft>
              <a:buClrTx/>
              <a:buSzTx/>
              <a:buFontTx/>
              <a:defRPr/>
            </a:pPr>
            <a:r>
              <a:rPr lang="zh-CN" altLang="en-US" sz="3200" kern="0">
                <a:solidFill>
                  <a:schemeClr val="tx1">
                    <a:lumMod val="65000"/>
                    <a:lumOff val="35000"/>
                  </a:schemeClr>
                </a:solidFill>
                <a:effectLst/>
                <a:latin typeface="Times New Roman" pitchFamily="18" charset="0"/>
                <a:ea typeface="思源黑体 CN Medium" panose="020B0600000000000000" pitchFamily="34" charset="-122"/>
                <a:cs typeface="Times New Roman" pitchFamily="18" charset="0"/>
              </a:rPr>
              <a:t>伦理是道德的来源和依据</a:t>
            </a:r>
          </a:p>
        </p:txBody>
      </p:sp>
      <p:sp>
        <p:nvSpPr>
          <p:cNvPr id="38" name="文本框 37"/>
          <p:cNvSpPr txBox="1"/>
          <p:nvPr/>
        </p:nvSpPr>
        <p:spPr>
          <a:xfrm>
            <a:off x="4004149" y="3649064"/>
            <a:ext cx="6339998" cy="730885"/>
          </a:xfrm>
          <a:prstGeom prst="rect">
            <a:avLst/>
          </a:prstGeom>
        </p:spPr>
        <p:txBody>
          <a:bodyPr vert="horz" wrap="square">
            <a:spAutoFit/>
          </a:bodyPr>
          <a:lstStyle>
            <a:defPPr>
              <a:defRPr lang="zh-CN"/>
            </a:defPPr>
            <a:lvl1pPr algn="just">
              <a:lnSpc>
                <a:spcPct val="130000"/>
              </a:lnSpc>
              <a:defRPr kern="200">
                <a:solidFill>
                  <a:srgbClr val="A2A2A0"/>
                </a:solidFill>
                <a:latin typeface="方正细等线简体" panose="03000509000000000000" pitchFamily="65" charset="-122"/>
                <a:ea typeface="方正细等线简体" panose="03000509000000000000" pitchFamily="65" charset="-122"/>
              </a:defRPr>
            </a:lvl1pPr>
          </a:lstStyle>
          <a:p>
            <a:r>
              <a:rPr lang="zh-CN" altLang="en-US" sz="3200" kern="0">
                <a:solidFill>
                  <a:schemeClr val="tx1">
                    <a:lumMod val="65000"/>
                    <a:lumOff val="35000"/>
                  </a:schemeClr>
                </a:solidFill>
                <a:effectLst/>
                <a:latin typeface="Times New Roman" pitchFamily="18" charset="0"/>
                <a:ea typeface="思源黑体 CN Medium" panose="020B0600000000000000" pitchFamily="34" charset="-122"/>
                <a:cs typeface="Times New Roman" pitchFamily="18" charset="0"/>
              </a:rPr>
              <a:t>道德是伦理的展开与实现</a:t>
            </a:r>
          </a:p>
        </p:txBody>
      </p:sp>
      <p:sp>
        <p:nvSpPr>
          <p:cNvPr id="39" name="文本框 38"/>
          <p:cNvSpPr txBox="1"/>
          <p:nvPr/>
        </p:nvSpPr>
        <p:spPr>
          <a:xfrm>
            <a:off x="4269740" y="5291455"/>
            <a:ext cx="4749165" cy="730885"/>
          </a:xfrm>
          <a:prstGeom prst="rect">
            <a:avLst/>
          </a:prstGeom>
        </p:spPr>
        <p:txBody>
          <a:bodyPr vert="horz" wrap="square">
            <a:spAutoFit/>
          </a:bodyPr>
          <a:lstStyle>
            <a:defPPr>
              <a:defRPr lang="zh-CN"/>
            </a:defPPr>
            <a:lvl1pPr algn="just">
              <a:lnSpc>
                <a:spcPct val="130000"/>
              </a:lnSpc>
              <a:defRPr kern="200">
                <a:solidFill>
                  <a:srgbClr val="A2A2A0"/>
                </a:solidFill>
                <a:latin typeface="方正细等线简体" panose="03000509000000000000" pitchFamily="65" charset="-122"/>
                <a:ea typeface="方正细等线简体" panose="03000509000000000000" pitchFamily="65" charset="-122"/>
              </a:defRPr>
            </a:lvl1pPr>
          </a:lstStyle>
          <a:p>
            <a:r>
              <a:rPr lang="zh-CN" altLang="en-US" sz="3200" kern="0">
                <a:solidFill>
                  <a:schemeClr val="tx1">
                    <a:lumMod val="65000"/>
                    <a:lumOff val="35000"/>
                  </a:schemeClr>
                </a:solidFill>
                <a:effectLst/>
                <a:latin typeface="Times New Roman" pitchFamily="18" charset="0"/>
                <a:ea typeface="思源黑体 CN Medium" panose="020B0600000000000000" pitchFamily="34" charset="-122"/>
                <a:cs typeface="Times New Roman" pitchFamily="18" charset="0"/>
              </a:rPr>
              <a:t>伦理与道德之间存在张力</a:t>
            </a:r>
          </a:p>
        </p:txBody>
      </p:sp>
      <p:cxnSp>
        <p:nvCxnSpPr>
          <p:cNvPr id="40" name="直接连接符 39"/>
          <p:cNvCxnSpPr/>
          <p:nvPr/>
        </p:nvCxnSpPr>
        <p:spPr>
          <a:xfrm flipH="1">
            <a:off x="3915100" y="3474660"/>
            <a:ext cx="0" cy="1201326"/>
          </a:xfrm>
          <a:prstGeom prst="line">
            <a:avLst/>
          </a:prstGeom>
          <a:ln>
            <a:solidFill>
              <a:srgbClr val="756364"/>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9449057" y="4938168"/>
            <a:ext cx="0" cy="1201326"/>
          </a:xfrm>
          <a:prstGeom prst="line">
            <a:avLst/>
          </a:prstGeom>
          <a:ln>
            <a:solidFill>
              <a:srgbClr val="756364"/>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8366382" y="1865403"/>
            <a:ext cx="0" cy="1201326"/>
          </a:xfrm>
          <a:prstGeom prst="line">
            <a:avLst/>
          </a:prstGeom>
          <a:ln>
            <a:solidFill>
              <a:srgbClr val="756364"/>
            </a:solidFill>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8855224" y="2208755"/>
            <a:ext cx="550712" cy="584775"/>
            <a:chOff x="8758388" y="2204501"/>
            <a:chExt cx="550712" cy="584775"/>
          </a:xfrm>
        </p:grpSpPr>
        <p:sp>
          <p:nvSpPr>
            <p:cNvPr id="47" name="椭圆 46"/>
            <p:cNvSpPr/>
            <p:nvPr/>
          </p:nvSpPr>
          <p:spPr>
            <a:xfrm>
              <a:off x="8758388" y="2218209"/>
              <a:ext cx="550712" cy="550712"/>
            </a:xfrm>
            <a:prstGeom prst="ellipse">
              <a:avLst/>
            </a:prstGeom>
            <a:solidFill>
              <a:srgbClr val="304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8843159" y="2204501"/>
              <a:ext cx="357991" cy="584775"/>
            </a:xfrm>
            <a:prstGeom prst="rect">
              <a:avLst/>
            </a:prstGeom>
            <a:noFill/>
          </p:spPr>
          <p:txBody>
            <a:bodyPr wrap="square" rtlCol="0">
              <a:spAutoFit/>
            </a:bodyPr>
            <a:lstStyle/>
            <a:p>
              <a:r>
                <a:rPr lang="en-US" altLang="zh-CN" sz="3200">
                  <a:solidFill>
                    <a:schemeClr val="bg1"/>
                  </a:solidFill>
                  <a:latin typeface="Microsoft YaHei" panose="020B0503020204020204" pitchFamily="34" charset="-122"/>
                  <a:ea typeface="Microsoft YaHei" panose="020B0503020204020204" pitchFamily="34" charset="-122"/>
                </a:rPr>
                <a:t>1</a:t>
              </a:r>
              <a:endParaRPr lang="zh-CN" altLang="en-US" sz="3200">
                <a:solidFill>
                  <a:schemeClr val="bg1"/>
                </a:solidFill>
                <a:latin typeface="Microsoft YaHei" panose="020B0503020204020204" pitchFamily="34" charset="-122"/>
                <a:ea typeface="Microsoft YaHei" panose="020B0503020204020204" pitchFamily="34" charset="-122"/>
              </a:endParaRPr>
            </a:p>
          </p:txBody>
        </p:sp>
      </p:grpSp>
      <p:grpSp>
        <p:nvGrpSpPr>
          <p:cNvPr id="66" name="组合 65"/>
          <p:cNvGrpSpPr/>
          <p:nvPr/>
        </p:nvGrpSpPr>
        <p:grpSpPr>
          <a:xfrm>
            <a:off x="2843044" y="3735930"/>
            <a:ext cx="550712" cy="583565"/>
            <a:chOff x="8758388" y="2204501"/>
            <a:chExt cx="550712" cy="583565"/>
          </a:xfrm>
        </p:grpSpPr>
        <p:sp>
          <p:nvSpPr>
            <p:cNvPr id="78" name="椭圆 77"/>
            <p:cNvSpPr/>
            <p:nvPr/>
          </p:nvSpPr>
          <p:spPr>
            <a:xfrm>
              <a:off x="8758388" y="2218209"/>
              <a:ext cx="550712" cy="550712"/>
            </a:xfrm>
            <a:prstGeom prst="ellipse">
              <a:avLst/>
            </a:prstGeom>
            <a:solidFill>
              <a:srgbClr val="304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文本框 93"/>
            <p:cNvSpPr txBox="1"/>
            <p:nvPr/>
          </p:nvSpPr>
          <p:spPr>
            <a:xfrm>
              <a:off x="8843159" y="2204501"/>
              <a:ext cx="357991" cy="583565"/>
            </a:xfrm>
            <a:prstGeom prst="rect">
              <a:avLst/>
            </a:prstGeom>
            <a:noFill/>
          </p:spPr>
          <p:txBody>
            <a:bodyPr wrap="square" rtlCol="0">
              <a:spAutoFit/>
            </a:bodyPr>
            <a:lstStyle/>
            <a:p>
              <a:r>
                <a:rPr lang="en-US" altLang="zh-CN" sz="3200">
                  <a:solidFill>
                    <a:schemeClr val="bg1"/>
                  </a:solidFill>
                  <a:latin typeface="Microsoft YaHei" panose="020B0503020204020204" pitchFamily="34" charset="-122"/>
                  <a:ea typeface="Microsoft YaHei" panose="020B0503020204020204" pitchFamily="34" charset="-122"/>
                </a:rPr>
                <a:t>2</a:t>
              </a:r>
              <a:endParaRPr lang="zh-CN" altLang="en-US" sz="3200">
                <a:solidFill>
                  <a:schemeClr val="bg1"/>
                </a:solidFill>
                <a:latin typeface="Microsoft YaHei" panose="020B0503020204020204" pitchFamily="34" charset="-122"/>
                <a:ea typeface="Microsoft YaHei" panose="020B0503020204020204" pitchFamily="34" charset="-122"/>
              </a:endParaRPr>
            </a:p>
          </p:txBody>
        </p:sp>
      </p:grpSp>
      <p:grpSp>
        <p:nvGrpSpPr>
          <p:cNvPr id="95" name="组合 94"/>
          <p:cNvGrpSpPr/>
          <p:nvPr/>
        </p:nvGrpSpPr>
        <p:grpSpPr>
          <a:xfrm>
            <a:off x="9793754" y="5239610"/>
            <a:ext cx="550712" cy="583565"/>
            <a:chOff x="8758388" y="2204501"/>
            <a:chExt cx="550712" cy="583565"/>
          </a:xfrm>
        </p:grpSpPr>
        <p:sp>
          <p:nvSpPr>
            <p:cNvPr id="96" name="椭圆 95"/>
            <p:cNvSpPr/>
            <p:nvPr/>
          </p:nvSpPr>
          <p:spPr>
            <a:xfrm>
              <a:off x="8758388" y="2218209"/>
              <a:ext cx="550712" cy="550712"/>
            </a:xfrm>
            <a:prstGeom prst="ellipse">
              <a:avLst/>
            </a:prstGeom>
            <a:solidFill>
              <a:srgbClr val="3047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文本框 96"/>
            <p:cNvSpPr txBox="1"/>
            <p:nvPr/>
          </p:nvSpPr>
          <p:spPr>
            <a:xfrm>
              <a:off x="8843159" y="2204501"/>
              <a:ext cx="357991" cy="583565"/>
            </a:xfrm>
            <a:prstGeom prst="rect">
              <a:avLst/>
            </a:prstGeom>
            <a:noFill/>
          </p:spPr>
          <p:txBody>
            <a:bodyPr wrap="square" rtlCol="0">
              <a:spAutoFit/>
            </a:bodyPr>
            <a:lstStyle/>
            <a:p>
              <a:r>
                <a:rPr lang="en-US" altLang="zh-CN" sz="3200">
                  <a:solidFill>
                    <a:schemeClr val="bg1"/>
                  </a:solidFill>
                  <a:latin typeface="Microsoft YaHei" panose="020B0503020204020204" pitchFamily="34" charset="-122"/>
                  <a:ea typeface="Microsoft YaHei" panose="020B0503020204020204" pitchFamily="34" charset="-122"/>
                </a:rPr>
                <a:t>3</a:t>
              </a:r>
              <a:endParaRPr lang="zh-CN" altLang="en-US" sz="3200">
                <a:solidFill>
                  <a:schemeClr val="bg1"/>
                </a:solidFill>
                <a:latin typeface="Microsoft YaHei" panose="020B0503020204020204" pitchFamily="34" charset="-122"/>
                <a:ea typeface="Microsoft YaHei"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withGroup">
                            <p:stCondLst>
                              <p:cond delay="1000"/>
                            </p:stCondLst>
                            <p:childTnLst>
                              <p:par>
                                <p:cTn id="13" presetID="22" presetClass="entr" presetSubtype="8" fill="hold" nodeType="afterEffec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nodeType="withGroup">
                            <p:stCondLst>
                              <p:cond delay="1500"/>
                            </p:stCondLst>
                            <p:childTnLst>
                              <p:par>
                                <p:cTn id="17" presetID="22" presetClass="entr" presetSubtype="1" fill="hold" grpId="0" nodeType="afterEffect">
                                  <p:childTnLst>
                                    <p:set>
                                      <p:cBhvr>
                                        <p:cTn id="18" dur="1" fill="hold">
                                          <p:stCondLst>
                                            <p:cond delay="0"/>
                                          </p:stCondLst>
                                        </p:cTn>
                                        <p:tgtEl>
                                          <p:spTgt spid="31"/>
                                        </p:tgtEl>
                                        <p:attrNameLst>
                                          <p:attrName>style.visibility</p:attrName>
                                        </p:attrNameLst>
                                      </p:cBhvr>
                                      <p:to>
                                        <p:strVal val="visible"/>
                                      </p:to>
                                    </p:set>
                                    <p:animEffect transition="in" filter="wipe(up)">
                                      <p:cBhvr>
                                        <p:cTn id="19" dur="500"/>
                                        <p:tgtEl>
                                          <p:spTgt spid="31"/>
                                        </p:tgtEl>
                                      </p:cBhvr>
                                    </p:animEffect>
                                  </p:childTnLst>
                                </p:cTn>
                              </p:par>
                            </p:childTnLst>
                          </p:cTn>
                        </p:par>
                        <p:par>
                          <p:cTn id="20" fill="hold" nodeType="withGroup">
                            <p:stCondLst>
                              <p:cond delay="2000"/>
                            </p:stCondLst>
                            <p:childTnLst>
                              <p:par>
                                <p:cTn id="21" presetID="22" presetClass="entr" presetSubtype="2" fill="hold" nodeType="afterEffect">
                                  <p:childTnLst>
                                    <p:set>
                                      <p:cBhvr>
                                        <p:cTn id="22" dur="1" fill="hold">
                                          <p:stCondLst>
                                            <p:cond delay="0"/>
                                          </p:stCondLst>
                                        </p:cTn>
                                        <p:tgtEl>
                                          <p:spTgt spid="33"/>
                                        </p:tgtEl>
                                        <p:attrNameLst>
                                          <p:attrName>style.visibility</p:attrName>
                                        </p:attrNameLst>
                                      </p:cBhvr>
                                      <p:to>
                                        <p:strVal val="visible"/>
                                      </p:to>
                                    </p:set>
                                    <p:animEffect transition="in" filter="wipe(right)">
                                      <p:cBhvr>
                                        <p:cTn id="23" dur="500"/>
                                        <p:tgtEl>
                                          <p:spTgt spid="33"/>
                                        </p:tgtEl>
                                      </p:cBhvr>
                                    </p:animEffect>
                                  </p:childTnLst>
                                </p:cTn>
                              </p:par>
                            </p:childTnLst>
                          </p:cTn>
                        </p:par>
                        <p:par>
                          <p:cTn id="24" fill="hold" nodeType="withGroup">
                            <p:stCondLst>
                              <p:cond delay="2500"/>
                            </p:stCondLst>
                            <p:childTnLst>
                              <p:par>
                                <p:cTn id="25" presetID="42" presetClass="entr" presetSubtype="0" fill="hold" grpId="3" nodeType="afterEffect">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3500"/>
                            </p:stCondLst>
                            <p:childTnLst>
                              <p:par>
                                <p:cTn id="31" presetID="22" presetClass="entr" presetSubtype="1" fill="hold" grpId="1" nodeType="afterEffect">
                                  <p:childTnLst>
                                    <p:set>
                                      <p:cBhvr>
                                        <p:cTn id="32" dur="1" fill="hold">
                                          <p:stCondLst>
                                            <p:cond delay="0"/>
                                          </p:stCondLst>
                                        </p:cTn>
                                        <p:tgtEl>
                                          <p:spTgt spid="34"/>
                                        </p:tgtEl>
                                        <p:attrNameLst>
                                          <p:attrName>style.visibility</p:attrName>
                                        </p:attrNameLst>
                                      </p:cBhvr>
                                      <p:to>
                                        <p:strVal val="visible"/>
                                      </p:to>
                                    </p:set>
                                    <p:animEffect transition="in" filter="wipe(up)">
                                      <p:cBhvr>
                                        <p:cTn id="33" dur="500"/>
                                        <p:tgtEl>
                                          <p:spTgt spid="34"/>
                                        </p:tgtEl>
                                      </p:cBhvr>
                                    </p:animEffect>
                                  </p:childTnLst>
                                </p:cTn>
                              </p:par>
                            </p:childTnLst>
                          </p:cTn>
                        </p:par>
                        <p:par>
                          <p:cTn id="34" fill="hold" nodeType="withGroup">
                            <p:stCondLst>
                              <p:cond delay="4000"/>
                            </p:stCondLst>
                            <p:childTnLst>
                              <p:par>
                                <p:cTn id="35" presetID="22" presetClass="entr" presetSubtype="8" fill="hold" nodeType="afterEffec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par>
                          <p:cTn id="38" fill="hold" nodeType="withGroup">
                            <p:stCondLst>
                              <p:cond delay="4500"/>
                            </p:stCondLst>
                            <p:childTnLst>
                              <p:par>
                                <p:cTn id="39" presetID="22" presetClass="entr" presetSubtype="1" fill="hold" nodeType="afterEffec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par>
                          <p:cTn id="42" fill="hold" nodeType="withGroup">
                            <p:stCondLst>
                              <p:cond delay="5000"/>
                            </p:stCondLst>
                            <p:childTnLst>
                              <p:par>
                                <p:cTn id="43" presetID="42" presetClass="entr" presetSubtype="0" fill="hold" grpId="4" nodeType="afterEffect">
                                  <p:childTnLst>
                                    <p:set>
                                      <p:cBhvr>
                                        <p:cTn id="44" dur="1" fill="hold">
                                          <p:stCondLst>
                                            <p:cond delay="0"/>
                                          </p:stCondLst>
                                        </p:cTn>
                                        <p:tgtEl>
                                          <p:spTgt spid="38"/>
                                        </p:tgtEl>
                                        <p:attrNameLst>
                                          <p:attrName>style.visibility</p:attrName>
                                        </p:attrNameLst>
                                      </p:cBhvr>
                                      <p:to>
                                        <p:strVal val="visible"/>
                                      </p:to>
                                    </p:set>
                                    <p:animEffect transition="in" filter="fade">
                                      <p:cBhvr>
                                        <p:cTn id="45" dur="1000"/>
                                        <p:tgtEl>
                                          <p:spTgt spid="38"/>
                                        </p:tgtEl>
                                      </p:cBhvr>
                                    </p:animEffect>
                                    <p:anim calcmode="lin" valueType="num">
                                      <p:cBhvr>
                                        <p:cTn id="46" dur="1000" fill="hold"/>
                                        <p:tgtEl>
                                          <p:spTgt spid="38"/>
                                        </p:tgtEl>
                                        <p:attrNameLst>
                                          <p:attrName>ppt_x</p:attrName>
                                        </p:attrNameLst>
                                      </p:cBhvr>
                                      <p:tavLst>
                                        <p:tav tm="0">
                                          <p:val>
                                            <p:strVal val="#ppt_x"/>
                                          </p:val>
                                        </p:tav>
                                        <p:tav tm="100000">
                                          <p:val>
                                            <p:strVal val="#ppt_x"/>
                                          </p:val>
                                        </p:tav>
                                      </p:tavLst>
                                    </p:anim>
                                    <p:anim calcmode="lin" valueType="num">
                                      <p:cBhvr>
                                        <p:cTn id="47" dur="1000" fill="hold"/>
                                        <p:tgtEl>
                                          <p:spTgt spid="38"/>
                                        </p:tgtEl>
                                        <p:attrNameLst>
                                          <p:attrName>ppt_y</p:attrName>
                                        </p:attrNameLst>
                                      </p:cBhvr>
                                      <p:tavLst>
                                        <p:tav tm="0">
                                          <p:val>
                                            <p:strVal val="#ppt_y+.1"/>
                                          </p:val>
                                        </p:tav>
                                        <p:tav tm="100000">
                                          <p:val>
                                            <p:strVal val="#ppt_y"/>
                                          </p:val>
                                        </p:tav>
                                      </p:tavLst>
                                    </p:anim>
                                  </p:childTnLst>
                                </p:cTn>
                              </p:par>
                            </p:childTnLst>
                          </p:cTn>
                        </p:par>
                        <p:par>
                          <p:cTn id="48" fill="hold" nodeType="withGroup">
                            <p:stCondLst>
                              <p:cond delay="6000"/>
                            </p:stCondLst>
                            <p:childTnLst>
                              <p:par>
                                <p:cTn id="49" presetID="22" presetClass="entr" presetSubtype="1" fill="hold" grpId="2" nodeType="afterEffect">
                                  <p:childTnLst>
                                    <p:set>
                                      <p:cBhvr>
                                        <p:cTn id="50" dur="1" fill="hold">
                                          <p:stCondLst>
                                            <p:cond delay="0"/>
                                          </p:stCondLst>
                                        </p:cTn>
                                        <p:tgtEl>
                                          <p:spTgt spid="36"/>
                                        </p:tgtEl>
                                        <p:attrNameLst>
                                          <p:attrName>style.visibility</p:attrName>
                                        </p:attrNameLst>
                                      </p:cBhvr>
                                      <p:to>
                                        <p:strVal val="visible"/>
                                      </p:to>
                                    </p:set>
                                    <p:animEffect transition="in" filter="wipe(up)">
                                      <p:cBhvr>
                                        <p:cTn id="51" dur="500"/>
                                        <p:tgtEl>
                                          <p:spTgt spid="36"/>
                                        </p:tgtEl>
                                      </p:cBhvr>
                                    </p:animEffect>
                                  </p:childTnLst>
                                </p:cTn>
                              </p:par>
                            </p:childTnLst>
                          </p:cTn>
                        </p:par>
                        <p:par>
                          <p:cTn id="52" fill="hold" nodeType="withGroup">
                            <p:stCondLst>
                              <p:cond delay="6500"/>
                            </p:stCondLst>
                            <p:childTnLst>
                              <p:par>
                                <p:cTn id="53" presetID="22" presetClass="entr" presetSubtype="2" fill="hold" nodeType="afterEffect">
                                  <p:childTnLst>
                                    <p:set>
                                      <p:cBhvr>
                                        <p:cTn id="54" dur="1" fill="hold">
                                          <p:stCondLst>
                                            <p:cond delay="0"/>
                                          </p:stCondLst>
                                        </p:cTn>
                                        <p:tgtEl>
                                          <p:spTgt spid="43"/>
                                        </p:tgtEl>
                                        <p:attrNameLst>
                                          <p:attrName>style.visibility</p:attrName>
                                        </p:attrNameLst>
                                      </p:cBhvr>
                                      <p:to>
                                        <p:strVal val="visible"/>
                                      </p:to>
                                    </p:set>
                                    <p:animEffect transition="in" filter="wipe(right)">
                                      <p:cBhvr>
                                        <p:cTn id="55" dur="500"/>
                                        <p:tgtEl>
                                          <p:spTgt spid="43"/>
                                        </p:tgtEl>
                                      </p:cBhvr>
                                    </p:animEffect>
                                  </p:childTnLst>
                                </p:cTn>
                              </p:par>
                            </p:childTnLst>
                          </p:cTn>
                        </p:par>
                        <p:par>
                          <p:cTn id="56" fill="hold" nodeType="withGroup">
                            <p:stCondLst>
                              <p:cond delay="7000"/>
                            </p:stCondLst>
                            <p:childTnLst>
                              <p:par>
                                <p:cTn id="57" presetID="42" presetClass="entr" presetSubtype="0" fill="hold" grpId="5" nodeType="afterEffect">
                                  <p:childTnLst>
                                    <p:set>
                                      <p:cBhvr>
                                        <p:cTn id="58" dur="1" fill="hold">
                                          <p:stCondLst>
                                            <p:cond delay="0"/>
                                          </p:stCondLst>
                                        </p:cTn>
                                        <p:tgtEl>
                                          <p:spTgt spid="39"/>
                                        </p:tgtEl>
                                        <p:attrNameLst>
                                          <p:attrName>style.visibility</p:attrName>
                                        </p:attrNameLst>
                                      </p:cBhvr>
                                      <p:to>
                                        <p:strVal val="visible"/>
                                      </p:to>
                                    </p:set>
                                    <p:animEffect transition="in" filter="fade">
                                      <p:cBhvr>
                                        <p:cTn id="59" dur="1000"/>
                                        <p:tgtEl>
                                          <p:spTgt spid="39"/>
                                        </p:tgtEl>
                                      </p:cBhvr>
                                    </p:animEffect>
                                    <p:anim calcmode="lin" valueType="num">
                                      <p:cBhvr>
                                        <p:cTn id="60" dur="1000" fill="hold"/>
                                        <p:tgtEl>
                                          <p:spTgt spid="39"/>
                                        </p:tgtEl>
                                        <p:attrNameLst>
                                          <p:attrName>ppt_x</p:attrName>
                                        </p:attrNameLst>
                                      </p:cBhvr>
                                      <p:tavLst>
                                        <p:tav tm="0">
                                          <p:val>
                                            <p:strVal val="#ppt_x"/>
                                          </p:val>
                                        </p:tav>
                                        <p:tav tm="100000">
                                          <p:val>
                                            <p:strVal val="#ppt_x"/>
                                          </p:val>
                                        </p:tav>
                                      </p:tavLst>
                                    </p:anim>
                                    <p:anim calcmode="lin" valueType="num">
                                      <p:cBhvr>
                                        <p:cTn id="61" dur="1000" fill="hold"/>
                                        <p:tgtEl>
                                          <p:spTgt spid="39"/>
                                        </p:tgtEl>
                                        <p:attrNameLst>
                                          <p:attrName>ppt_y</p:attrName>
                                        </p:attrNameLst>
                                      </p:cBhvr>
                                      <p:tavLst>
                                        <p:tav tm="0">
                                          <p:val>
                                            <p:strVal val="#ppt_y+.1"/>
                                          </p:val>
                                        </p:tav>
                                        <p:tav tm="100000">
                                          <p:val>
                                            <p:strVal val="#ppt_y"/>
                                          </p:val>
                                        </p:tav>
                                      </p:tavLst>
                                    </p:anim>
                                  </p:childTnLst>
                                </p:cTn>
                              </p:par>
                            </p:childTnLst>
                          </p:cTn>
                        </p:par>
                        <p:par>
                          <p:cTn id="62" fill="hold" nodeType="withGroup">
                            <p:stCondLst>
                              <p:cond delay="8000"/>
                            </p:stCondLst>
                            <p:childTnLst>
                              <p:par>
                                <p:cTn id="63" presetID="22" presetClass="entr" presetSubtype="1" fill="hold" nodeType="afterEffect">
                                  <p:childTnLst>
                                    <p:set>
                                      <p:cBhvr>
                                        <p:cTn id="64" dur="1" fill="hold">
                                          <p:stCondLst>
                                            <p:cond delay="0"/>
                                          </p:stCondLst>
                                        </p:cTn>
                                        <p:tgtEl>
                                          <p:spTgt spid="44"/>
                                        </p:tgtEl>
                                        <p:attrNameLst>
                                          <p:attrName>style.visibility</p:attrName>
                                        </p:attrNameLst>
                                      </p:cBhvr>
                                      <p:to>
                                        <p:strVal val="visible"/>
                                      </p:to>
                                    </p:set>
                                    <p:animEffect transition="in" filter="wipe(up)">
                                      <p:cBhvr>
                                        <p:cTn id="65" dur="500"/>
                                        <p:tgtEl>
                                          <p:spTgt spid="44"/>
                                        </p:tgtEl>
                                      </p:cBhvr>
                                    </p:animEffect>
                                  </p:childTnLst>
                                </p:cTn>
                              </p:par>
                            </p:childTnLst>
                          </p:cTn>
                        </p:par>
                        <p:par>
                          <p:cTn id="66" fill="hold" nodeType="withGroup">
                            <p:stCondLst>
                              <p:cond delay="8500"/>
                            </p:stCondLst>
                            <p:childTnLst>
                              <p:par>
                                <p:cTn id="67" presetID="22" presetClass="entr" presetSubtype="1" fill="hold" nodeType="afterEffect">
                                  <p:childTnLst>
                                    <p:set>
                                      <p:cBhvr>
                                        <p:cTn id="68" dur="1" fill="hold">
                                          <p:stCondLst>
                                            <p:cond delay="0"/>
                                          </p:stCondLst>
                                        </p:cTn>
                                        <p:tgtEl>
                                          <p:spTgt spid="45"/>
                                        </p:tgtEl>
                                        <p:attrNameLst>
                                          <p:attrName>style.visibility</p:attrName>
                                        </p:attrNameLst>
                                      </p:cBhvr>
                                      <p:to>
                                        <p:strVal val="visible"/>
                                      </p:to>
                                    </p:set>
                                    <p:animEffect transition="in" filter="wipe(up)">
                                      <p:cBhvr>
                                        <p:cTn id="69" dur="500"/>
                                        <p:tgtEl>
                                          <p:spTgt spid="45"/>
                                        </p:tgtEl>
                                      </p:cBhvr>
                                    </p:animEffect>
                                  </p:childTnLst>
                                </p:cTn>
                              </p:par>
                            </p:childTnLst>
                          </p:cTn>
                        </p:par>
                        <p:par>
                          <p:cTn id="70" fill="hold" nodeType="withGroup">
                            <p:stCondLst>
                              <p:cond delay="9000"/>
                            </p:stCondLst>
                            <p:childTnLst>
                              <p:par>
                                <p:cTn id="71" presetID="10" presetClass="entr" presetSubtype="0" fill="hold" nodeType="afterEffect">
                                  <p:childTnLst>
                                    <p:set>
                                      <p:cBhvr>
                                        <p:cTn id="72" dur="1" fill="hold">
                                          <p:stCondLst>
                                            <p:cond delay="0"/>
                                          </p:stCondLst>
                                        </p:cTn>
                                        <p:tgtEl>
                                          <p:spTgt spid="46"/>
                                        </p:tgtEl>
                                        <p:attrNameLst>
                                          <p:attrName>style.visibility</p:attrName>
                                        </p:attrNameLst>
                                      </p:cBhvr>
                                      <p:to>
                                        <p:strVal val="visible"/>
                                      </p:to>
                                    </p:set>
                                    <p:animEffect transition="in" filter="fade">
                                      <p:cBhvr>
                                        <p:cTn id="73" dur="500"/>
                                        <p:tgtEl>
                                          <p:spTgt spid="46"/>
                                        </p:tgtEl>
                                      </p:cBhvr>
                                    </p:animEffect>
                                  </p:childTnLst>
                                </p:cTn>
                              </p:par>
                            </p:childTnLst>
                          </p:cTn>
                        </p:par>
                        <p:par>
                          <p:cTn id="74" fill="hold" nodeType="withGroup">
                            <p:stCondLst>
                              <p:cond delay="9500"/>
                            </p:stCondLst>
                            <p:childTnLst>
                              <p:par>
                                <p:cTn id="75" presetID="10" presetClass="entr" presetSubtype="0" fill="hold" nodeType="afterEffec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childTnLst>
                          </p:cTn>
                        </p:par>
                        <p:par>
                          <p:cTn id="78" fill="hold" nodeType="withGroup">
                            <p:stCondLst>
                              <p:cond delay="10000"/>
                            </p:stCondLst>
                            <p:childTnLst>
                              <p:par>
                                <p:cTn id="79" presetID="10" presetClass="entr" presetSubtype="0" fill="hold" nodeType="afterEffect">
                                  <p:childTnLst>
                                    <p:set>
                                      <p:cBhvr>
                                        <p:cTn id="80" dur="1" fill="hold">
                                          <p:stCondLst>
                                            <p:cond delay="0"/>
                                          </p:stCondLst>
                                        </p:cTn>
                                        <p:tgtEl>
                                          <p:spTgt spid="95"/>
                                        </p:tgtEl>
                                        <p:attrNameLst>
                                          <p:attrName>style.visibility</p:attrName>
                                        </p:attrNameLst>
                                      </p:cBhvr>
                                      <p:to>
                                        <p:strVal val="visible"/>
                                      </p:to>
                                    </p:set>
                                    <p:animEffect transition="in" filter="fade">
                                      <p:cBhvr>
                                        <p:cTn id="81"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1" animBg="1"/>
      <p:bldP spid="36" grpId="2" animBg="1"/>
      <p:bldP spid="37" grpId="3"/>
      <p:bldP spid="38" grpId="4"/>
      <p:bldP spid="39" grpId="5"/>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2" y="442678"/>
            <a:ext cx="5727206" cy="688490"/>
            <a:chOff x="172119" y="139850"/>
            <a:chExt cx="5727206" cy="688490"/>
          </a:xfrm>
        </p:grpSpPr>
        <p:grpSp>
          <p:nvGrpSpPr>
            <p:cNvPr id="50" name="组合 49"/>
            <p:cNvGrpSpPr/>
            <p:nvPr/>
          </p:nvGrpSpPr>
          <p:grpSpPr>
            <a:xfrm>
              <a:off x="172119" y="139850"/>
              <a:ext cx="5027481" cy="688490"/>
              <a:chOff x="172119" y="139850"/>
              <a:chExt cx="5027481"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45467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1" y="217843"/>
                <a:ext cx="4946329"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5" y="215304"/>
              <a:ext cx="4768560"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检察官职业伦理规范</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8" name="组合 17"/>
          <p:cNvGrpSpPr/>
          <p:nvPr/>
        </p:nvGrpSpPr>
        <p:grpSpPr>
          <a:xfrm>
            <a:off x="2365393" y="3134578"/>
            <a:ext cx="3076668" cy="1610681"/>
            <a:chOff x="641972" y="3076389"/>
            <a:chExt cx="3076668" cy="1610681"/>
          </a:xfrm>
        </p:grpSpPr>
        <p:grpSp>
          <p:nvGrpSpPr>
            <p:cNvPr id="19" name="组合 18"/>
            <p:cNvGrpSpPr/>
            <p:nvPr/>
          </p:nvGrpSpPr>
          <p:grpSpPr>
            <a:xfrm>
              <a:off x="2517468" y="3076389"/>
              <a:ext cx="1201172" cy="1610681"/>
              <a:chOff x="2696543" y="3064189"/>
              <a:chExt cx="1201172" cy="1610681"/>
            </a:xfrm>
          </p:grpSpPr>
          <p:sp>
            <p:nvSpPr>
              <p:cNvPr id="22" name="Oval 5"/>
              <p:cNvSpPr/>
              <p:nvPr/>
            </p:nvSpPr>
            <p:spPr>
              <a:xfrm>
                <a:off x="2696543" y="3065371"/>
                <a:ext cx="1179880" cy="11798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3" name="Freeform 22"/>
              <p:cNvSpPr/>
              <p:nvPr/>
            </p:nvSpPr>
            <p:spPr bwMode="auto">
              <a:xfrm flipH="1">
                <a:off x="2741060" y="3064189"/>
                <a:ext cx="1156655" cy="1610681"/>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rgbClr val="B3EBFF"/>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24" name="组合 23"/>
              <p:cNvGrpSpPr/>
              <p:nvPr/>
            </p:nvGrpSpPr>
            <p:grpSpPr>
              <a:xfrm>
                <a:off x="3189370" y="3453972"/>
                <a:ext cx="372903" cy="360473"/>
                <a:chOff x="2733098" y="4187405"/>
                <a:chExt cx="484675" cy="556238"/>
              </a:xfrm>
              <a:solidFill>
                <a:schemeClr val="bg1"/>
              </a:solidFill>
            </p:grpSpPr>
            <p:sp>
              <p:nvSpPr>
                <p:cNvPr id="25"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8">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8"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9"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0"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1"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2"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3"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5"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6"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7"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8"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9"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0"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41"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20" name="文本框 19"/>
            <p:cNvSpPr txBox="1"/>
            <p:nvPr/>
          </p:nvSpPr>
          <p:spPr bwMode="auto">
            <a:xfrm flipH="1">
              <a:off x="641972" y="3216403"/>
              <a:ext cx="2478717"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坚持廉洁操守</a:t>
              </a:r>
            </a:p>
          </p:txBody>
        </p:sp>
        <p:cxnSp>
          <p:nvCxnSpPr>
            <p:cNvPr id="21" name="Connector: Elbow 138"/>
            <p:cNvCxnSpPr/>
            <p:nvPr/>
          </p:nvCxnSpPr>
          <p:spPr>
            <a:xfrm rot="10800000" flipV="1">
              <a:off x="1842536" y="3440430"/>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43" name="组合 42"/>
          <p:cNvGrpSpPr/>
          <p:nvPr/>
        </p:nvGrpSpPr>
        <p:grpSpPr>
          <a:xfrm>
            <a:off x="4907881" y="1605404"/>
            <a:ext cx="3602060" cy="1816252"/>
            <a:chOff x="3263903" y="1605404"/>
            <a:chExt cx="3602060" cy="1816252"/>
          </a:xfrm>
        </p:grpSpPr>
        <p:grpSp>
          <p:nvGrpSpPr>
            <p:cNvPr id="47" name="组合 46"/>
            <p:cNvGrpSpPr/>
            <p:nvPr/>
          </p:nvGrpSpPr>
          <p:grpSpPr>
            <a:xfrm>
              <a:off x="3263903" y="2251139"/>
              <a:ext cx="1574966" cy="1170517"/>
              <a:chOff x="3277635" y="2319619"/>
              <a:chExt cx="1574966" cy="1170517"/>
            </a:xfrm>
          </p:grpSpPr>
          <p:grpSp>
            <p:nvGrpSpPr>
              <p:cNvPr id="52" name="组合 51"/>
              <p:cNvGrpSpPr/>
              <p:nvPr/>
            </p:nvGrpSpPr>
            <p:grpSpPr>
              <a:xfrm>
                <a:off x="3277635" y="2319619"/>
                <a:ext cx="1574966" cy="1170517"/>
                <a:chOff x="3277635" y="2319619"/>
                <a:chExt cx="1574966" cy="1170517"/>
              </a:xfrm>
            </p:grpSpPr>
            <p:sp>
              <p:nvSpPr>
                <p:cNvPr id="61" name="Oval 5"/>
                <p:cNvSpPr/>
                <p:nvPr/>
              </p:nvSpPr>
              <p:spPr>
                <a:xfrm>
                  <a:off x="3682085" y="2319619"/>
                  <a:ext cx="1170516" cy="117051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62" name="Freeform 23"/>
                <p:cNvSpPr/>
                <p:nvPr/>
              </p:nvSpPr>
              <p:spPr bwMode="auto">
                <a:xfrm flipH="1">
                  <a:off x="3277635" y="2355665"/>
                  <a:ext cx="1570773" cy="1108896"/>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rgbClr val="E64823"/>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solidFill>
                      <a:srgbClr val="EC7016"/>
                    </a:solidFill>
                    <a:latin typeface="Arial" pitchFamily="34" charset="0"/>
                    <a:ea typeface="Microsoft YaHei" panose="020B0503020204020204" pitchFamily="34" charset="-122"/>
                    <a:cs typeface="+mn-ea"/>
                    <a:sym typeface="Arial" pitchFamily="34" charset="0"/>
                  </a:endParaRPr>
                </a:p>
              </p:txBody>
            </p:sp>
          </p:grpSp>
          <p:grpSp>
            <p:nvGrpSpPr>
              <p:cNvPr id="53" name="组合 52"/>
              <p:cNvGrpSpPr/>
              <p:nvPr/>
            </p:nvGrpSpPr>
            <p:grpSpPr>
              <a:xfrm>
                <a:off x="4097421" y="2750102"/>
                <a:ext cx="330379" cy="330379"/>
                <a:chOff x="3856417" y="4248125"/>
                <a:chExt cx="409860" cy="407692"/>
              </a:xfrm>
              <a:solidFill>
                <a:schemeClr val="bg1"/>
              </a:solidFill>
            </p:grpSpPr>
            <p:sp>
              <p:nvSpPr>
                <p:cNvPr id="54"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5"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6"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7"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8"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59"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0"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48" name="文本框 47"/>
            <p:cNvSpPr txBox="1"/>
            <p:nvPr/>
          </p:nvSpPr>
          <p:spPr bwMode="auto">
            <a:xfrm flipH="1">
              <a:off x="4901877" y="1605404"/>
              <a:ext cx="1964086"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坚持忠诚品格</a:t>
              </a:r>
            </a:p>
          </p:txBody>
        </p:sp>
        <p:cxnSp>
          <p:nvCxnSpPr>
            <p:cNvPr id="51" name="Connector: Elbow 138"/>
            <p:cNvCxnSpPr/>
            <p:nvPr/>
          </p:nvCxnSpPr>
          <p:spPr>
            <a:xfrm flipV="1">
              <a:off x="4512008" y="2119232"/>
              <a:ext cx="1223010" cy="372110"/>
            </a:xfrm>
            <a:prstGeom prst="bentConnector3">
              <a:avLst>
                <a:gd name="adj1" fmla="val 5005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63" name="组合 62"/>
          <p:cNvGrpSpPr/>
          <p:nvPr/>
        </p:nvGrpSpPr>
        <p:grpSpPr>
          <a:xfrm>
            <a:off x="6429891" y="2661660"/>
            <a:ext cx="4790198" cy="1514511"/>
            <a:chOff x="4774590" y="2817815"/>
            <a:chExt cx="4790198" cy="1514511"/>
          </a:xfrm>
        </p:grpSpPr>
        <p:grpSp>
          <p:nvGrpSpPr>
            <p:cNvPr id="64" name="组合 63"/>
            <p:cNvGrpSpPr/>
            <p:nvPr/>
          </p:nvGrpSpPr>
          <p:grpSpPr>
            <a:xfrm>
              <a:off x="4774590" y="2817815"/>
              <a:ext cx="4790198" cy="1514511"/>
              <a:chOff x="4774590" y="2817815"/>
              <a:chExt cx="4790198" cy="1514511"/>
            </a:xfrm>
          </p:grpSpPr>
          <p:grpSp>
            <p:nvGrpSpPr>
              <p:cNvPr id="75" name="组合 74"/>
              <p:cNvGrpSpPr/>
              <p:nvPr/>
            </p:nvGrpSpPr>
            <p:grpSpPr>
              <a:xfrm>
                <a:off x="4774590" y="2817815"/>
                <a:ext cx="1251662" cy="1514511"/>
                <a:chOff x="4702239" y="2809565"/>
                <a:chExt cx="1251662" cy="1514511"/>
              </a:xfrm>
            </p:grpSpPr>
            <p:sp>
              <p:nvSpPr>
                <p:cNvPr id="78" name="Oval 5"/>
                <p:cNvSpPr/>
                <p:nvPr/>
              </p:nvSpPr>
              <p:spPr>
                <a:xfrm>
                  <a:off x="4771155" y="3141329"/>
                  <a:ext cx="1182746" cy="11827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79" name="Freeform 19"/>
                <p:cNvSpPr/>
                <p:nvPr/>
              </p:nvSpPr>
              <p:spPr bwMode="auto">
                <a:xfrm flipH="1">
                  <a:off x="4702239" y="2809565"/>
                  <a:ext cx="1212917" cy="1514511"/>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rgbClr val="EC7016"/>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80" name="组合 79"/>
                <p:cNvGrpSpPr/>
                <p:nvPr/>
              </p:nvGrpSpPr>
              <p:grpSpPr>
                <a:xfrm>
                  <a:off x="5188350" y="3542505"/>
                  <a:ext cx="395147" cy="314678"/>
                  <a:chOff x="4895160" y="4287159"/>
                  <a:chExt cx="571418" cy="389258"/>
                </a:xfrm>
                <a:solidFill>
                  <a:schemeClr val="bg1"/>
                </a:solidFill>
              </p:grpSpPr>
              <p:sp>
                <p:nvSpPr>
                  <p:cNvPr id="81"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2"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3"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4"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5"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89"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0"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1"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2"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76" name="文本框 75"/>
              <p:cNvSpPr txBox="1"/>
              <p:nvPr/>
            </p:nvSpPr>
            <p:spPr bwMode="auto">
              <a:xfrm flipH="1">
                <a:off x="6307239" y="3379380"/>
                <a:ext cx="3257549"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坚持为民宗旨</a:t>
                </a:r>
              </a:p>
            </p:txBody>
          </p:sp>
          <p:cxnSp>
            <p:nvCxnSpPr>
              <p:cNvPr id="77" name="Connector: Elbow 138"/>
              <p:cNvCxnSpPr/>
              <p:nvPr/>
            </p:nvCxnSpPr>
            <p:spPr>
              <a:xfrm>
                <a:off x="5709051" y="3632835"/>
                <a:ext cx="993140" cy="204470"/>
              </a:xfrm>
              <a:prstGeom prst="bentConnector3">
                <a:avLst>
                  <a:gd name="adj1" fmla="val 50064"/>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65" name="组合 64"/>
            <p:cNvGrpSpPr/>
            <p:nvPr/>
          </p:nvGrpSpPr>
          <p:grpSpPr>
            <a:xfrm>
              <a:off x="5188351" y="3551747"/>
              <a:ext cx="383540" cy="305435"/>
              <a:chOff x="4895160" y="4287159"/>
              <a:chExt cx="571418" cy="389258"/>
            </a:xfrm>
            <a:solidFill>
              <a:schemeClr val="bg1"/>
            </a:solidFill>
          </p:grpSpPr>
          <p:sp>
            <p:nvSpPr>
              <p:cNvPr id="66"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7"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8"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69"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0"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1"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2"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3"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74"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93" name="组合 92"/>
          <p:cNvGrpSpPr/>
          <p:nvPr/>
        </p:nvGrpSpPr>
        <p:grpSpPr>
          <a:xfrm>
            <a:off x="2524449" y="4484065"/>
            <a:ext cx="3812160" cy="1239901"/>
            <a:chOff x="871283" y="4357624"/>
            <a:chExt cx="3812160" cy="1239901"/>
          </a:xfrm>
        </p:grpSpPr>
        <p:grpSp>
          <p:nvGrpSpPr>
            <p:cNvPr id="94" name="组合 93"/>
            <p:cNvGrpSpPr/>
            <p:nvPr/>
          </p:nvGrpSpPr>
          <p:grpSpPr>
            <a:xfrm>
              <a:off x="3057471" y="4357624"/>
              <a:ext cx="1625972" cy="1239901"/>
              <a:chOff x="3057471" y="4357624"/>
              <a:chExt cx="1625972" cy="1239901"/>
            </a:xfrm>
          </p:grpSpPr>
          <p:sp>
            <p:nvSpPr>
              <p:cNvPr id="98" name="Oval 5"/>
              <p:cNvSpPr/>
              <p:nvPr/>
            </p:nvSpPr>
            <p:spPr>
              <a:xfrm>
                <a:off x="3057471" y="4357624"/>
                <a:ext cx="1232080" cy="12320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9" name="Freeform 21"/>
              <p:cNvSpPr/>
              <p:nvPr/>
            </p:nvSpPr>
            <p:spPr bwMode="auto">
              <a:xfrm flipH="1">
                <a:off x="3108090" y="4398346"/>
                <a:ext cx="1575353" cy="1199179"/>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rgbClr val="CE8D3E"/>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sp>
            <p:nvSpPr>
              <p:cNvPr id="100" name="Freeform 35"/>
              <p:cNvSpPr>
                <a:spLocks noEditPoints="1"/>
              </p:cNvSpPr>
              <p:nvPr/>
            </p:nvSpPr>
            <p:spPr bwMode="auto">
              <a:xfrm>
                <a:off x="3421145" y="4808483"/>
                <a:ext cx="456643" cy="315332"/>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grpSp>
        <p:sp>
          <p:nvSpPr>
            <p:cNvPr id="95" name="文本框 94"/>
            <p:cNvSpPr txBox="1"/>
            <p:nvPr/>
          </p:nvSpPr>
          <p:spPr bwMode="auto">
            <a:xfrm flipH="1">
              <a:off x="871283" y="4882532"/>
              <a:ext cx="2478717"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强化公正理念</a:t>
              </a:r>
            </a:p>
          </p:txBody>
        </p:sp>
        <p:cxnSp>
          <p:nvCxnSpPr>
            <p:cNvPr id="96" name="Connector: Elbow 138"/>
            <p:cNvCxnSpPr/>
            <p:nvPr/>
          </p:nvCxnSpPr>
          <p:spPr>
            <a:xfrm rot="10800000" flipV="1">
              <a:off x="2186071" y="5123815"/>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97" name="Freeform 35"/>
            <p:cNvSpPr>
              <a:spLocks noEditPoints="1"/>
            </p:cNvSpPr>
            <p:nvPr/>
          </p:nvSpPr>
          <p:spPr bwMode="auto">
            <a:xfrm>
              <a:off x="3488055" y="4817745"/>
              <a:ext cx="376555" cy="306070"/>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grpSp>
      <p:grpSp>
        <p:nvGrpSpPr>
          <p:cNvPr id="101" name="组合 100"/>
          <p:cNvGrpSpPr/>
          <p:nvPr/>
        </p:nvGrpSpPr>
        <p:grpSpPr>
          <a:xfrm>
            <a:off x="6075161" y="4057930"/>
            <a:ext cx="4064392" cy="1402021"/>
            <a:chOff x="4536215" y="4148112"/>
            <a:chExt cx="4064392" cy="1402021"/>
          </a:xfrm>
        </p:grpSpPr>
        <p:grpSp>
          <p:nvGrpSpPr>
            <p:cNvPr id="102" name="组合 101"/>
            <p:cNvGrpSpPr/>
            <p:nvPr/>
          </p:nvGrpSpPr>
          <p:grpSpPr>
            <a:xfrm>
              <a:off x="4536215" y="4148112"/>
              <a:ext cx="4064392" cy="1402021"/>
              <a:chOff x="4536215" y="4148112"/>
              <a:chExt cx="4064392" cy="1402021"/>
            </a:xfrm>
          </p:grpSpPr>
          <p:sp>
            <p:nvSpPr>
              <p:cNvPr id="104" name="文本框 103"/>
              <p:cNvSpPr txBox="1"/>
              <p:nvPr/>
            </p:nvSpPr>
            <p:spPr bwMode="auto">
              <a:xfrm flipH="1">
                <a:off x="6176358" y="5119515"/>
                <a:ext cx="2424249"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弘扬担当精神</a:t>
                </a:r>
              </a:p>
            </p:txBody>
          </p:sp>
          <p:cxnSp>
            <p:nvCxnSpPr>
              <p:cNvPr id="105" name="Connector: Elbow 138"/>
              <p:cNvCxnSpPr/>
              <p:nvPr/>
            </p:nvCxnSpPr>
            <p:spPr>
              <a:xfrm>
                <a:off x="5237530" y="5252546"/>
                <a:ext cx="1623695" cy="287020"/>
              </a:xfrm>
              <a:prstGeom prst="bentConnector3">
                <a:avLst>
                  <a:gd name="adj1" fmla="val 5002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106" name="组合 105"/>
              <p:cNvGrpSpPr/>
              <p:nvPr/>
            </p:nvGrpSpPr>
            <p:grpSpPr>
              <a:xfrm>
                <a:off x="4536215" y="4148112"/>
                <a:ext cx="1450706" cy="1402021"/>
                <a:chOff x="4455637" y="4059282"/>
                <a:chExt cx="1450706" cy="1402021"/>
              </a:xfrm>
            </p:grpSpPr>
            <p:sp>
              <p:nvSpPr>
                <p:cNvPr id="107" name="Oval 5"/>
                <p:cNvSpPr/>
                <p:nvPr/>
              </p:nvSpPr>
              <p:spPr>
                <a:xfrm>
                  <a:off x="4455637" y="4314209"/>
                  <a:ext cx="1208319" cy="1147094"/>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8" name="Freeform 20"/>
                <p:cNvSpPr/>
                <p:nvPr/>
              </p:nvSpPr>
              <p:spPr bwMode="auto">
                <a:xfrm flipH="1">
                  <a:off x="4464450" y="4059282"/>
                  <a:ext cx="1441893" cy="137123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rgbClr val="0461A0"/>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grpSp>
        <p:sp>
          <p:nvSpPr>
            <p:cNvPr id="103" name="Freeform 68"/>
            <p:cNvSpPr>
              <a:spLocks noEditPoints="1"/>
            </p:cNvSpPr>
            <p:nvPr/>
          </p:nvSpPr>
          <p:spPr bwMode="auto">
            <a:xfrm>
              <a:off x="4843780" y="4594225"/>
              <a:ext cx="438785" cy="525780"/>
            </a:xfrm>
            <a:custGeom>
              <a:avLst/>
              <a:gdLst>
                <a:gd name="T0" fmla="*/ 932457920 w 394"/>
                <a:gd name="T1" fmla="*/ 486390572 h 369"/>
                <a:gd name="T2" fmla="*/ 710684041 w 394"/>
                <a:gd name="T3" fmla="*/ 486390572 h 369"/>
                <a:gd name="T4" fmla="*/ 710684041 w 394"/>
                <a:gd name="T5" fmla="*/ 866933120 h 369"/>
                <a:gd name="T6" fmla="*/ 602316562 w 394"/>
                <a:gd name="T7" fmla="*/ 866933120 h 369"/>
                <a:gd name="T8" fmla="*/ 602316562 w 394"/>
                <a:gd name="T9" fmla="*/ 584675756 h 369"/>
                <a:gd name="T10" fmla="*/ 390624991 w 394"/>
                <a:gd name="T11" fmla="*/ 584675756 h 369"/>
                <a:gd name="T12" fmla="*/ 390624991 w 394"/>
                <a:gd name="T13" fmla="*/ 866933120 h 369"/>
                <a:gd name="T14" fmla="*/ 284776873 w 394"/>
                <a:gd name="T15" fmla="*/ 866933120 h 369"/>
                <a:gd name="T16" fmla="*/ 284776873 w 394"/>
                <a:gd name="T17" fmla="*/ 655240047 h 369"/>
                <a:gd name="T18" fmla="*/ 70564378 w 394"/>
                <a:gd name="T19" fmla="*/ 655240047 h 369"/>
                <a:gd name="T20" fmla="*/ 70564378 w 394"/>
                <a:gd name="T21" fmla="*/ 866933120 h 369"/>
                <a:gd name="T22" fmla="*/ 0 w 394"/>
                <a:gd name="T23" fmla="*/ 866933120 h 369"/>
                <a:gd name="T24" fmla="*/ 0 w 394"/>
                <a:gd name="T25" fmla="*/ 929937745 h 369"/>
                <a:gd name="T26" fmla="*/ 992941652 w 394"/>
                <a:gd name="T27" fmla="*/ 929937745 h 369"/>
                <a:gd name="T28" fmla="*/ 992941652 w 394"/>
                <a:gd name="T29" fmla="*/ 866933120 h 369"/>
                <a:gd name="T30" fmla="*/ 932457920 w 394"/>
                <a:gd name="T31" fmla="*/ 866933120 h 369"/>
                <a:gd name="T32" fmla="*/ 932457920 w 394"/>
                <a:gd name="T33" fmla="*/ 486390572 h 369"/>
                <a:gd name="T34" fmla="*/ 904737004 w 394"/>
                <a:gd name="T35" fmla="*/ 0 h 369"/>
                <a:gd name="T36" fmla="*/ 700603419 w 394"/>
                <a:gd name="T37" fmla="*/ 70564316 h 369"/>
                <a:gd name="T38" fmla="*/ 763608099 w 394"/>
                <a:gd name="T39" fmla="*/ 133568966 h 369"/>
                <a:gd name="T40" fmla="*/ 488910359 w 394"/>
                <a:gd name="T41" fmla="*/ 468748706 h 369"/>
                <a:gd name="T42" fmla="*/ 345262192 w 394"/>
                <a:gd name="T43" fmla="*/ 327620024 h 369"/>
                <a:gd name="T44" fmla="*/ 327620310 w 394"/>
                <a:gd name="T45" fmla="*/ 309979745 h 369"/>
                <a:gd name="T46" fmla="*/ 309978428 w 394"/>
                <a:gd name="T47" fmla="*/ 337700637 h 369"/>
                <a:gd name="T48" fmla="*/ 151209378 w 394"/>
                <a:gd name="T49" fmla="*/ 556954864 h 369"/>
                <a:gd name="T50" fmla="*/ 186491554 w 394"/>
                <a:gd name="T51" fmla="*/ 584675756 h 369"/>
                <a:gd name="T52" fmla="*/ 337700932 w 394"/>
                <a:gd name="T53" fmla="*/ 380544036 h 369"/>
                <a:gd name="T54" fmla="*/ 471270065 w 394"/>
                <a:gd name="T55" fmla="*/ 521672718 h 369"/>
                <a:gd name="T56" fmla="*/ 488910359 w 394"/>
                <a:gd name="T57" fmla="*/ 539312997 h 369"/>
                <a:gd name="T58" fmla="*/ 506550654 w 394"/>
                <a:gd name="T59" fmla="*/ 514111465 h 369"/>
                <a:gd name="T60" fmla="*/ 798890276 w 394"/>
                <a:gd name="T61" fmla="*/ 158770499 h 369"/>
                <a:gd name="T62" fmla="*/ 877014500 w 394"/>
                <a:gd name="T63" fmla="*/ 221773587 h 369"/>
                <a:gd name="T64" fmla="*/ 904737004 w 394"/>
                <a:gd name="T65" fmla="*/ 0 h 3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4"/>
                <a:gd name="T100" fmla="*/ 0 h 369"/>
                <a:gd name="T101" fmla="*/ 394 w 394"/>
                <a:gd name="T102" fmla="*/ 369 h 3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4" h="369">
                  <a:moveTo>
                    <a:pt x="370" y="193"/>
                  </a:moveTo>
                  <a:lnTo>
                    <a:pt x="282" y="193"/>
                  </a:lnTo>
                  <a:lnTo>
                    <a:pt x="282" y="344"/>
                  </a:lnTo>
                  <a:lnTo>
                    <a:pt x="239" y="344"/>
                  </a:lnTo>
                  <a:lnTo>
                    <a:pt x="239" y="232"/>
                  </a:lnTo>
                  <a:lnTo>
                    <a:pt x="155" y="232"/>
                  </a:lnTo>
                  <a:lnTo>
                    <a:pt x="155" y="344"/>
                  </a:lnTo>
                  <a:lnTo>
                    <a:pt x="113" y="344"/>
                  </a:lnTo>
                  <a:lnTo>
                    <a:pt x="113" y="260"/>
                  </a:lnTo>
                  <a:lnTo>
                    <a:pt x="28" y="260"/>
                  </a:lnTo>
                  <a:lnTo>
                    <a:pt x="28" y="344"/>
                  </a:lnTo>
                  <a:lnTo>
                    <a:pt x="0" y="344"/>
                  </a:lnTo>
                  <a:lnTo>
                    <a:pt x="0" y="369"/>
                  </a:lnTo>
                  <a:lnTo>
                    <a:pt x="394" y="369"/>
                  </a:lnTo>
                  <a:lnTo>
                    <a:pt x="394" y="344"/>
                  </a:lnTo>
                  <a:lnTo>
                    <a:pt x="370" y="344"/>
                  </a:lnTo>
                  <a:lnTo>
                    <a:pt x="370" y="193"/>
                  </a:lnTo>
                  <a:moveTo>
                    <a:pt x="359" y="0"/>
                  </a:moveTo>
                  <a:lnTo>
                    <a:pt x="278" y="28"/>
                  </a:lnTo>
                  <a:lnTo>
                    <a:pt x="303" y="53"/>
                  </a:lnTo>
                  <a:lnTo>
                    <a:pt x="194" y="186"/>
                  </a:lnTo>
                  <a:lnTo>
                    <a:pt x="137" y="130"/>
                  </a:lnTo>
                  <a:lnTo>
                    <a:pt x="130" y="123"/>
                  </a:lnTo>
                  <a:lnTo>
                    <a:pt x="123" y="134"/>
                  </a:lnTo>
                  <a:lnTo>
                    <a:pt x="60" y="221"/>
                  </a:lnTo>
                  <a:lnTo>
                    <a:pt x="74" y="232"/>
                  </a:lnTo>
                  <a:lnTo>
                    <a:pt x="134" y="151"/>
                  </a:lnTo>
                  <a:lnTo>
                    <a:pt x="187" y="207"/>
                  </a:lnTo>
                  <a:lnTo>
                    <a:pt x="194" y="214"/>
                  </a:lnTo>
                  <a:lnTo>
                    <a:pt x="201" y="204"/>
                  </a:lnTo>
                  <a:lnTo>
                    <a:pt x="317" y="63"/>
                  </a:lnTo>
                  <a:lnTo>
                    <a:pt x="348" y="88"/>
                  </a:lnTo>
                  <a:lnTo>
                    <a:pt x="359" y="0"/>
                  </a:lnTo>
                </a:path>
              </a:pathLst>
            </a:custGeom>
            <a:solidFill>
              <a:schemeClr val="bg1"/>
            </a:solidFill>
            <a:ln w="9525">
              <a:noFill/>
              <a:rou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
                                        </p:tgtEl>
                                        <p:attrNameLst>
                                          <p:attrName>style.visibility</p:attrName>
                                        </p:attrNameLst>
                                      </p:cBhvr>
                                      <p:to>
                                        <p:strVal val="visible"/>
                                      </p:to>
                                    </p:set>
                                    <p:animEffect transition="in" filter="fade">
                                      <p:cBhvr>
                                        <p:cTn id="8" dur="500"/>
                                        <p:tgtEl>
                                          <p:spTgt spid="6"/>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indefinite"/>
                            </p:stCondLst>
                          </p:cTn>
                        </p:par>
                        <p:par>
                          <p:cTn id="15" fill="hold" nodeType="afterGroup">
                            <p:stCondLst>
                              <p:cond delay="0"/>
                            </p:stCondLst>
                            <p:childTnLst>
                              <p:par>
                                <p:cTn id="16" presetID="22" presetClass="entr" presetSubtype="8" fill="hold"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left)">
                                      <p:cBhvr>
                                        <p:cTn id="18" dur="500"/>
                                        <p:tgtEl>
                                          <p:spTgt spid="43"/>
                                        </p:tgtEl>
                                      </p:cBhvr>
                                    </p:animEffect>
                                  </p:childTnLst>
                                </p:cTn>
                              </p:par>
                            </p:childTnLst>
                          </p:cTn>
                        </p:par>
                      </p:childTnLst>
                    </p:cTn>
                  </p:par>
                  <p:par>
                    <p:cTn id="19" fill="hold" nodeType="clickPar">
                      <p:stCondLst>
                        <p:cond delay="indefinite"/>
                        <p:cond evt="onBegin" delay="0">
                          <p:tn val="18"/>
                        </p:cond>
                      </p:stCondLst>
                      <p:childTnLst>
                        <p:par>
                          <p:cTn id="20" fill="hold" nodeType="withGroup">
                            <p:stCondLst>
                              <p:cond delay="indefinite"/>
                            </p:stCondLst>
                          </p:cTn>
                        </p:par>
                        <p:par>
                          <p:cTn id="21" fill="hold" nodeType="after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63"/>
                                        </p:tgtEl>
                                        <p:attrNameLst>
                                          <p:attrName>style.visibility</p:attrName>
                                        </p:attrNameLst>
                                      </p:cBhvr>
                                      <p:to>
                                        <p:strVal val="visible"/>
                                      </p:to>
                                    </p:set>
                                    <p:animEffect transition="in" filter="wipe(left)">
                                      <p:cBhvr>
                                        <p:cTn id="24" dur="500"/>
                                        <p:tgtEl>
                                          <p:spTgt spid="63"/>
                                        </p:tgtEl>
                                      </p:cBhvr>
                                    </p:animEffect>
                                  </p:childTnLst>
                                </p:cTn>
                              </p:par>
                            </p:childTnLst>
                          </p:cTn>
                        </p:par>
                      </p:childTnLst>
                    </p:cTn>
                  </p:par>
                  <p:par>
                    <p:cTn id="25" fill="hold" nodeType="clickPar">
                      <p:stCondLst>
                        <p:cond delay="indefinite"/>
                        <p:cond evt="onBegin" delay="0">
                          <p:tn val="24"/>
                        </p:cond>
                      </p:stCondLst>
                      <p:childTnLst>
                        <p:par>
                          <p:cTn id="26" fill="hold" nodeType="withGroup">
                            <p:stCondLst>
                              <p:cond delay="indefinite"/>
                            </p:stCondLst>
                          </p:cTn>
                        </p:par>
                        <p:par>
                          <p:cTn id="27" fill="hold" nodeType="afterGroup">
                            <p:stCondLst>
                              <p:cond delay="0"/>
                            </p:stCondLst>
                            <p:childTnLst>
                              <p:par>
                                <p:cTn id="28" presetID="22" presetClass="entr" presetSubtype="8" fill="hold" nodeType="click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wipe(left)">
                                      <p:cBhvr>
                                        <p:cTn id="30" dur="500"/>
                                        <p:tgtEl>
                                          <p:spTgt spid="101"/>
                                        </p:tgtEl>
                                      </p:cBhvr>
                                    </p:animEffect>
                                  </p:childTnLst>
                                </p:cTn>
                              </p:par>
                            </p:childTnLst>
                          </p:cTn>
                        </p:par>
                      </p:childTnLst>
                    </p:cTn>
                  </p:par>
                  <p:par>
                    <p:cTn id="31" fill="hold" nodeType="clickPar">
                      <p:stCondLst>
                        <p:cond delay="indefinite"/>
                        <p:cond evt="onBegin" delay="0">
                          <p:tn val="30"/>
                        </p:cond>
                      </p:stCondLst>
                      <p:childTnLst>
                        <p:par>
                          <p:cTn id="32" fill="hold" nodeType="withGroup">
                            <p:stCondLst>
                              <p:cond delay="indefinite"/>
                            </p:stCondLst>
                          </p:cTn>
                        </p:par>
                        <p:par>
                          <p:cTn id="33" fill="hold" nodeType="afterGroup">
                            <p:stCondLst>
                              <p:cond delay="0"/>
                            </p:stCondLst>
                            <p:childTnLst>
                              <p:par>
                                <p:cTn id="34" presetID="22" presetClass="entr" presetSubtype="2" fill="hold" nodeType="clickEffect">
                                  <p:stCondLst>
                                    <p:cond delay="0"/>
                                  </p:stCondLst>
                                  <p:childTnLst>
                                    <p:set>
                                      <p:cBhvr>
                                        <p:cTn id="35" dur="1" fill="hold">
                                          <p:stCondLst>
                                            <p:cond delay="0"/>
                                          </p:stCondLst>
                                        </p:cTn>
                                        <p:tgtEl>
                                          <p:spTgt spid="93"/>
                                        </p:tgtEl>
                                        <p:attrNameLst>
                                          <p:attrName>style.visibility</p:attrName>
                                        </p:attrNameLst>
                                      </p:cBhvr>
                                      <p:to>
                                        <p:strVal val="visible"/>
                                      </p:to>
                                    </p:set>
                                    <p:animEffect transition="in" filter="wipe(right)">
                                      <p:cBhvr>
                                        <p:cTn id="36" dur="500"/>
                                        <p:tgtEl>
                                          <p:spTgt spid="93"/>
                                        </p:tgtEl>
                                      </p:cBhvr>
                                    </p:animEffect>
                                  </p:childTnLst>
                                </p:cTn>
                              </p:par>
                            </p:childTnLst>
                          </p:cTn>
                        </p:par>
                      </p:childTnLst>
                    </p:cTn>
                  </p:par>
                  <p:par>
                    <p:cTn id="37" fill="hold" nodeType="clickPar">
                      <p:stCondLst>
                        <p:cond delay="indefinite"/>
                        <p:cond evt="onBegin" delay="0">
                          <p:tn val="36"/>
                        </p:cond>
                      </p:stCondLst>
                      <p:childTnLst>
                        <p:par>
                          <p:cTn id="38" fill="hold" nodeType="withGroup">
                            <p:stCondLst>
                              <p:cond delay="indefinite"/>
                            </p:stCondLst>
                          </p:cTn>
                        </p:par>
                        <p:par>
                          <p:cTn id="39" fill="hold" nodeType="afterGroup">
                            <p:stCondLst>
                              <p:cond delay="0"/>
                            </p:stCondLst>
                            <p:childTnLst>
                              <p:par>
                                <p:cTn id="40" presetID="22" presetClass="entr" presetSubtype="2"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right)">
                                      <p:cBhvr>
                                        <p:cTn id="4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790700" y="2591241"/>
            <a:ext cx="8842326" cy="1785617"/>
            <a:chOff x="1930400" y="1919222"/>
            <a:chExt cx="8842326" cy="2584468"/>
          </a:xfrm>
        </p:grpSpPr>
        <p:sp>
          <p:nvSpPr>
            <p:cNvPr id="7" name="矩形: 剪去对角 6"/>
            <p:cNvSpPr/>
            <p:nvPr/>
          </p:nvSpPr>
          <p:spPr>
            <a:xfrm flipH="1">
              <a:off x="1930400" y="2020120"/>
              <a:ext cx="8842326" cy="2387600"/>
            </a:xfrm>
            <a:prstGeom prst="snip2DiagRect">
              <a:avLst>
                <a:gd name="adj1" fmla="val 0"/>
                <a:gd name="adj2" fmla="val 50000"/>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72005" y="2580635"/>
              <a:ext cx="7040880" cy="1334514"/>
            </a:xfrm>
            <a:prstGeom prst="rect">
              <a:avLst/>
            </a:prstGeom>
          </p:spPr>
          <p:txBody>
            <a:bodyPr wrap="none">
              <a:spAutoFit/>
            </a:bodyPr>
            <a:lstStyle/>
            <a:p>
              <a:pPr algn="ctr"/>
              <a:r>
                <a:rPr lang="zh-CN" altLang="en-US" sz="5400">
                  <a:solidFill>
                    <a:srgbClr val="0461A0"/>
                  </a:solidFill>
                  <a:latin typeface="思源宋体 CN Medium" panose="02020500000000000000" pitchFamily="18" charset="-122"/>
                  <a:ea typeface="思源宋体 CN Medium" panose="02020500000000000000" pitchFamily="18" charset="-122"/>
                </a:rPr>
                <a:t>检察官职业伦理的特征</a:t>
              </a:r>
            </a:p>
          </p:txBody>
        </p:sp>
        <p:sp>
          <p:nvSpPr>
            <p:cNvPr id="9" name="矩形 8"/>
            <p:cNvSpPr/>
            <p:nvPr/>
          </p:nvSpPr>
          <p:spPr>
            <a:xfrm>
              <a:off x="7912100" y="1919222"/>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930400" y="4407720"/>
              <a:ext cx="2860626" cy="95970"/>
            </a:xfrm>
            <a:prstGeom prst="rect">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53731" y="2254731"/>
            <a:ext cx="1784744" cy="1475985"/>
            <a:chOff x="5272677" y="3846159"/>
            <a:chExt cx="2579428" cy="2133192"/>
          </a:xfrm>
          <a:solidFill>
            <a:srgbClr val="0461A0"/>
          </a:solidFill>
        </p:grpSpPr>
        <p:sp>
          <p:nvSpPr>
            <p:cNvPr id="12" name="椭圆 11"/>
            <p:cNvSpPr/>
            <p:nvPr/>
          </p:nvSpPr>
          <p:spPr>
            <a:xfrm>
              <a:off x="5603761" y="3846159"/>
              <a:ext cx="2133192" cy="2133192"/>
            </a:xfrm>
            <a:prstGeom prst="ellipse">
              <a:avLst/>
            </a:prstGeom>
            <a:grpFill/>
            <a:ln w="158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i="1"/>
            </a:p>
          </p:txBody>
        </p:sp>
        <p:sp>
          <p:nvSpPr>
            <p:cNvPr id="13" name="矩形 12"/>
            <p:cNvSpPr/>
            <p:nvPr/>
          </p:nvSpPr>
          <p:spPr>
            <a:xfrm>
              <a:off x="5272677" y="4443622"/>
              <a:ext cx="2579428" cy="1110471"/>
            </a:xfrm>
            <a:prstGeom prst="rect">
              <a:avLst/>
            </a:prstGeom>
            <a:noFill/>
          </p:spPr>
          <p:txBody>
            <a:bodyPr wrap="square">
              <a:spAutoFit/>
            </a:bodyPr>
            <a:lstStyle/>
            <a:p>
              <a:pPr algn="ctr"/>
              <a:r>
                <a:rPr lang="zh-CN" altLang="en-US" sz="4400" b="1" i="1">
                  <a:solidFill>
                    <a:srgbClr val="EFEAE4"/>
                  </a:solidFill>
                  <a:latin typeface="思源黑体 CN Normal" panose="020B0400000000000000" pitchFamily="34" charset="-122"/>
                  <a:ea typeface="思源黑体 CN Normal" panose="020B0400000000000000" pitchFamily="34" charset="-122"/>
                </a:rPr>
                <a:t>三</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11"/>
                                        </p:tgtEl>
                                        <p:attrNameLst>
                                          <p:attrName>style.visibility</p:attrName>
                                        </p:attrNameLst>
                                      </p:cBhvr>
                                      <p:to>
                                        <p:strVal val="visible"/>
                                      </p:to>
                                    </p:set>
                                    <p:anim calcmode="lin" valueType="num">
                                      <p:cBhvr>
                                        <p:cTn id="8" dur="500" fill="hold"/>
                                        <p:tgtEl>
                                          <p:spTgt spid="11"/>
                                        </p:tgtEl>
                                        <p:attrNameLst>
                                          <p:attrName>ppt_w</p:attrName>
                                        </p:attrNameLst>
                                      </p:cBhvr>
                                      <p:tavLst>
                                        <p:tav tm="0">
                                          <p:val>
                                            <p:fltVal val="0"/>
                                          </p:val>
                                        </p:tav>
                                        <p:tav tm="100000">
                                          <p:val>
                                            <p:strVal val="#ppt_w"/>
                                          </p:val>
                                        </p:tav>
                                      </p:tavLst>
                                    </p:anim>
                                    <p:anim calcmode="lin" valueType="num">
                                      <p:cBhvr>
                                        <p:cTn id="9" dur="500" fill="hold"/>
                                        <p:tgtEl>
                                          <p:spTgt spid="11"/>
                                        </p:tgtEl>
                                        <p:attrNameLst>
                                          <p:attrName>ppt_h</p:attrName>
                                        </p:attrNameLst>
                                      </p:cBhvr>
                                      <p:tavLst>
                                        <p:tav tm="0">
                                          <p:val>
                                            <p:fltVal val="0"/>
                                          </p:val>
                                        </p:tav>
                                        <p:tav tm="100000">
                                          <p:val>
                                            <p:strVal val="#ppt_h"/>
                                          </p:val>
                                        </p:tav>
                                      </p:tavLst>
                                    </p:anim>
                                    <p:animEffect transition="in" filter="fade">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5178"/>
          <p:cNvSpPr/>
          <p:nvPr/>
        </p:nvSpPr>
        <p:spPr>
          <a:xfrm>
            <a:off x="3029651" y="4674542"/>
            <a:ext cx="6059805" cy="487680"/>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ct val="0"/>
              </a:spcBef>
              <a:defRPr sz="1500" cap="all">
                <a:solidFill>
                  <a:srgbClr val="FFFFFF"/>
                </a:solidFill>
                <a:latin typeface="Helvetica Neue"/>
                <a:ea typeface="Helvetica Neue"/>
                <a:cs typeface="Helvetica Neue"/>
                <a:sym typeface="Helvetica Neue"/>
              </a:defRPr>
            </a:lvl1pPr>
          </a:lstStyle>
          <a:p>
            <a:pPr algn="ctr"/>
            <a:endParaRPr lang="zh-CN" altLang="en-US" sz="2400" b="1">
              <a:latin typeface="思源黑体 CN Normal" panose="020B0400000000000000" pitchFamily="34" charset="-122"/>
              <a:ea typeface="思源黑体 CN Normal" panose="020B0400000000000000" pitchFamily="34" charset="-122"/>
            </a:endParaRPr>
          </a:p>
        </p:txBody>
      </p:sp>
      <p:sp>
        <p:nvSpPr>
          <p:cNvPr id="110" name="文本框 109"/>
          <p:cNvSpPr txBox="1"/>
          <p:nvPr/>
        </p:nvSpPr>
        <p:spPr>
          <a:xfrm>
            <a:off x="1262153" y="2717472"/>
            <a:ext cx="2957884" cy="1938020"/>
          </a:xfrm>
          <a:prstGeom prst="rect">
            <a:avLst/>
          </a:prstGeom>
          <a:noFill/>
          <a:ln w="9525">
            <a:noFill/>
          </a:ln>
        </p:spPr>
        <p:txBody>
          <a:bodyPr wrap="square">
            <a:spAutoFit/>
          </a:bodyPr>
          <a:lstStyle/>
          <a:p>
            <a:pPr indent="0"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社会主义</a:t>
            </a:r>
          </a:p>
          <a:p>
            <a:pPr indent="0"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中国共产党的领导</a:t>
            </a:r>
          </a:p>
          <a:p>
            <a:pPr indent="0"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忠于党、忠于人民</a:t>
            </a:r>
          </a:p>
          <a:p>
            <a:pPr indent="0"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忠于宪法和法律</a:t>
            </a:r>
          </a:p>
        </p:txBody>
      </p:sp>
      <p:sp>
        <p:nvSpPr>
          <p:cNvPr id="111" name="文本框 110"/>
          <p:cNvSpPr txBox="1"/>
          <p:nvPr/>
        </p:nvSpPr>
        <p:spPr>
          <a:xfrm>
            <a:off x="7025707" y="3903471"/>
            <a:ext cx="3738880" cy="1938020"/>
          </a:xfrm>
          <a:prstGeom prst="rect">
            <a:avLst/>
          </a:prstGeom>
          <a:noFill/>
        </p:spPr>
        <p:txBody>
          <a:bodyPr wrap="none" rtlCol="0" anchor="t">
            <a:spAutoFit/>
          </a:bodyPr>
          <a:lstStyle/>
          <a:p>
            <a:pPr indent="0" algn="l"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政治信仰</a:t>
            </a:r>
            <a:r>
              <a:rPr lang="en-US" altLang="zh-CN"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a:t>
            </a: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习近平新时代中国</a:t>
            </a:r>
          </a:p>
          <a:p>
            <a:pPr indent="0" algn="l"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            特色社会主义思想</a:t>
            </a:r>
          </a:p>
          <a:p>
            <a:pPr indent="0" algn="l"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法治信仰</a:t>
            </a:r>
            <a:r>
              <a:rPr lang="en-US" altLang="zh-CN"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a:t>
            </a: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法治理念</a:t>
            </a:r>
          </a:p>
          <a:p>
            <a:pPr indent="0" algn="l"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职业信仰</a:t>
            </a:r>
            <a:r>
              <a:rPr lang="en-US" altLang="zh-CN"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a:t>
            </a: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职业道德</a:t>
            </a:r>
          </a:p>
        </p:txBody>
      </p:sp>
      <p:sp>
        <p:nvSpPr>
          <p:cNvPr id="112" name="MH_Other_1"/>
          <p:cNvSpPr/>
          <p:nvPr/>
        </p:nvSpPr>
        <p:spPr>
          <a:xfrm>
            <a:off x="3624646" y="1938010"/>
            <a:ext cx="2713038" cy="779462"/>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cxnSp>
        <p:nvCxnSpPr>
          <p:cNvPr id="113" name="MH_Other_3"/>
          <p:cNvCxnSpPr/>
          <p:nvPr/>
        </p:nvCxnSpPr>
        <p:spPr>
          <a:xfrm>
            <a:off x="1433896" y="2598410"/>
            <a:ext cx="2093913"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114" name="组合 113"/>
          <p:cNvGrpSpPr/>
          <p:nvPr/>
        </p:nvGrpSpPr>
        <p:grpSpPr>
          <a:xfrm>
            <a:off x="4210116" y="3760142"/>
            <a:ext cx="5003800" cy="1028700"/>
            <a:chOff x="6687" y="5757"/>
            <a:chExt cx="7880" cy="1620"/>
          </a:xfrm>
        </p:grpSpPr>
        <p:sp>
          <p:nvSpPr>
            <p:cNvPr id="115" name="MH_Other_2"/>
            <p:cNvSpPr/>
            <p:nvPr/>
          </p:nvSpPr>
          <p:spPr>
            <a:xfrm>
              <a:off x="6687" y="6149"/>
              <a:ext cx="4277" cy="122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cxnSp>
          <p:nvCxnSpPr>
            <p:cNvPr id="116" name="MH_Other_3"/>
            <p:cNvCxnSpPr/>
            <p:nvPr/>
          </p:nvCxnSpPr>
          <p:spPr>
            <a:xfrm>
              <a:off x="11269" y="5757"/>
              <a:ext cx="329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sp>
        <p:nvSpPr>
          <p:cNvPr id="117" name="文本框 116"/>
          <p:cNvSpPr txBox="1"/>
          <p:nvPr/>
        </p:nvSpPr>
        <p:spPr>
          <a:xfrm>
            <a:off x="1971015" y="1938327"/>
            <a:ext cx="938077" cy="461665"/>
          </a:xfrm>
          <a:prstGeom prst="rect">
            <a:avLst/>
          </a:prstGeom>
          <a:noFill/>
        </p:spPr>
        <p:txBody>
          <a:bodyPr wrap="none" rtlCol="0">
            <a:spAutoFit/>
          </a:bodyPr>
          <a:lstStyle/>
          <a:p>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旗  帜</a:t>
            </a:r>
          </a:p>
        </p:txBody>
      </p:sp>
      <p:sp>
        <p:nvSpPr>
          <p:cNvPr id="118" name="文本框 117"/>
          <p:cNvSpPr txBox="1"/>
          <p:nvPr/>
        </p:nvSpPr>
        <p:spPr>
          <a:xfrm>
            <a:off x="7622968" y="3087042"/>
            <a:ext cx="944880" cy="460375"/>
          </a:xfrm>
          <a:prstGeom prst="rect">
            <a:avLst/>
          </a:prstGeom>
          <a:noFill/>
        </p:spPr>
        <p:txBody>
          <a:bodyPr wrap="none" rtlCol="0">
            <a:spAutoFit/>
          </a:bodyPr>
          <a:lstStyle/>
          <a:p>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信  仰</a:t>
            </a:r>
          </a:p>
        </p:txBody>
      </p:sp>
      <p:grpSp>
        <p:nvGrpSpPr>
          <p:cNvPr id="119" name="组合 118"/>
          <p:cNvGrpSpPr/>
          <p:nvPr/>
        </p:nvGrpSpPr>
        <p:grpSpPr>
          <a:xfrm>
            <a:off x="3875143" y="2274627"/>
            <a:ext cx="2957884" cy="2297997"/>
            <a:chOff x="5825660" y="3536681"/>
            <a:chExt cx="2957884" cy="2297997"/>
          </a:xfrm>
        </p:grpSpPr>
        <p:grpSp>
          <p:nvGrpSpPr>
            <p:cNvPr id="120" name="组合 119"/>
            <p:cNvGrpSpPr/>
            <p:nvPr/>
          </p:nvGrpSpPr>
          <p:grpSpPr>
            <a:xfrm>
              <a:off x="6155604" y="3536681"/>
              <a:ext cx="2297996" cy="2297997"/>
              <a:chOff x="1025451" y="1892424"/>
              <a:chExt cx="2631397" cy="2631398"/>
            </a:xfrm>
          </p:grpSpPr>
          <p:sp>
            <p:nvSpPr>
              <p:cNvPr id="122"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3"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21" name="object 53"/>
            <p:cNvSpPr txBox="1"/>
            <p:nvPr/>
          </p:nvSpPr>
          <p:spPr>
            <a:xfrm>
              <a:off x="5825660" y="4497623"/>
              <a:ext cx="2957884" cy="400622"/>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8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政治色彩</a:t>
              </a:r>
            </a:p>
          </p:txBody>
        </p:sp>
      </p:grpSp>
      <p:grpSp>
        <p:nvGrpSpPr>
          <p:cNvPr id="29" name="组合 28"/>
          <p:cNvGrpSpPr/>
          <p:nvPr/>
        </p:nvGrpSpPr>
        <p:grpSpPr>
          <a:xfrm>
            <a:off x="411622" y="442678"/>
            <a:ext cx="5727206" cy="688490"/>
            <a:chOff x="172119" y="139850"/>
            <a:chExt cx="5727206" cy="688490"/>
          </a:xfrm>
        </p:grpSpPr>
        <p:grpSp>
          <p:nvGrpSpPr>
            <p:cNvPr id="30" name="组合 29"/>
            <p:cNvGrpSpPr/>
            <p:nvPr/>
          </p:nvGrpSpPr>
          <p:grpSpPr>
            <a:xfrm>
              <a:off x="172119" y="139850"/>
              <a:ext cx="5027481" cy="688490"/>
              <a:chOff x="172119" y="139850"/>
              <a:chExt cx="5027481" cy="688490"/>
            </a:xfrm>
          </p:grpSpPr>
          <p:sp>
            <p:nvSpPr>
              <p:cNvPr id="32" name="弧形 3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a:stCxn id="32" idx="0"/>
              </p:cNvCxnSpPr>
              <p:nvPr/>
            </p:nvCxnSpPr>
            <p:spPr>
              <a:xfrm>
                <a:off x="517306" y="828339"/>
                <a:ext cx="45467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253271" y="217843"/>
                <a:ext cx="4946329"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Rectangle 7"/>
            <p:cNvSpPr>
              <a:spLocks noChangeArrowheads="1"/>
            </p:cNvSpPr>
            <p:nvPr/>
          </p:nvSpPr>
          <p:spPr bwMode="auto">
            <a:xfrm>
              <a:off x="1130765" y="215304"/>
              <a:ext cx="4768560"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具有鲜明的政治色彩</a:t>
              </a:r>
            </a:p>
          </p:txBody>
        </p:sp>
      </p:grpSp>
      <p:grpSp>
        <p:nvGrpSpPr>
          <p:cNvPr id="35" name="组合 34"/>
          <p:cNvGrpSpPr/>
          <p:nvPr/>
        </p:nvGrpSpPr>
        <p:grpSpPr>
          <a:xfrm>
            <a:off x="544888" y="426687"/>
            <a:ext cx="838200" cy="722586"/>
            <a:chOff x="544888" y="408581"/>
            <a:chExt cx="838200" cy="722586"/>
          </a:xfrm>
        </p:grpSpPr>
        <p:sp>
          <p:nvSpPr>
            <p:cNvPr id="36" name="六边形 3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3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35"/>
                                        </p:tgtEl>
                                        <p:attrNameLst>
                                          <p:attrName>style.visibility</p:attrName>
                                        </p:attrNameLst>
                                      </p:cBhvr>
                                      <p:to>
                                        <p:strVal val="visible"/>
                                      </p:to>
                                    </p:set>
                                    <p:animEffect transition="in" filter="fade">
                                      <p:cBhvr>
                                        <p:cTn id="8" dur="500"/>
                                        <p:tgtEl>
                                          <p:spTgt spid="35"/>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indefinite"/>
                            </p:stCondLst>
                          </p:cTn>
                        </p:par>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9"/>
                                        </p:tgtEl>
                                        <p:attrNameLst>
                                          <p:attrName>style.visibility</p:attrName>
                                        </p:attrNameLst>
                                      </p:cBhvr>
                                      <p:to>
                                        <p:strVal val="visible"/>
                                      </p:to>
                                    </p:set>
                                    <p:animEffect transition="in" filter="blinds(horizontal)">
                                      <p:cBhvr>
                                        <p:cTn id="18" dur="500"/>
                                        <p:tgtEl>
                                          <p:spTgt spid="119"/>
                                        </p:tgtEl>
                                      </p:cBhvr>
                                    </p:animEffect>
                                  </p:childTnLst>
                                </p:cTn>
                              </p:par>
                            </p:childTnLst>
                          </p:cTn>
                        </p:par>
                      </p:childTnLst>
                    </p:cTn>
                  </p:par>
                  <p:par>
                    <p:cTn id="19" fill="hold" nodeType="clickPar">
                      <p:stCondLst>
                        <p:cond delay="indefinite"/>
                        <p:cond evt="onBegin" delay="0">
                          <p:tn val="18"/>
                        </p:cond>
                      </p:stCondLst>
                      <p:childTnLst>
                        <p:par>
                          <p:cTn id="20" fill="hold" nodeType="withGroup">
                            <p:stCondLst>
                              <p:cond delay="indefinite"/>
                            </p:stCondLst>
                          </p:cTn>
                        </p:par>
                        <p:par>
                          <p:cTn id="21" fill="hold" nodeType="afterGroup">
                            <p:stCondLst>
                              <p:cond delay="0"/>
                            </p:stCondLst>
                            <p:childTnLst>
                              <p:par>
                                <p:cTn id="22" presetID="3" presetClass="entr" presetSubtype="10" fill="hold" grpId="2" nodeType="clickEffect">
                                  <p:stCondLst>
                                    <p:cond delay="0"/>
                                  </p:stCondLst>
                                  <p:childTnLst>
                                    <p:set>
                                      <p:cBhvr>
                                        <p:cTn id="23" dur="1" fill="hold">
                                          <p:stCondLst>
                                            <p:cond delay="0"/>
                                          </p:stCondLst>
                                        </p:cTn>
                                        <p:tgtEl>
                                          <p:spTgt spid="112"/>
                                        </p:tgtEl>
                                        <p:attrNameLst>
                                          <p:attrName>style.visibility</p:attrName>
                                        </p:attrNameLst>
                                      </p:cBhvr>
                                      <p:to>
                                        <p:strVal val="visible"/>
                                      </p:to>
                                    </p:set>
                                    <p:animEffect transition="in" filter="blinds(horizontal)">
                                      <p:cBhvr>
                                        <p:cTn id="24" dur="500"/>
                                        <p:tgtEl>
                                          <p:spTgt spid="112"/>
                                        </p:tgtEl>
                                      </p:cBhvr>
                                    </p:animEffect>
                                  </p:childTnLst>
                                </p:cTn>
                              </p:par>
                              <p:par>
                                <p:cTn id="25" presetID="3" presetClass="entr" presetSubtype="10" fill="hold" grpId="3" nodeType="withEffect">
                                  <p:stCondLst>
                                    <p:cond delay="0"/>
                                  </p:stCondLst>
                                  <p:childTnLst>
                                    <p:set>
                                      <p:cBhvr>
                                        <p:cTn id="26" dur="1" fill="hold">
                                          <p:stCondLst>
                                            <p:cond delay="0"/>
                                          </p:stCondLst>
                                        </p:cTn>
                                        <p:tgtEl>
                                          <p:spTgt spid="117"/>
                                        </p:tgtEl>
                                        <p:attrNameLst>
                                          <p:attrName>style.visibility</p:attrName>
                                        </p:attrNameLst>
                                      </p:cBhvr>
                                      <p:to>
                                        <p:strVal val="visible"/>
                                      </p:to>
                                    </p:set>
                                    <p:animEffect transition="in" filter="blinds(horizontal)">
                                      <p:cBhvr>
                                        <p:cTn id="27" dur="500"/>
                                        <p:tgtEl>
                                          <p:spTgt spid="117"/>
                                        </p:tgtEl>
                                      </p:cBhvr>
                                    </p:animEffect>
                                  </p:childTnLst>
                                </p:cTn>
                              </p:par>
                              <p:par>
                                <p:cTn id="28" presetID="3" presetClass="entr" presetSubtype="10" fill="hold" nodeType="withEffect">
                                  <p:stCondLst>
                                    <p:cond delay="0"/>
                                  </p:stCondLst>
                                  <p:childTnLst>
                                    <p:set>
                                      <p:cBhvr>
                                        <p:cTn id="29" dur="1" fill="hold">
                                          <p:stCondLst>
                                            <p:cond delay="0"/>
                                          </p:stCondLst>
                                        </p:cTn>
                                        <p:tgtEl>
                                          <p:spTgt spid="113"/>
                                        </p:tgtEl>
                                        <p:attrNameLst>
                                          <p:attrName>style.visibility</p:attrName>
                                        </p:attrNameLst>
                                      </p:cBhvr>
                                      <p:to>
                                        <p:strVal val="visible"/>
                                      </p:to>
                                    </p:set>
                                    <p:animEffect transition="in" filter="blinds(horizontal)">
                                      <p:cBhvr>
                                        <p:cTn id="30" dur="500"/>
                                        <p:tgtEl>
                                          <p:spTgt spid="113"/>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10"/>
                                        </p:tgtEl>
                                        <p:attrNameLst>
                                          <p:attrName>style.visibility</p:attrName>
                                        </p:attrNameLst>
                                      </p:cBhvr>
                                      <p:to>
                                        <p:strVal val="visible"/>
                                      </p:to>
                                    </p:set>
                                    <p:animEffect transition="in" filter="blinds(horizontal)">
                                      <p:cBhvr>
                                        <p:cTn id="33" dur="500"/>
                                        <p:tgtEl>
                                          <p:spTgt spid="110"/>
                                        </p:tgtEl>
                                      </p:cBhvr>
                                    </p:animEffect>
                                  </p:childTnLst>
                                </p:cTn>
                              </p:par>
                            </p:childTnLst>
                          </p:cTn>
                        </p:par>
                      </p:childTnLst>
                    </p:cTn>
                  </p:par>
                  <p:par>
                    <p:cTn id="34" fill="hold" nodeType="clickPar">
                      <p:stCondLst>
                        <p:cond delay="indefinite"/>
                        <p:cond evt="onBegin" delay="0">
                          <p:tn val="33"/>
                        </p:cond>
                      </p:stCondLst>
                      <p:childTnLst>
                        <p:par>
                          <p:cTn id="35" fill="hold" nodeType="withGroup">
                            <p:stCondLst>
                              <p:cond delay="indefinite"/>
                            </p:stCondLst>
                          </p:cTn>
                        </p:par>
                        <p:par>
                          <p:cTn id="36" fill="hold" nodeType="after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14"/>
                                        </p:tgtEl>
                                        <p:attrNameLst>
                                          <p:attrName>style.visibility</p:attrName>
                                        </p:attrNameLst>
                                      </p:cBhvr>
                                      <p:to>
                                        <p:strVal val="visible"/>
                                      </p:to>
                                    </p:set>
                                    <p:animEffect transition="in" filter="blinds(horizontal)">
                                      <p:cBhvr>
                                        <p:cTn id="39" dur="500"/>
                                        <p:tgtEl>
                                          <p:spTgt spid="114"/>
                                        </p:tgtEl>
                                      </p:cBhvr>
                                    </p:animEffect>
                                  </p:childTnLst>
                                </p:cTn>
                              </p:par>
                              <p:par>
                                <p:cTn id="40" presetID="3" presetClass="entr" presetSubtype="10" fill="hold" grpId="4"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blinds(horizontal)">
                                      <p:cBhvr>
                                        <p:cTn id="42" dur="500"/>
                                        <p:tgtEl>
                                          <p:spTgt spid="118"/>
                                        </p:tgtEl>
                                      </p:cBhvr>
                                    </p:animEffect>
                                  </p:childTnLst>
                                </p:cTn>
                              </p:par>
                              <p:par>
                                <p:cTn id="43" presetID="3" presetClass="entr" presetSubtype="10" fill="hold" grpId="1" nodeType="withEffect">
                                  <p:stCondLst>
                                    <p:cond delay="0"/>
                                  </p:stCondLst>
                                  <p:childTnLst>
                                    <p:set>
                                      <p:cBhvr>
                                        <p:cTn id="44" dur="1" fill="hold">
                                          <p:stCondLst>
                                            <p:cond delay="0"/>
                                          </p:stCondLst>
                                        </p:cTn>
                                        <p:tgtEl>
                                          <p:spTgt spid="111"/>
                                        </p:tgtEl>
                                        <p:attrNameLst>
                                          <p:attrName>style.visibility</p:attrName>
                                        </p:attrNameLst>
                                      </p:cBhvr>
                                      <p:to>
                                        <p:strVal val="visible"/>
                                      </p:to>
                                    </p:set>
                                    <p:animEffect transition="in" filter="blinds(horizontal)">
                                      <p:cBhvr>
                                        <p:cTn id="45"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1" grpId="1"/>
      <p:bldP spid="112" grpId="2" animBg="1"/>
      <p:bldP spid="117" grpId="3"/>
      <p:bldP spid="118" grpId="4"/>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6495415" y="1930400"/>
            <a:ext cx="4474210" cy="3393469"/>
            <a:chOff x="863822" y="3429508"/>
            <a:chExt cx="7588722" cy="3861973"/>
          </a:xfrm>
        </p:grpSpPr>
        <p:sp>
          <p:nvSpPr>
            <p:cNvPr id="24" name="矩形: 圆角 28"/>
            <p:cNvSpPr/>
            <p:nvPr/>
          </p:nvSpPr>
          <p:spPr>
            <a:xfrm>
              <a:off x="1005244" y="3548257"/>
              <a:ext cx="7342263" cy="3515289"/>
            </a:xfrm>
            <a:prstGeom prst="roundRect">
              <a:avLst>
                <a:gd name="adj" fmla="val 5206"/>
              </a:avLst>
            </a:prstGeom>
            <a:solidFill>
              <a:srgbClr val="0461A0">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charset="0"/>
              </a:endParaRPr>
            </a:p>
          </p:txBody>
        </p:sp>
        <p:sp>
          <p:nvSpPr>
            <p:cNvPr id="25" name="矩形: 圆角 29"/>
            <p:cNvSpPr/>
            <p:nvPr/>
          </p:nvSpPr>
          <p:spPr>
            <a:xfrm>
              <a:off x="863822" y="3429508"/>
              <a:ext cx="7588722" cy="3744868"/>
            </a:xfrm>
            <a:prstGeom prst="roundRect">
              <a:avLst>
                <a:gd name="adj" fmla="val 6391"/>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26" name="矩形 25"/>
            <p:cNvSpPr/>
            <p:nvPr/>
          </p:nvSpPr>
          <p:spPr>
            <a:xfrm>
              <a:off x="1223687" y="3775699"/>
              <a:ext cx="6906156" cy="3515782"/>
            </a:xfrm>
            <a:prstGeom prst="rect">
              <a:avLst/>
            </a:prstGeom>
          </p:spPr>
          <p:txBody>
            <a:bodyPr wrap="square">
              <a:spAutoFit/>
            </a:bodyPr>
            <a:lstStyle/>
            <a:p>
              <a:pPr algn="just" fontAlgn="auto">
                <a:lnSpc>
                  <a:spcPts val="4100"/>
                </a:lnSpc>
                <a:defRPr/>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    </a:t>
              </a:r>
              <a:r>
                <a:rPr lang="zh-CN" altLang="en-US" sz="24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要努力建设一支信念坚定、司法为民、敢于担当、清正廉洁的检察队伍。</a:t>
              </a:r>
            </a:p>
            <a:p>
              <a:pPr algn="r" fontAlgn="auto">
                <a:lnSpc>
                  <a:spcPts val="4100"/>
                </a:lnSpc>
                <a:defRPr/>
              </a:pPr>
              <a:r>
                <a:rPr lang="zh-CN" altLang="en-US" sz="24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                                             —— 习近平</a:t>
              </a:r>
              <a:endPar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endParaRPr>
            </a:p>
            <a:p>
              <a:pPr algn="just">
                <a:lnSpc>
                  <a:spcPct val="120000"/>
                </a:lnSpc>
                <a:defRPr/>
              </a:pPr>
              <a:endPar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endParaRPr>
            </a:p>
          </p:txBody>
        </p:sp>
      </p:grpSp>
      <p:pic>
        <p:nvPicPr>
          <p:cNvPr id="10" name="图片 9" descr="u=387266784,17648830&amp;fm=26&amp;gp=0"/>
          <p:cNvPicPr>
            <a:picLocks noChangeAspect="1"/>
          </p:cNvPicPr>
          <p:nvPr/>
        </p:nvPicPr>
        <p:blipFill>
          <a:blip r:embed="rId4"/>
          <a:stretch>
            <a:fillRect/>
          </a:stretch>
        </p:blipFill>
        <p:spPr>
          <a:xfrm>
            <a:off x="786765" y="1430655"/>
            <a:ext cx="5173345" cy="429641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20000" endPos="12000" dist="50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10"/>
                                        </p:tgtEl>
                                        <p:attrNameLst>
                                          <p:attrName>style.visibility</p:attrName>
                                        </p:attrNameLst>
                                      </p:cBhvr>
                                      <p:to>
                                        <p:strVal val="visible"/>
                                      </p:to>
                                    </p:set>
                                    <p:anim calcmode="lin" valueType="num">
                                      <p:cBhvr>
                                        <p:cTn id="8" dur="500" fill="hold"/>
                                        <p:tgtEl>
                                          <p:spTgt spid="10"/>
                                        </p:tgtEl>
                                        <p:attrNameLst>
                                          <p:attrName>ppt_w</p:attrName>
                                        </p:attrNameLst>
                                      </p:cBhvr>
                                      <p:tavLst>
                                        <p:tav tm="0">
                                          <p:val>
                                            <p:fltVal val="0"/>
                                          </p:val>
                                        </p:tav>
                                        <p:tav tm="100000">
                                          <p:val>
                                            <p:strVal val="#ppt_w"/>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Effect transition="in" filter="fade">
                                      <p:cBhvr>
                                        <p:cTn id="10" dur="500"/>
                                        <p:tgtEl>
                                          <p:spTgt spid="10"/>
                                        </p:tgtEl>
                                      </p:cBhvr>
                                    </p:animEffect>
                                  </p:childTnLst>
                                </p:cTn>
                              </p:par>
                            </p:childTnLst>
                          </p:cTn>
                        </p:par>
                        <p:par>
                          <p:cTn id="11" fill="hold" nodeType="withGroup">
                            <p:stCondLst>
                              <p:cond delay="500"/>
                            </p:stCondLst>
                            <p:childTnLst>
                              <p:par>
                                <p:cTn id="12" presetID="22" presetClass="entr" presetSubtype="8" fill="hold" nodeType="afterEffect">
                                  <p:childTnLst>
                                    <p:set>
                                      <p:cBhvr>
                                        <p:cTn id="13" dur="1" fill="hold">
                                          <p:stCondLst>
                                            <p:cond delay="0"/>
                                          </p:stCondLst>
                                        </p:cTn>
                                        <p:tgtEl>
                                          <p:spTgt spid="23"/>
                                        </p:tgtEl>
                                        <p:attrNameLst>
                                          <p:attrName>style.visibility</p:attrName>
                                        </p:attrNameLst>
                                      </p:cBhvr>
                                      <p:to>
                                        <p:strVal val="visible"/>
                                      </p:to>
                                    </p:set>
                                    <p:animEffect transition="in" filter="wipe(left)">
                                      <p:cBhvr>
                                        <p:cTn id="1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11622" y="442678"/>
            <a:ext cx="5727206" cy="688490"/>
            <a:chOff x="172119" y="139850"/>
            <a:chExt cx="5727206" cy="688490"/>
          </a:xfrm>
        </p:grpSpPr>
        <p:grpSp>
          <p:nvGrpSpPr>
            <p:cNvPr id="30" name="组合 29"/>
            <p:cNvGrpSpPr/>
            <p:nvPr/>
          </p:nvGrpSpPr>
          <p:grpSpPr>
            <a:xfrm>
              <a:off x="172119" y="139850"/>
              <a:ext cx="5027481" cy="688490"/>
              <a:chOff x="172119" y="139850"/>
              <a:chExt cx="5027481" cy="688490"/>
            </a:xfrm>
          </p:grpSpPr>
          <p:sp>
            <p:nvSpPr>
              <p:cNvPr id="32" name="弧形 3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a:stCxn id="32" idx="0"/>
              </p:cNvCxnSpPr>
              <p:nvPr/>
            </p:nvCxnSpPr>
            <p:spPr>
              <a:xfrm>
                <a:off x="517306" y="828339"/>
                <a:ext cx="45467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253271" y="217843"/>
                <a:ext cx="4946329"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Rectangle 7"/>
            <p:cNvSpPr>
              <a:spLocks noChangeArrowheads="1"/>
            </p:cNvSpPr>
            <p:nvPr/>
          </p:nvSpPr>
          <p:spPr bwMode="auto">
            <a:xfrm>
              <a:off x="1130765" y="215304"/>
              <a:ext cx="4768560"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具有严格的制度保障</a:t>
              </a:r>
            </a:p>
          </p:txBody>
        </p:sp>
      </p:grpSp>
      <p:grpSp>
        <p:nvGrpSpPr>
          <p:cNvPr id="35" name="组合 34"/>
          <p:cNvGrpSpPr/>
          <p:nvPr/>
        </p:nvGrpSpPr>
        <p:grpSpPr>
          <a:xfrm>
            <a:off x="544888" y="426687"/>
            <a:ext cx="838200" cy="722586"/>
            <a:chOff x="544888" y="408581"/>
            <a:chExt cx="838200" cy="722586"/>
          </a:xfrm>
        </p:grpSpPr>
        <p:sp>
          <p:nvSpPr>
            <p:cNvPr id="36" name="六边形 3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3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41" name="组合 40"/>
          <p:cNvGrpSpPr/>
          <p:nvPr/>
        </p:nvGrpSpPr>
        <p:grpSpPr>
          <a:xfrm>
            <a:off x="1176021" y="2297603"/>
            <a:ext cx="4852573" cy="2813051"/>
            <a:chOff x="-738009" y="2367478"/>
            <a:chExt cx="4852573" cy="2813051"/>
          </a:xfrm>
        </p:grpSpPr>
        <p:sp>
          <p:nvSpPr>
            <p:cNvPr id="42" name="Freeform: Shape 121"/>
            <p:cNvSpPr/>
            <p:nvPr/>
          </p:nvSpPr>
          <p:spPr bwMode="auto">
            <a:xfrm>
              <a:off x="2982197" y="4426547"/>
              <a:ext cx="360299" cy="74792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5423"/>
                  </a:moveTo>
                  <a:lnTo>
                    <a:pt x="12010" y="0"/>
                  </a:lnTo>
                  <a:lnTo>
                    <a:pt x="21600" y="13360"/>
                  </a:lnTo>
                  <a:lnTo>
                    <a:pt x="11612" y="21600"/>
                  </a:lnTo>
                  <a:lnTo>
                    <a:pt x="0" y="5423"/>
                  </a:lnTo>
                  <a:close/>
                  <a:moveTo>
                    <a:pt x="0" y="5423"/>
                  </a:moveTo>
                </a:path>
              </a:pathLst>
            </a:custGeom>
            <a:solidFill>
              <a:schemeClr val="accent2">
                <a:lumMod val="75000"/>
              </a:schemeClr>
            </a:solidFill>
            <a:ln>
              <a:noFill/>
            </a:ln>
          </p:spPr>
          <p:txBody>
            <a:bodyPr anchor="ctr"/>
            <a:lstStyle/>
            <a:p>
              <a:pPr algn="ctr"/>
              <a:endParaRPr sz="2400"/>
            </a:p>
          </p:txBody>
        </p:sp>
        <p:sp>
          <p:nvSpPr>
            <p:cNvPr id="43" name="Freeform: Shape 128"/>
            <p:cNvSpPr/>
            <p:nvPr/>
          </p:nvSpPr>
          <p:spPr bwMode="auto">
            <a:xfrm>
              <a:off x="3418188" y="2973087"/>
              <a:ext cx="696376" cy="11991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483" y="0"/>
                  </a:moveTo>
                  <a:lnTo>
                    <a:pt x="21600" y="1767"/>
                  </a:lnTo>
                  <a:lnTo>
                    <a:pt x="3858" y="19605"/>
                  </a:lnTo>
                  <a:lnTo>
                    <a:pt x="0" y="21600"/>
                  </a:lnTo>
                  <a:lnTo>
                    <a:pt x="21483" y="0"/>
                  </a:lnTo>
                  <a:close/>
                  <a:moveTo>
                    <a:pt x="21483" y="0"/>
                  </a:moveTo>
                </a:path>
              </a:pathLst>
            </a:custGeom>
            <a:solidFill>
              <a:schemeClr val="accent2">
                <a:lumMod val="75000"/>
              </a:schemeClr>
            </a:solidFill>
            <a:ln>
              <a:noFill/>
            </a:ln>
          </p:spPr>
          <p:txBody>
            <a:bodyPr anchor="ctr"/>
            <a:lstStyle/>
            <a:p>
              <a:pPr algn="ctr"/>
              <a:endParaRPr sz="2400"/>
            </a:p>
          </p:txBody>
        </p:sp>
        <p:grpSp>
          <p:nvGrpSpPr>
            <p:cNvPr id="44" name="组合 43"/>
            <p:cNvGrpSpPr/>
            <p:nvPr/>
          </p:nvGrpSpPr>
          <p:grpSpPr>
            <a:xfrm>
              <a:off x="-738009" y="2367478"/>
              <a:ext cx="4846518" cy="2813051"/>
              <a:chOff x="-738009" y="2367478"/>
              <a:chExt cx="4846518" cy="2813051"/>
            </a:xfrm>
          </p:grpSpPr>
          <p:grpSp>
            <p:nvGrpSpPr>
              <p:cNvPr id="45" name="组合 44"/>
              <p:cNvGrpSpPr/>
              <p:nvPr/>
            </p:nvGrpSpPr>
            <p:grpSpPr>
              <a:xfrm>
                <a:off x="-738009" y="3550734"/>
                <a:ext cx="3670812" cy="877676"/>
                <a:chOff x="-379640" y="3256178"/>
                <a:chExt cx="3670812" cy="877676"/>
              </a:xfrm>
            </p:grpSpPr>
            <p:cxnSp>
              <p:nvCxnSpPr>
                <p:cNvPr id="53" name="Connector: Elbow 138"/>
                <p:cNvCxnSpPr/>
                <p:nvPr/>
              </p:nvCxnSpPr>
              <p:spPr>
                <a:xfrm rot="10800000" flipV="1">
                  <a:off x="2087847" y="3401227"/>
                  <a:ext cx="1203325" cy="326390"/>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54" name="文本框 53"/>
                <p:cNvSpPr txBox="1"/>
                <p:nvPr/>
              </p:nvSpPr>
              <p:spPr>
                <a:xfrm>
                  <a:off x="-379640" y="3256178"/>
                  <a:ext cx="2472981" cy="877676"/>
                </a:xfrm>
                <a:prstGeom prst="rect">
                  <a:avLst/>
                </a:prstGeom>
                <a:noFill/>
                <a:ln w="9525">
                  <a:noFill/>
                </a:ln>
              </p:spPr>
              <p:txBody>
                <a:bodyPr wrap="square">
                  <a:spAutoFit/>
                </a:bodyPr>
                <a:lstStyle>
                  <a:defPPr>
                    <a:defRPr lang="zh-CN"/>
                  </a:defPPr>
                  <a:lvl1pPr indent="304800" fontAlgn="auto">
                    <a:lnSpc>
                      <a:spcPct val="120000"/>
                    </a:lnSpc>
                    <a:defRPr sz="2400">
                      <a:latin typeface="思源黑体 CN Normal" panose="020B0400000000000000" pitchFamily="34" charset="-122"/>
                      <a:ea typeface="思源黑体 CN Normal" panose="020B0400000000000000" pitchFamily="34" charset="-122"/>
                      <a:cs typeface="Microsoft YaHei" panose="020B0503020204020204" pitchFamily="34" charset="-122"/>
                    </a:defRPr>
                  </a:lvl1pPr>
                </a:lstStyle>
                <a:p>
                  <a:pPr algn="ctr"/>
                  <a:r>
                    <a:rPr lang="en-US" sz="2200"/>
                    <a:t> </a:t>
                  </a:r>
                  <a:r>
                    <a:rPr lang="zh-CN" altLang="en-US" sz="2200"/>
                    <a:t>检察官</a:t>
                  </a:r>
                  <a:endParaRPr lang="en-US" altLang="zh-CN" sz="2200"/>
                </a:p>
                <a:p>
                  <a:pPr algn="ctr"/>
                  <a:r>
                    <a:rPr lang="zh-CN" altLang="en-US" sz="2200"/>
                    <a:t>与当事人关系</a:t>
                  </a:r>
                </a:p>
              </p:txBody>
            </p:sp>
          </p:grpSp>
          <p:sp>
            <p:nvSpPr>
              <p:cNvPr id="47" name="Freeform: Shape 127"/>
              <p:cNvSpPr/>
              <p:nvPr/>
            </p:nvSpPr>
            <p:spPr bwMode="auto">
              <a:xfrm>
                <a:off x="2358486" y="2367478"/>
                <a:ext cx="1750023" cy="2813051"/>
              </a:xfrm>
              <a:custGeom>
                <a:avLst/>
                <a:gdLst>
                  <a:gd name="T0" fmla="*/ 0 w 21571"/>
                  <a:gd name="T1" fmla="*/ 0 h 21600"/>
                  <a:gd name="T2" fmla="*/ 0 w 21571"/>
                  <a:gd name="T3" fmla="*/ 0 h 21600"/>
                  <a:gd name="T4" fmla="*/ 0 w 21571"/>
                  <a:gd name="T5" fmla="*/ 0 h 21600"/>
                  <a:gd name="T6" fmla="*/ 0 w 21571"/>
                  <a:gd name="T7" fmla="*/ 0 h 21600"/>
                  <a:gd name="T8" fmla="*/ 0 w 21571"/>
                  <a:gd name="T9" fmla="*/ 0 h 21600"/>
                  <a:gd name="T10" fmla="*/ 0 w 21571"/>
                  <a:gd name="T11" fmla="*/ 0 h 21600"/>
                  <a:gd name="T12" fmla="*/ 0 w 21571"/>
                  <a:gd name="T13" fmla="*/ 0 h 21600"/>
                  <a:gd name="T14" fmla="*/ 0 w 21571"/>
                  <a:gd name="T15" fmla="*/ 0 h 21600"/>
                  <a:gd name="T16" fmla="*/ 0 w 21571"/>
                  <a:gd name="T17" fmla="*/ 0 h 21600"/>
                  <a:gd name="T18" fmla="*/ 0 w 21571"/>
                  <a:gd name="T19" fmla="*/ 0 h 21600"/>
                  <a:gd name="T20" fmla="*/ 0 w 21571"/>
                  <a:gd name="T21" fmla="*/ 0 h 21600"/>
                  <a:gd name="T22" fmla="*/ 0 w 21571"/>
                  <a:gd name="T23" fmla="*/ 0 h 21600"/>
                  <a:gd name="T24" fmla="*/ 0 w 21571"/>
                  <a:gd name="T25" fmla="*/ 0 h 21600"/>
                  <a:gd name="T26" fmla="*/ 0 w 21571"/>
                  <a:gd name="T27" fmla="*/ 0 h 21600"/>
                  <a:gd name="T28" fmla="*/ 0 w 21571"/>
                  <a:gd name="T29" fmla="*/ 0 h 21600"/>
                  <a:gd name="T30" fmla="*/ 0 w 21571"/>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71" h="21600">
                    <a:moveTo>
                      <a:pt x="12991" y="0"/>
                    </a:moveTo>
                    <a:lnTo>
                      <a:pt x="19819" y="804"/>
                    </a:lnTo>
                    <a:lnTo>
                      <a:pt x="21571" y="4643"/>
                    </a:lnTo>
                    <a:lnTo>
                      <a:pt x="13036" y="13865"/>
                    </a:lnTo>
                    <a:lnTo>
                      <a:pt x="7671" y="17284"/>
                    </a:lnTo>
                    <a:lnTo>
                      <a:pt x="10056" y="21600"/>
                    </a:lnTo>
                    <a:cubicBezTo>
                      <a:pt x="9071" y="21589"/>
                      <a:pt x="8131" y="21515"/>
                      <a:pt x="7249" y="21380"/>
                    </a:cubicBezTo>
                    <a:cubicBezTo>
                      <a:pt x="6366" y="21245"/>
                      <a:pt x="5541" y="21050"/>
                      <a:pt x="4786" y="20799"/>
                    </a:cubicBezTo>
                    <a:cubicBezTo>
                      <a:pt x="4030" y="20547"/>
                      <a:pt x="3345" y="20240"/>
                      <a:pt x="2742" y="19880"/>
                    </a:cubicBezTo>
                    <a:cubicBezTo>
                      <a:pt x="2139" y="19521"/>
                      <a:pt x="1619" y="19109"/>
                      <a:pt x="1193" y="18650"/>
                    </a:cubicBezTo>
                    <a:cubicBezTo>
                      <a:pt x="759" y="18181"/>
                      <a:pt x="444" y="17683"/>
                      <a:pt x="247" y="17167"/>
                    </a:cubicBezTo>
                    <a:cubicBezTo>
                      <a:pt x="50" y="16650"/>
                      <a:pt x="-29" y="16115"/>
                      <a:pt x="10" y="15569"/>
                    </a:cubicBezTo>
                    <a:cubicBezTo>
                      <a:pt x="48" y="15024"/>
                      <a:pt x="204" y="14469"/>
                      <a:pt x="477" y="13914"/>
                    </a:cubicBezTo>
                    <a:cubicBezTo>
                      <a:pt x="751" y="13358"/>
                      <a:pt x="1141" y="12802"/>
                      <a:pt x="1647" y="12255"/>
                    </a:cubicBezTo>
                    <a:lnTo>
                      <a:pt x="12991" y="0"/>
                    </a:lnTo>
                    <a:close/>
                    <a:moveTo>
                      <a:pt x="12991" y="0"/>
                    </a:moveTo>
                  </a:path>
                </a:pathLst>
              </a:custGeom>
              <a:blipFill dpi="0" rotWithShape="1">
                <a:blip r:embed="rId4">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48" name="组合 47"/>
              <p:cNvGrpSpPr>
                <a:grpSpLocks noChangeAspect="1"/>
              </p:cNvGrpSpPr>
              <p:nvPr/>
            </p:nvGrpSpPr>
            <p:grpSpPr>
              <a:xfrm>
                <a:off x="3111438" y="3313598"/>
                <a:ext cx="438507" cy="451695"/>
                <a:chOff x="2162176" y="-104775"/>
                <a:chExt cx="1655763" cy="1417638"/>
              </a:xfrm>
              <a:solidFill>
                <a:schemeClr val="tx1">
                  <a:lumMod val="65000"/>
                  <a:lumOff val="35000"/>
                </a:schemeClr>
              </a:solidFill>
            </p:grpSpPr>
            <p:sp>
              <p:nvSpPr>
                <p:cNvPr id="51"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sp>
              <p:nvSpPr>
                <p:cNvPr id="52"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grpSp>
        </p:grpSp>
      </p:grpSp>
      <p:grpSp>
        <p:nvGrpSpPr>
          <p:cNvPr id="55" name="组合 54"/>
          <p:cNvGrpSpPr/>
          <p:nvPr/>
        </p:nvGrpSpPr>
        <p:grpSpPr>
          <a:xfrm>
            <a:off x="4974948" y="3866129"/>
            <a:ext cx="6334093" cy="2102629"/>
            <a:chOff x="3060918" y="3936004"/>
            <a:chExt cx="6334093" cy="2102629"/>
          </a:xfrm>
        </p:grpSpPr>
        <p:sp>
          <p:nvSpPr>
            <p:cNvPr id="56" name="Freeform: Shape 124"/>
            <p:cNvSpPr/>
            <p:nvPr/>
          </p:nvSpPr>
          <p:spPr bwMode="auto">
            <a:xfrm>
              <a:off x="4659553" y="4135855"/>
              <a:ext cx="817485" cy="28463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922" y="9704"/>
                  </a:moveTo>
                  <a:lnTo>
                    <a:pt x="0" y="0"/>
                  </a:lnTo>
                  <a:lnTo>
                    <a:pt x="15426" y="9825"/>
                  </a:lnTo>
                  <a:lnTo>
                    <a:pt x="21600" y="21600"/>
                  </a:lnTo>
                  <a:lnTo>
                    <a:pt x="2922" y="9704"/>
                  </a:lnTo>
                  <a:close/>
                  <a:moveTo>
                    <a:pt x="2922" y="9704"/>
                  </a:moveTo>
                </a:path>
              </a:pathLst>
            </a:custGeom>
            <a:solidFill>
              <a:schemeClr val="accent1">
                <a:lumMod val="50000"/>
              </a:schemeClr>
            </a:solidFill>
            <a:ln>
              <a:noFill/>
            </a:ln>
          </p:spPr>
          <p:txBody>
            <a:bodyPr anchor="ctr"/>
            <a:lstStyle/>
            <a:p>
              <a:pPr algn="ctr"/>
              <a:endParaRPr sz="2400"/>
            </a:p>
          </p:txBody>
        </p:sp>
        <p:sp>
          <p:nvSpPr>
            <p:cNvPr id="57" name="Freeform: Shape 125"/>
            <p:cNvSpPr/>
            <p:nvPr/>
          </p:nvSpPr>
          <p:spPr bwMode="auto">
            <a:xfrm>
              <a:off x="5246932" y="3936004"/>
              <a:ext cx="563156" cy="49054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8957" y="21600"/>
                  </a:moveTo>
                  <a:lnTo>
                    <a:pt x="0" y="14735"/>
                  </a:lnTo>
                  <a:lnTo>
                    <a:pt x="10443" y="0"/>
                  </a:lnTo>
                  <a:lnTo>
                    <a:pt x="21600" y="3757"/>
                  </a:lnTo>
                  <a:lnTo>
                    <a:pt x="8957" y="21600"/>
                  </a:lnTo>
                  <a:close/>
                  <a:moveTo>
                    <a:pt x="8957" y="21600"/>
                  </a:moveTo>
                </a:path>
              </a:pathLst>
            </a:custGeom>
            <a:solidFill>
              <a:schemeClr val="accent1">
                <a:lumMod val="50000"/>
              </a:schemeClr>
            </a:solidFill>
            <a:ln>
              <a:noFill/>
            </a:ln>
          </p:spPr>
          <p:txBody>
            <a:bodyPr anchor="ctr"/>
            <a:lstStyle/>
            <a:p>
              <a:pPr algn="ctr"/>
              <a:endParaRPr sz="2400"/>
            </a:p>
          </p:txBody>
        </p:sp>
        <p:grpSp>
          <p:nvGrpSpPr>
            <p:cNvPr id="58" name="组合 57"/>
            <p:cNvGrpSpPr/>
            <p:nvPr/>
          </p:nvGrpSpPr>
          <p:grpSpPr>
            <a:xfrm>
              <a:off x="3060918" y="4014733"/>
              <a:ext cx="6334093" cy="2023900"/>
              <a:chOff x="3060918" y="4014733"/>
              <a:chExt cx="6334093" cy="2023900"/>
            </a:xfrm>
          </p:grpSpPr>
          <p:sp>
            <p:nvSpPr>
              <p:cNvPr id="59" name="Freeform: Shape 123"/>
              <p:cNvSpPr/>
              <p:nvPr/>
            </p:nvSpPr>
            <p:spPr bwMode="auto">
              <a:xfrm>
                <a:off x="3409105" y="4135855"/>
                <a:ext cx="1365502" cy="12717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011" y="0"/>
                    </a:lnTo>
                    <a:lnTo>
                      <a:pt x="19849" y="0"/>
                    </a:lnTo>
                    <a:lnTo>
                      <a:pt x="21600" y="21600"/>
                    </a:lnTo>
                    <a:lnTo>
                      <a:pt x="0" y="21600"/>
                    </a:lnTo>
                    <a:close/>
                    <a:moveTo>
                      <a:pt x="0" y="21600"/>
                    </a:moveTo>
                  </a:path>
                </a:pathLst>
              </a:custGeom>
              <a:solidFill>
                <a:schemeClr val="accent1">
                  <a:lumMod val="75000"/>
                </a:schemeClr>
              </a:solidFill>
              <a:ln>
                <a:noFill/>
              </a:ln>
            </p:spPr>
            <p:txBody>
              <a:bodyPr anchor="ctr"/>
              <a:lstStyle/>
              <a:p>
                <a:pPr algn="ctr"/>
                <a:endParaRPr sz="2400"/>
              </a:p>
            </p:txBody>
          </p:sp>
          <p:grpSp>
            <p:nvGrpSpPr>
              <p:cNvPr id="60" name="组合 59"/>
              <p:cNvGrpSpPr/>
              <p:nvPr/>
            </p:nvGrpSpPr>
            <p:grpSpPr>
              <a:xfrm>
                <a:off x="3060918" y="4014733"/>
                <a:ext cx="6334093" cy="2023900"/>
                <a:chOff x="3060918" y="4014733"/>
                <a:chExt cx="6334093" cy="2023900"/>
              </a:xfrm>
            </p:grpSpPr>
            <p:sp>
              <p:nvSpPr>
                <p:cNvPr id="61" name="文本框 60"/>
                <p:cNvSpPr txBox="1"/>
                <p:nvPr/>
              </p:nvSpPr>
              <p:spPr>
                <a:xfrm>
                  <a:off x="5082803" y="5135663"/>
                  <a:ext cx="4312208" cy="902970"/>
                </a:xfrm>
                <a:prstGeom prst="rect">
                  <a:avLst/>
                </a:prstGeom>
                <a:noFill/>
              </p:spPr>
              <p:txBody>
                <a:bodyPr wrap="square" rtlCol="0">
                  <a:spAutoFit/>
                </a:bodyPr>
                <a:lstStyle/>
                <a:p>
                  <a:pPr indent="304800" algn="ctr" fontAlgn="auto">
                    <a:lnSpc>
                      <a:spcPct val="120000"/>
                    </a:lnSpc>
                  </a:pPr>
                  <a:r>
                    <a:rPr lang="en-US"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   </a:t>
                  </a:r>
                  <a:r>
                    <a:rPr lang="zh-CN" altLang="en-US"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检察官</a:t>
                  </a:r>
                  <a:endParaRPr lang="en-US" altLang="zh-CN"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endParaRPr>
                </a:p>
                <a:p>
                  <a:pPr indent="304800" algn="ctr" fontAlgn="auto">
                    <a:lnSpc>
                      <a:spcPct val="120000"/>
                    </a:lnSpc>
                  </a:pPr>
                  <a:r>
                    <a:rPr lang="zh-CN" altLang="en-US"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与律师、法官的关系</a:t>
                  </a:r>
                  <a:endParaRPr lang="en-US" altLang="zh-CN"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endParaRPr>
                </a:p>
              </p:txBody>
            </p:sp>
            <p:sp>
              <p:nvSpPr>
                <p:cNvPr id="62" name="Freeform: Shape 122"/>
                <p:cNvSpPr/>
                <p:nvPr/>
              </p:nvSpPr>
              <p:spPr bwMode="auto">
                <a:xfrm>
                  <a:off x="3060918" y="4014733"/>
                  <a:ext cx="2852112" cy="1153684"/>
                </a:xfrm>
                <a:custGeom>
                  <a:avLst/>
                  <a:gdLst>
                    <a:gd name="T0" fmla="*/ 0 w 21598"/>
                    <a:gd name="T1" fmla="*/ 0 h 21600"/>
                    <a:gd name="T2" fmla="*/ 0 w 21598"/>
                    <a:gd name="T3" fmla="*/ 0 h 21600"/>
                    <a:gd name="T4" fmla="*/ 0 w 21598"/>
                    <a:gd name="T5" fmla="*/ 0 h 21600"/>
                    <a:gd name="T6" fmla="*/ 0 w 21598"/>
                    <a:gd name="T7" fmla="*/ 0 h 21600"/>
                    <a:gd name="T8" fmla="*/ 0 w 21598"/>
                    <a:gd name="T9" fmla="*/ 0 h 21600"/>
                    <a:gd name="T10" fmla="*/ 0 w 21598"/>
                    <a:gd name="T11" fmla="*/ 0 h 21600"/>
                    <a:gd name="T12" fmla="*/ 0 w 21598"/>
                    <a:gd name="T13" fmla="*/ 0 h 21600"/>
                    <a:gd name="T14" fmla="*/ 0 w 21598"/>
                    <a:gd name="T15" fmla="*/ 0 h 21600"/>
                    <a:gd name="T16" fmla="*/ 0 w 21598"/>
                    <a:gd name="T17" fmla="*/ 0 h 21600"/>
                    <a:gd name="T18" fmla="*/ 0 w 21598"/>
                    <a:gd name="T19" fmla="*/ 0 h 21600"/>
                    <a:gd name="T20" fmla="*/ 0 w 21598"/>
                    <a:gd name="T21" fmla="*/ 0 h 21600"/>
                    <a:gd name="T22" fmla="*/ 0 w 21598"/>
                    <a:gd name="T23" fmla="*/ 0 h 21600"/>
                    <a:gd name="T24" fmla="*/ 0 w 21598"/>
                    <a:gd name="T25" fmla="*/ 0 h 21600"/>
                    <a:gd name="T26" fmla="*/ 0 w 21598"/>
                    <a:gd name="T27" fmla="*/ 0 h 21600"/>
                    <a:gd name="T28" fmla="*/ 0 w 21598"/>
                    <a:gd name="T29" fmla="*/ 0 h 21600"/>
                    <a:gd name="T30" fmla="*/ 0 w 21598"/>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98" h="21600">
                      <a:moveTo>
                        <a:pt x="20841" y="0"/>
                      </a:moveTo>
                      <a:cubicBezTo>
                        <a:pt x="21090" y="1245"/>
                        <a:pt x="21278" y="2503"/>
                        <a:pt x="21404" y="3756"/>
                      </a:cubicBezTo>
                      <a:cubicBezTo>
                        <a:pt x="21531" y="5008"/>
                        <a:pt x="21595" y="6256"/>
                        <a:pt x="21597" y="7481"/>
                      </a:cubicBezTo>
                      <a:cubicBezTo>
                        <a:pt x="21600" y="8704"/>
                        <a:pt x="21540" y="9906"/>
                        <a:pt x="21418" y="11066"/>
                      </a:cubicBezTo>
                      <a:cubicBezTo>
                        <a:pt x="21296" y="12225"/>
                        <a:pt x="21112" y="13345"/>
                        <a:pt x="20865" y="14403"/>
                      </a:cubicBezTo>
                      <a:cubicBezTo>
                        <a:pt x="20598" y="15546"/>
                        <a:pt x="20270" y="16568"/>
                        <a:pt x="19890" y="17457"/>
                      </a:cubicBezTo>
                      <a:cubicBezTo>
                        <a:pt x="19510" y="18346"/>
                        <a:pt x="19077" y="19103"/>
                        <a:pt x="18600" y="19717"/>
                      </a:cubicBezTo>
                      <a:cubicBezTo>
                        <a:pt x="18123" y="20330"/>
                        <a:pt x="17602" y="20801"/>
                        <a:pt x="17044" y="21118"/>
                      </a:cubicBezTo>
                      <a:cubicBezTo>
                        <a:pt x="16486" y="21436"/>
                        <a:pt x="15892" y="21600"/>
                        <a:pt x="15270" y="21600"/>
                      </a:cubicBezTo>
                      <a:lnTo>
                        <a:pt x="1426" y="21600"/>
                      </a:lnTo>
                      <a:lnTo>
                        <a:pt x="0" y="11366"/>
                      </a:lnTo>
                      <a:lnTo>
                        <a:pt x="2659" y="4641"/>
                      </a:lnTo>
                      <a:lnTo>
                        <a:pt x="12989" y="4641"/>
                      </a:lnTo>
                      <a:lnTo>
                        <a:pt x="18343" y="7593"/>
                      </a:lnTo>
                      <a:lnTo>
                        <a:pt x="20841" y="0"/>
                      </a:lnTo>
                      <a:close/>
                      <a:moveTo>
                        <a:pt x="20841" y="0"/>
                      </a:moveTo>
                    </a:path>
                  </a:pathLst>
                </a:custGeom>
                <a:blipFill dpi="0" rotWithShape="1">
                  <a:blip r:embed="rId5">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63" name="组合 62"/>
                <p:cNvGrpSpPr/>
                <p:nvPr/>
              </p:nvGrpSpPr>
              <p:grpSpPr>
                <a:xfrm>
                  <a:off x="3999988" y="4569705"/>
                  <a:ext cx="638304" cy="537016"/>
                  <a:chOff x="5146675" y="766763"/>
                  <a:chExt cx="1590676" cy="1338263"/>
                </a:xfrm>
                <a:solidFill>
                  <a:srgbClr val="0070C0"/>
                </a:solidFill>
              </p:grpSpPr>
              <p:sp>
                <p:nvSpPr>
                  <p:cNvPr id="65" name="Oval 18"/>
                  <p:cNvSpPr>
                    <a:spLocks noChangeArrowheads="1"/>
                  </p:cNvSpPr>
                  <p:nvPr/>
                </p:nvSpPr>
                <p:spPr bwMode="auto">
                  <a:xfrm>
                    <a:off x="5675313" y="766763"/>
                    <a:ext cx="533400" cy="534988"/>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66"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7"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8"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69"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0"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1"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2" name="Oval 25"/>
                  <p:cNvSpPr>
                    <a:spLocks noChangeArrowheads="1"/>
                  </p:cNvSpPr>
                  <p:nvPr/>
                </p:nvSpPr>
                <p:spPr bwMode="auto">
                  <a:xfrm>
                    <a:off x="5267325" y="966788"/>
                    <a:ext cx="401638"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73"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4"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75" name="Oval 28"/>
                  <p:cNvSpPr>
                    <a:spLocks noChangeArrowheads="1"/>
                  </p:cNvSpPr>
                  <p:nvPr/>
                </p:nvSpPr>
                <p:spPr bwMode="auto">
                  <a:xfrm>
                    <a:off x="6215063" y="966788"/>
                    <a:ext cx="403225"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76"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cxnSp>
              <p:nvCxnSpPr>
                <p:cNvPr id="64" name="Connector: Elbow 138"/>
                <p:cNvCxnSpPr/>
                <p:nvPr/>
              </p:nvCxnSpPr>
              <p:spPr>
                <a:xfrm>
                  <a:off x="4281770" y="4975857"/>
                  <a:ext cx="1492462" cy="518735"/>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grpSp>
      <p:grpSp>
        <p:nvGrpSpPr>
          <p:cNvPr id="77" name="组合 76"/>
          <p:cNvGrpSpPr/>
          <p:nvPr/>
        </p:nvGrpSpPr>
        <p:grpSpPr>
          <a:xfrm>
            <a:off x="5362496" y="1813117"/>
            <a:ext cx="5752793" cy="2470881"/>
            <a:chOff x="3448466" y="1882992"/>
            <a:chExt cx="5752793" cy="2470881"/>
          </a:xfrm>
        </p:grpSpPr>
        <p:sp>
          <p:nvSpPr>
            <p:cNvPr id="78" name="Freeform: Shape 126"/>
            <p:cNvSpPr/>
            <p:nvPr/>
          </p:nvSpPr>
          <p:spPr bwMode="auto">
            <a:xfrm>
              <a:off x="3448466" y="2294806"/>
              <a:ext cx="587378" cy="2997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0860" y="7702"/>
                  </a:moveTo>
                  <a:lnTo>
                    <a:pt x="21600" y="21600"/>
                  </a:lnTo>
                  <a:lnTo>
                    <a:pt x="4372" y="15238"/>
                  </a:lnTo>
                  <a:lnTo>
                    <a:pt x="0" y="0"/>
                  </a:lnTo>
                  <a:lnTo>
                    <a:pt x="20860" y="7702"/>
                  </a:lnTo>
                  <a:close/>
                  <a:moveTo>
                    <a:pt x="20860" y="7702"/>
                  </a:moveTo>
                </a:path>
              </a:pathLst>
            </a:custGeom>
            <a:solidFill>
              <a:schemeClr val="accent3">
                <a:lumMod val="75000"/>
              </a:schemeClr>
            </a:solidFill>
            <a:ln>
              <a:noFill/>
            </a:ln>
          </p:spPr>
          <p:txBody>
            <a:bodyPr anchor="ctr"/>
            <a:lstStyle/>
            <a:p>
              <a:pPr algn="ctr"/>
              <a:endParaRPr sz="2400"/>
            </a:p>
          </p:txBody>
        </p:sp>
        <p:sp>
          <p:nvSpPr>
            <p:cNvPr id="79" name="Freeform: Shape 131"/>
            <p:cNvSpPr/>
            <p:nvPr/>
          </p:nvSpPr>
          <p:spPr bwMode="auto">
            <a:xfrm>
              <a:off x="4181174" y="3021536"/>
              <a:ext cx="702432" cy="11991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1600"/>
                  </a:moveTo>
                  <a:lnTo>
                    <a:pt x="17571" y="19396"/>
                  </a:lnTo>
                  <a:lnTo>
                    <a:pt x="0" y="1558"/>
                  </a:lnTo>
                  <a:lnTo>
                    <a:pt x="323" y="0"/>
                  </a:lnTo>
                  <a:lnTo>
                    <a:pt x="21600" y="21600"/>
                  </a:lnTo>
                  <a:close/>
                  <a:moveTo>
                    <a:pt x="21600" y="21600"/>
                  </a:moveTo>
                </a:path>
              </a:pathLst>
            </a:custGeom>
            <a:solidFill>
              <a:schemeClr val="accent3">
                <a:lumMod val="75000"/>
              </a:schemeClr>
            </a:solidFill>
            <a:ln>
              <a:noFill/>
            </a:ln>
          </p:spPr>
          <p:txBody>
            <a:bodyPr anchor="ctr"/>
            <a:lstStyle/>
            <a:p>
              <a:pPr algn="ctr"/>
              <a:endParaRPr sz="2400"/>
            </a:p>
          </p:txBody>
        </p:sp>
        <p:sp>
          <p:nvSpPr>
            <p:cNvPr id="80" name="Freeform: Shape 132"/>
            <p:cNvSpPr/>
            <p:nvPr/>
          </p:nvSpPr>
          <p:spPr bwMode="auto">
            <a:xfrm>
              <a:off x="4017677" y="2415928"/>
              <a:ext cx="175608" cy="7055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8955"/>
                  </a:moveTo>
                  <a:lnTo>
                    <a:pt x="20313" y="21600"/>
                  </a:lnTo>
                  <a:lnTo>
                    <a:pt x="2475" y="5946"/>
                  </a:lnTo>
                  <a:lnTo>
                    <a:pt x="0" y="0"/>
                  </a:lnTo>
                  <a:lnTo>
                    <a:pt x="21600" y="18955"/>
                  </a:lnTo>
                  <a:close/>
                  <a:moveTo>
                    <a:pt x="21600" y="18955"/>
                  </a:moveTo>
                </a:path>
              </a:pathLst>
            </a:custGeom>
            <a:solidFill>
              <a:schemeClr val="accent3">
                <a:lumMod val="75000"/>
              </a:schemeClr>
            </a:solidFill>
            <a:ln>
              <a:noFill/>
            </a:ln>
          </p:spPr>
          <p:txBody>
            <a:bodyPr anchor="ctr"/>
            <a:lstStyle/>
            <a:p>
              <a:pPr algn="ctr"/>
              <a:endParaRPr sz="2400"/>
            </a:p>
          </p:txBody>
        </p:sp>
        <p:grpSp>
          <p:nvGrpSpPr>
            <p:cNvPr id="81" name="组合 80"/>
            <p:cNvGrpSpPr/>
            <p:nvPr/>
          </p:nvGrpSpPr>
          <p:grpSpPr>
            <a:xfrm>
              <a:off x="3448466" y="1882992"/>
              <a:ext cx="5752793" cy="2470881"/>
              <a:chOff x="3448466" y="1882992"/>
              <a:chExt cx="5752793" cy="2470881"/>
            </a:xfrm>
          </p:grpSpPr>
          <p:sp>
            <p:nvSpPr>
              <p:cNvPr id="82" name="文本框 81"/>
              <p:cNvSpPr txBox="1"/>
              <p:nvPr/>
            </p:nvSpPr>
            <p:spPr>
              <a:xfrm>
                <a:off x="5967204" y="3008758"/>
                <a:ext cx="3234055" cy="902970"/>
              </a:xfrm>
              <a:prstGeom prst="rect">
                <a:avLst/>
              </a:prstGeom>
              <a:noFill/>
              <a:ln w="9525">
                <a:noFill/>
              </a:ln>
            </p:spPr>
            <p:txBody>
              <a:bodyPr wrap="square">
                <a:spAutoFit/>
              </a:bodyPr>
              <a:lstStyle>
                <a:defPPr>
                  <a:defRPr lang="zh-CN"/>
                </a:defPPr>
                <a:lvl1pPr indent="304800" fontAlgn="auto">
                  <a:defRPr sz="2400">
                    <a:latin typeface="思源黑体 CN Medium" panose="020B0600000000000000" pitchFamily="34" charset="-122"/>
                    <a:ea typeface="思源黑体 CN Medium" panose="020B0600000000000000" pitchFamily="34" charset="-122"/>
                    <a:cs typeface="Microsoft YaHei" panose="020B0503020204020204" pitchFamily="34" charset="-122"/>
                  </a:defRPr>
                </a:lvl1pPr>
              </a:lstStyle>
              <a:p>
                <a:pPr algn="ctr">
                  <a:lnSpc>
                    <a:spcPct val="120000"/>
                  </a:lnSpc>
                </a:pPr>
                <a:r>
                  <a:rPr lang="zh-CN" altLang="en-US" sz="2200">
                    <a:latin typeface="思源黑体 CN Normal" panose="020B0400000000000000" pitchFamily="34" charset="-122"/>
                    <a:ea typeface="思源黑体 CN Normal" panose="020B0400000000000000" pitchFamily="34" charset="-122"/>
                    <a:sym typeface="+mn-ea"/>
                  </a:rPr>
                  <a:t>检察官</a:t>
                </a:r>
                <a:endParaRPr lang="en-US" altLang="zh-CN" sz="2200">
                  <a:latin typeface="思源黑体 CN Normal" panose="020B0400000000000000" pitchFamily="34" charset="-122"/>
                  <a:ea typeface="思源黑体 CN Normal" panose="020B0400000000000000" pitchFamily="34" charset="-122"/>
                  <a:sym typeface="+mn-ea"/>
                </a:endParaRPr>
              </a:p>
              <a:p>
                <a:pPr algn="ctr">
                  <a:lnSpc>
                    <a:spcPct val="120000"/>
                  </a:lnSpc>
                </a:pPr>
                <a:r>
                  <a:rPr lang="zh-CN" altLang="en-US" sz="2200">
                    <a:latin typeface="思源黑体 CN Normal" panose="020B0400000000000000" pitchFamily="34" charset="-122"/>
                    <a:ea typeface="思源黑体 CN Normal" panose="020B0400000000000000" pitchFamily="34" charset="-122"/>
                    <a:sym typeface="+mn-ea"/>
                  </a:rPr>
                  <a:t>与同行的关系</a:t>
                </a:r>
                <a:endParaRPr sz="2200">
                  <a:latin typeface="思源黑体 CN Normal" panose="020B0400000000000000" pitchFamily="34" charset="-122"/>
                  <a:ea typeface="思源黑体 CN Normal" panose="020B0400000000000000" pitchFamily="34" charset="-122"/>
                  <a:sym typeface="+mn-ea"/>
                </a:endParaRPr>
              </a:p>
            </p:txBody>
          </p:sp>
          <p:sp>
            <p:nvSpPr>
              <p:cNvPr id="83" name="Freeform: Shape 130"/>
              <p:cNvSpPr/>
              <p:nvPr/>
            </p:nvSpPr>
            <p:spPr bwMode="auto">
              <a:xfrm>
                <a:off x="3448466" y="1882992"/>
                <a:ext cx="2325290" cy="24708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6371" y="0"/>
                    </a:moveTo>
                    <a:cubicBezTo>
                      <a:pt x="7026" y="0"/>
                      <a:pt x="7666" y="89"/>
                      <a:pt x="8281" y="262"/>
                    </a:cubicBezTo>
                    <a:cubicBezTo>
                      <a:pt x="8896" y="434"/>
                      <a:pt x="9488" y="691"/>
                      <a:pt x="10044" y="1024"/>
                    </a:cubicBezTo>
                    <a:cubicBezTo>
                      <a:pt x="10600" y="1358"/>
                      <a:pt x="11122" y="1770"/>
                      <a:pt x="11601" y="2254"/>
                    </a:cubicBezTo>
                    <a:cubicBezTo>
                      <a:pt x="12080" y="2737"/>
                      <a:pt x="12515" y="3293"/>
                      <a:pt x="12897" y="3915"/>
                    </a:cubicBezTo>
                    <a:lnTo>
                      <a:pt x="21600" y="18090"/>
                    </a:lnTo>
                    <a:lnTo>
                      <a:pt x="18629" y="21600"/>
                    </a:lnTo>
                    <a:lnTo>
                      <a:pt x="13362" y="20496"/>
                    </a:lnTo>
                    <a:lnTo>
                      <a:pt x="6933" y="10023"/>
                    </a:lnTo>
                    <a:lnTo>
                      <a:pt x="5294" y="4611"/>
                    </a:lnTo>
                    <a:lnTo>
                      <a:pt x="0" y="3670"/>
                    </a:lnTo>
                    <a:cubicBezTo>
                      <a:pt x="383" y="3086"/>
                      <a:pt x="814" y="2564"/>
                      <a:pt x="1285" y="2111"/>
                    </a:cubicBezTo>
                    <a:cubicBezTo>
                      <a:pt x="1757" y="1657"/>
                      <a:pt x="2268" y="1271"/>
                      <a:pt x="2810" y="959"/>
                    </a:cubicBezTo>
                    <a:cubicBezTo>
                      <a:pt x="3352" y="646"/>
                      <a:pt x="3926" y="406"/>
                      <a:pt x="4522" y="245"/>
                    </a:cubicBezTo>
                    <a:cubicBezTo>
                      <a:pt x="5119" y="83"/>
                      <a:pt x="5738" y="0"/>
                      <a:pt x="6371" y="0"/>
                    </a:cubicBezTo>
                    <a:close/>
                    <a:moveTo>
                      <a:pt x="6371" y="0"/>
                    </a:moveTo>
                  </a:path>
                </a:pathLst>
              </a:custGeom>
              <a:blipFill dpi="0" rotWithShape="1">
                <a:blip r:embed="rId6">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84" name="组合 83"/>
              <p:cNvGrpSpPr/>
              <p:nvPr/>
            </p:nvGrpSpPr>
            <p:grpSpPr>
              <a:xfrm>
                <a:off x="4694305" y="3085924"/>
                <a:ext cx="437957" cy="416041"/>
                <a:chOff x="5111748" y="2688360"/>
                <a:chExt cx="437957" cy="416041"/>
              </a:xfrm>
            </p:grpSpPr>
            <p:sp>
              <p:nvSpPr>
                <p:cNvPr id="89" name="Freeform 27"/>
                <p:cNvSpPr/>
                <p:nvPr/>
              </p:nvSpPr>
              <p:spPr bwMode="auto">
                <a:xfrm>
                  <a:off x="5111748" y="2921415"/>
                  <a:ext cx="437957" cy="182986"/>
                </a:xfrm>
                <a:custGeom>
                  <a:avLst/>
                  <a:gdLst>
                    <a:gd name="T0" fmla="*/ 0 w 75"/>
                    <a:gd name="T1" fmla="*/ 904153876 h 34"/>
                    <a:gd name="T2" fmla="*/ 393015300 w 75"/>
                    <a:gd name="T3" fmla="*/ 282543902 h 34"/>
                    <a:gd name="T4" fmla="*/ 1403626122 w 75"/>
                    <a:gd name="T5" fmla="*/ 0 h 34"/>
                    <a:gd name="T6" fmla="*/ 2077366904 w 75"/>
                    <a:gd name="T7" fmla="*/ 1186697896 h 34"/>
                    <a:gd name="T8" fmla="*/ 2147483647 w 75"/>
                    <a:gd name="T9" fmla="*/ 0 h 34"/>
                    <a:gd name="T10" fmla="*/ 2147483647 w 75"/>
                    <a:gd name="T11" fmla="*/ 282543902 h 34"/>
                    <a:gd name="T12" fmla="*/ 2147483647 w 75"/>
                    <a:gd name="T13" fmla="*/ 904153876 h 34"/>
                    <a:gd name="T14" fmla="*/ 2147483647 w 75"/>
                    <a:gd name="T15" fmla="*/ 1921322259 h 34"/>
                    <a:gd name="T16" fmla="*/ 2077366904 w 75"/>
                    <a:gd name="T17" fmla="*/ 1921322259 h 34"/>
                    <a:gd name="T18" fmla="*/ 0 w 75"/>
                    <a:gd name="T19" fmla="*/ 1921322259 h 34"/>
                    <a:gd name="T20" fmla="*/ 0 w 75"/>
                    <a:gd name="T21" fmla="*/ 904153876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34"/>
                    <a:gd name="T35" fmla="*/ 75 w 75"/>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34">
                      <a:moveTo>
                        <a:pt x="0" y="16"/>
                      </a:moveTo>
                      <a:cubicBezTo>
                        <a:pt x="0" y="11"/>
                        <a:pt x="2" y="7"/>
                        <a:pt x="7" y="5"/>
                      </a:cubicBezTo>
                      <a:cubicBezTo>
                        <a:pt x="25" y="0"/>
                        <a:pt x="25" y="0"/>
                        <a:pt x="25" y="0"/>
                      </a:cubicBezTo>
                      <a:cubicBezTo>
                        <a:pt x="37" y="21"/>
                        <a:pt x="37" y="21"/>
                        <a:pt x="37" y="21"/>
                      </a:cubicBezTo>
                      <a:cubicBezTo>
                        <a:pt x="50" y="0"/>
                        <a:pt x="50" y="0"/>
                        <a:pt x="50" y="0"/>
                      </a:cubicBezTo>
                      <a:cubicBezTo>
                        <a:pt x="67" y="5"/>
                        <a:pt x="67" y="5"/>
                        <a:pt x="67" y="5"/>
                      </a:cubicBezTo>
                      <a:cubicBezTo>
                        <a:pt x="72" y="7"/>
                        <a:pt x="75" y="11"/>
                        <a:pt x="75" y="16"/>
                      </a:cubicBezTo>
                      <a:cubicBezTo>
                        <a:pt x="75" y="34"/>
                        <a:pt x="75" y="34"/>
                        <a:pt x="75" y="34"/>
                      </a:cubicBezTo>
                      <a:cubicBezTo>
                        <a:pt x="37" y="34"/>
                        <a:pt x="37" y="34"/>
                        <a:pt x="37" y="34"/>
                      </a:cubicBezTo>
                      <a:cubicBezTo>
                        <a:pt x="0" y="34"/>
                        <a:pt x="0" y="34"/>
                        <a:pt x="0" y="34"/>
                      </a:cubicBezTo>
                      <a:cubicBezTo>
                        <a:pt x="0" y="16"/>
                        <a:pt x="0" y="16"/>
                        <a:pt x="0" y="16"/>
                      </a:cubicBezTo>
                      <a:close/>
                    </a:path>
                  </a:pathLst>
                </a:custGeom>
                <a:solidFill>
                  <a:srgbClr val="369CAB"/>
                </a:solidFill>
                <a:ln w="9525">
                  <a:noFill/>
                  <a:round/>
                </a:ln>
              </p:spPr>
              <p:txBody>
                <a:bodyPr/>
                <a:lstStyle/>
                <a:p>
                  <a:endParaRPr lang="zh-CN" altLang="en-US"/>
                </a:p>
              </p:txBody>
            </p:sp>
            <p:sp>
              <p:nvSpPr>
                <p:cNvPr id="90" name="Freeform 28"/>
                <p:cNvSpPr/>
                <p:nvPr/>
              </p:nvSpPr>
              <p:spPr bwMode="auto">
                <a:xfrm>
                  <a:off x="5207997" y="2688360"/>
                  <a:ext cx="205516" cy="220353"/>
                </a:xfrm>
                <a:custGeom>
                  <a:avLst/>
                  <a:gdLst>
                    <a:gd name="T0" fmla="*/ 963733328 w 35"/>
                    <a:gd name="T1" fmla="*/ 2147483647 h 41"/>
                    <a:gd name="T2" fmla="*/ 283447484 w 35"/>
                    <a:gd name="T3" fmla="*/ 1805567083 h 41"/>
                    <a:gd name="T4" fmla="*/ 56687982 w 35"/>
                    <a:gd name="T5" fmla="*/ 677086776 h 41"/>
                    <a:gd name="T6" fmla="*/ 963733328 w 35"/>
                    <a:gd name="T7" fmla="*/ 0 h 41"/>
                    <a:gd name="T8" fmla="*/ 1870771159 w 35"/>
                    <a:gd name="T9" fmla="*/ 677086776 h 41"/>
                    <a:gd name="T10" fmla="*/ 1644011760 w 35"/>
                    <a:gd name="T11" fmla="*/ 1805567083 h 41"/>
                    <a:gd name="T12" fmla="*/ 963733328 w 35"/>
                    <a:gd name="T13" fmla="*/ 2147483647 h 41"/>
                    <a:gd name="T14" fmla="*/ 0 60000 65536"/>
                    <a:gd name="T15" fmla="*/ 0 60000 65536"/>
                    <a:gd name="T16" fmla="*/ 0 60000 65536"/>
                    <a:gd name="T17" fmla="*/ 0 60000 65536"/>
                    <a:gd name="T18" fmla="*/ 0 60000 65536"/>
                    <a:gd name="T19" fmla="*/ 0 60000 65536"/>
                    <a:gd name="T20" fmla="*/ 0 60000 65536"/>
                    <a:gd name="T21" fmla="*/ 0 w 35"/>
                    <a:gd name="T22" fmla="*/ 0 h 41"/>
                    <a:gd name="T23" fmla="*/ 35 w 3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1">
                      <a:moveTo>
                        <a:pt x="17" y="41"/>
                      </a:moveTo>
                      <a:cubicBezTo>
                        <a:pt x="12" y="41"/>
                        <a:pt x="8" y="37"/>
                        <a:pt x="5" y="32"/>
                      </a:cubicBezTo>
                      <a:cubicBezTo>
                        <a:pt x="1" y="26"/>
                        <a:pt x="0" y="18"/>
                        <a:pt x="1" y="12"/>
                      </a:cubicBezTo>
                      <a:cubicBezTo>
                        <a:pt x="3" y="5"/>
                        <a:pt x="8" y="0"/>
                        <a:pt x="17" y="0"/>
                      </a:cubicBezTo>
                      <a:cubicBezTo>
                        <a:pt x="26" y="0"/>
                        <a:pt x="31" y="5"/>
                        <a:pt x="33" y="12"/>
                      </a:cubicBezTo>
                      <a:cubicBezTo>
                        <a:pt x="35" y="18"/>
                        <a:pt x="33" y="26"/>
                        <a:pt x="29" y="32"/>
                      </a:cubicBezTo>
                      <a:cubicBezTo>
                        <a:pt x="26" y="37"/>
                        <a:pt x="22" y="41"/>
                        <a:pt x="17" y="41"/>
                      </a:cubicBezTo>
                      <a:close/>
                    </a:path>
                  </a:pathLst>
                </a:custGeom>
                <a:solidFill>
                  <a:srgbClr val="E84A1F"/>
                </a:solidFill>
                <a:ln w="9525">
                  <a:noFill/>
                  <a:round/>
                </a:ln>
              </p:spPr>
              <p:txBody>
                <a:bodyPr/>
                <a:lstStyle/>
                <a:p>
                  <a:endParaRPr lang="zh-CN" altLang="en-US"/>
                </a:p>
              </p:txBody>
            </p:sp>
          </p:grpSp>
          <p:cxnSp>
            <p:nvCxnSpPr>
              <p:cNvPr id="85" name="Connector: Elbow 138"/>
              <p:cNvCxnSpPr/>
              <p:nvPr/>
            </p:nvCxnSpPr>
            <p:spPr>
              <a:xfrm>
                <a:off x="5131820" y="3139273"/>
                <a:ext cx="1481281" cy="240566"/>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35"/>
                                        </p:tgtEl>
                                        <p:attrNameLst>
                                          <p:attrName>style.visibility</p:attrName>
                                        </p:attrNameLst>
                                      </p:cBhvr>
                                      <p:to>
                                        <p:strVal val="visible"/>
                                      </p:to>
                                    </p:set>
                                    <p:animEffect transition="in" filter="fade">
                                      <p:cBhvr>
                                        <p:cTn id="8" dur="500"/>
                                        <p:tgtEl>
                                          <p:spTgt spid="35"/>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indefinite"/>
                            </p:stCondLst>
                          </p:cTn>
                        </p:par>
                        <p:par>
                          <p:cTn id="15" fill="hold" nodeType="afterGroup">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par>
                    <p:cTn id="18" fill="hold" nodeType="clickPar">
                      <p:stCondLst>
                        <p:cond delay="indefinite"/>
                        <p:cond evt="onBegin" delay="0">
                          <p:tn val="17"/>
                        </p:cond>
                      </p:stCondLst>
                      <p:childTnLst>
                        <p:par>
                          <p:cTn id="19" fill="hold" nodeType="withGroup">
                            <p:stCondLst>
                              <p:cond delay="indefinite"/>
                            </p:stCondLst>
                          </p:cTn>
                        </p:par>
                        <p:par>
                          <p:cTn id="20" fill="hold" nodeType="after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childTnLst>
                          </p:cTn>
                        </p:par>
                      </p:childTnLst>
                    </p:cTn>
                  </p:par>
                  <p:par>
                    <p:cTn id="23" fill="hold" nodeType="clickPar">
                      <p:stCondLst>
                        <p:cond delay="indefinite"/>
                        <p:cond evt="onBegin" delay="0">
                          <p:tn val="22"/>
                        </p:cond>
                      </p:stCondLst>
                      <p:childTnLst>
                        <p:par>
                          <p:cTn id="24" fill="hold" nodeType="withGroup">
                            <p:stCondLst>
                              <p:cond delay="indefinite"/>
                            </p:stCondLst>
                          </p:cTn>
                        </p:par>
                        <p:par>
                          <p:cTn id="25" fill="hold" nodeType="afterGroup">
                            <p:stCondLst>
                              <p:cond delay="0"/>
                            </p:stCondLst>
                            <p:childTnLst>
                              <p:par>
                                <p:cTn id="26" presetID="1" presetClass="entr" presetSubtype="0" fill="hold" nodeType="clickEffect">
                                  <p:stCondLst>
                                    <p:cond delay="0"/>
                                  </p:stCondLst>
                                  <p:childTnLst>
                                    <p:set>
                                      <p:cBhvr>
                                        <p:cTn id="2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411622" y="442678"/>
            <a:ext cx="5727206" cy="688490"/>
            <a:chOff x="172119" y="139850"/>
            <a:chExt cx="5727206" cy="688490"/>
          </a:xfrm>
        </p:grpSpPr>
        <p:grpSp>
          <p:nvGrpSpPr>
            <p:cNvPr id="30" name="组合 29"/>
            <p:cNvGrpSpPr/>
            <p:nvPr/>
          </p:nvGrpSpPr>
          <p:grpSpPr>
            <a:xfrm>
              <a:off x="172119" y="139850"/>
              <a:ext cx="5027481" cy="688490"/>
              <a:chOff x="172119" y="139850"/>
              <a:chExt cx="5027481" cy="688490"/>
            </a:xfrm>
          </p:grpSpPr>
          <p:sp>
            <p:nvSpPr>
              <p:cNvPr id="32" name="弧形 3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3" name="直接连接符 32"/>
              <p:cNvCxnSpPr>
                <a:stCxn id="32" idx="0"/>
              </p:cNvCxnSpPr>
              <p:nvPr/>
            </p:nvCxnSpPr>
            <p:spPr>
              <a:xfrm>
                <a:off x="517306" y="828339"/>
                <a:ext cx="45467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4" name="矩形: 圆角 33"/>
              <p:cNvSpPr/>
              <p:nvPr/>
            </p:nvSpPr>
            <p:spPr>
              <a:xfrm>
                <a:off x="253271" y="217843"/>
                <a:ext cx="4946329"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Rectangle 7"/>
            <p:cNvSpPr>
              <a:spLocks noChangeArrowheads="1"/>
            </p:cNvSpPr>
            <p:nvPr/>
          </p:nvSpPr>
          <p:spPr bwMode="auto">
            <a:xfrm>
              <a:off x="1130765" y="215304"/>
              <a:ext cx="4768560"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具有严厉的强制手段</a:t>
              </a:r>
            </a:p>
          </p:txBody>
        </p:sp>
      </p:grpSp>
      <p:grpSp>
        <p:nvGrpSpPr>
          <p:cNvPr id="35" name="组合 34"/>
          <p:cNvGrpSpPr/>
          <p:nvPr/>
        </p:nvGrpSpPr>
        <p:grpSpPr>
          <a:xfrm>
            <a:off x="544888" y="426687"/>
            <a:ext cx="838200" cy="722586"/>
            <a:chOff x="544888" y="408581"/>
            <a:chExt cx="838200" cy="722586"/>
          </a:xfrm>
        </p:grpSpPr>
        <p:sp>
          <p:nvSpPr>
            <p:cNvPr id="36" name="六边形 3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3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103" name="Shape 5178"/>
          <p:cNvSpPr/>
          <p:nvPr/>
        </p:nvSpPr>
        <p:spPr>
          <a:xfrm>
            <a:off x="3804351" y="4903142"/>
            <a:ext cx="6059805" cy="487680"/>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ct val="0"/>
              </a:spcBef>
              <a:defRPr sz="1500" cap="all">
                <a:solidFill>
                  <a:srgbClr val="FFFFFF"/>
                </a:solidFill>
                <a:latin typeface="Helvetica Neue"/>
                <a:ea typeface="Helvetica Neue"/>
                <a:cs typeface="Helvetica Neue"/>
                <a:sym typeface="Helvetica Neue"/>
              </a:defRPr>
            </a:lvl1pPr>
          </a:lstStyle>
          <a:p>
            <a:pPr algn="ctr"/>
            <a:endParaRPr lang="zh-CN" altLang="en-US" sz="2400" b="1">
              <a:latin typeface="思源黑体 CN Normal" panose="020B0400000000000000" pitchFamily="34" charset="-122"/>
              <a:ea typeface="思源黑体 CN Normal" panose="020B0400000000000000" pitchFamily="34" charset="-122"/>
            </a:endParaRPr>
          </a:p>
        </p:txBody>
      </p:sp>
      <p:sp>
        <p:nvSpPr>
          <p:cNvPr id="104" name="文本框 103"/>
          <p:cNvSpPr txBox="1"/>
          <p:nvPr/>
        </p:nvSpPr>
        <p:spPr>
          <a:xfrm>
            <a:off x="1770153" y="2946072"/>
            <a:ext cx="2957884" cy="967829"/>
          </a:xfrm>
          <a:prstGeom prst="rect">
            <a:avLst/>
          </a:prstGeom>
          <a:noFill/>
          <a:ln w="9525">
            <a:noFill/>
          </a:ln>
        </p:spPr>
        <p:txBody>
          <a:bodyPr wrap="square">
            <a:spAutoFit/>
          </a:bodyPr>
          <a:lstStyle/>
          <a:p>
            <a:pPr indent="0" algn="ctr"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伦理、规范、准则</a:t>
            </a:r>
          </a:p>
          <a:p>
            <a:pPr indent="0" algn="ctr"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的双重属性</a:t>
            </a:r>
          </a:p>
        </p:txBody>
      </p:sp>
      <p:sp>
        <p:nvSpPr>
          <p:cNvPr id="105" name="文本框 104"/>
          <p:cNvSpPr txBox="1"/>
          <p:nvPr/>
        </p:nvSpPr>
        <p:spPr>
          <a:xfrm>
            <a:off x="7800407" y="4132071"/>
            <a:ext cx="2236510" cy="506164"/>
          </a:xfrm>
          <a:prstGeom prst="rect">
            <a:avLst/>
          </a:prstGeom>
          <a:noFill/>
        </p:spPr>
        <p:txBody>
          <a:bodyPr wrap="none" rtlCol="0" anchor="t">
            <a:spAutoFit/>
          </a:bodyPr>
          <a:lstStyle/>
          <a:p>
            <a:pPr indent="0" fontAlgn="auto">
              <a:lnSpc>
                <a:spcPct val="150000"/>
              </a:lnSpc>
            </a:pPr>
            <a:r>
              <a:rPr lang="zh-CN" altLang="en-US" sz="20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公约、誓词或纪律</a:t>
            </a:r>
          </a:p>
        </p:txBody>
      </p:sp>
      <p:sp>
        <p:nvSpPr>
          <p:cNvPr id="106" name="MH_Other_1"/>
          <p:cNvSpPr/>
          <p:nvPr/>
        </p:nvSpPr>
        <p:spPr>
          <a:xfrm>
            <a:off x="4399346" y="2166610"/>
            <a:ext cx="2713038" cy="779462"/>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cxnSp>
        <p:nvCxnSpPr>
          <p:cNvPr id="107" name="MH_Other_3"/>
          <p:cNvCxnSpPr/>
          <p:nvPr/>
        </p:nvCxnSpPr>
        <p:spPr>
          <a:xfrm>
            <a:off x="2208596" y="2827010"/>
            <a:ext cx="2093913"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4984816" y="3988742"/>
            <a:ext cx="5003800" cy="1028700"/>
            <a:chOff x="6687" y="5757"/>
            <a:chExt cx="7880" cy="1620"/>
          </a:xfrm>
        </p:grpSpPr>
        <p:sp>
          <p:nvSpPr>
            <p:cNvPr id="109" name="MH_Other_2"/>
            <p:cNvSpPr/>
            <p:nvPr/>
          </p:nvSpPr>
          <p:spPr>
            <a:xfrm>
              <a:off x="6687" y="6149"/>
              <a:ext cx="4277" cy="1228"/>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cxnSp>
          <p:nvCxnSpPr>
            <p:cNvPr id="110" name="MH_Other_3"/>
            <p:cNvCxnSpPr/>
            <p:nvPr/>
          </p:nvCxnSpPr>
          <p:spPr>
            <a:xfrm>
              <a:off x="11269" y="5757"/>
              <a:ext cx="3298"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grpSp>
      <p:sp>
        <p:nvSpPr>
          <p:cNvPr id="111" name="文本框 110"/>
          <p:cNvSpPr txBox="1"/>
          <p:nvPr/>
        </p:nvSpPr>
        <p:spPr>
          <a:xfrm>
            <a:off x="2745715" y="2166927"/>
            <a:ext cx="938077" cy="461665"/>
          </a:xfrm>
          <a:prstGeom prst="rect">
            <a:avLst/>
          </a:prstGeom>
          <a:noFill/>
        </p:spPr>
        <p:txBody>
          <a:bodyPr wrap="none" rtlCol="0">
            <a:spAutoFit/>
          </a:bodyPr>
          <a:lstStyle/>
          <a:p>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法  律</a:t>
            </a:r>
          </a:p>
        </p:txBody>
      </p:sp>
      <p:sp>
        <p:nvSpPr>
          <p:cNvPr id="112" name="文本框 111"/>
          <p:cNvSpPr txBox="1"/>
          <p:nvPr/>
        </p:nvSpPr>
        <p:spPr>
          <a:xfrm>
            <a:off x="8397668" y="3315642"/>
            <a:ext cx="944880" cy="460375"/>
          </a:xfrm>
          <a:prstGeom prst="rect">
            <a:avLst/>
          </a:prstGeom>
          <a:noFill/>
        </p:spPr>
        <p:txBody>
          <a:bodyPr wrap="none" rtlCol="0">
            <a:spAutoFit/>
          </a:bodyPr>
          <a:lstStyle/>
          <a:p>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纪  律</a:t>
            </a:r>
          </a:p>
        </p:txBody>
      </p:sp>
      <p:grpSp>
        <p:nvGrpSpPr>
          <p:cNvPr id="113" name="组合 112"/>
          <p:cNvGrpSpPr/>
          <p:nvPr/>
        </p:nvGrpSpPr>
        <p:grpSpPr>
          <a:xfrm>
            <a:off x="4649843" y="2503227"/>
            <a:ext cx="2957884" cy="2297997"/>
            <a:chOff x="5825660" y="3536681"/>
            <a:chExt cx="2957884" cy="2297997"/>
          </a:xfrm>
        </p:grpSpPr>
        <p:grpSp>
          <p:nvGrpSpPr>
            <p:cNvPr id="114" name="组合 113"/>
            <p:cNvGrpSpPr/>
            <p:nvPr/>
          </p:nvGrpSpPr>
          <p:grpSpPr>
            <a:xfrm>
              <a:off x="6155604" y="3536681"/>
              <a:ext cx="2297996" cy="2297997"/>
              <a:chOff x="1025451" y="1892424"/>
              <a:chExt cx="2631397" cy="2631398"/>
            </a:xfrm>
          </p:grpSpPr>
          <p:sp>
            <p:nvSpPr>
              <p:cNvPr id="116"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17"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15" name="object 53"/>
            <p:cNvSpPr txBox="1"/>
            <p:nvPr/>
          </p:nvSpPr>
          <p:spPr>
            <a:xfrm>
              <a:off x="5825660" y="4497623"/>
              <a:ext cx="2957884" cy="400622"/>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8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强制手段</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35"/>
                                        </p:tgtEl>
                                        <p:attrNameLst>
                                          <p:attrName>style.visibility</p:attrName>
                                        </p:attrNameLst>
                                      </p:cBhvr>
                                      <p:to>
                                        <p:strVal val="visible"/>
                                      </p:to>
                                    </p:set>
                                    <p:animEffect transition="in" filter="fade">
                                      <p:cBhvr>
                                        <p:cTn id="8" dur="500"/>
                                        <p:tgtEl>
                                          <p:spTgt spid="35"/>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indefinite"/>
                            </p:stCondLst>
                          </p:cTn>
                        </p:par>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13"/>
                                        </p:tgtEl>
                                        <p:attrNameLst>
                                          <p:attrName>style.visibility</p:attrName>
                                        </p:attrNameLst>
                                      </p:cBhvr>
                                      <p:to>
                                        <p:strVal val="visible"/>
                                      </p:to>
                                    </p:set>
                                    <p:animEffect transition="in" filter="blinds(horizontal)">
                                      <p:cBhvr>
                                        <p:cTn id="18" dur="500"/>
                                        <p:tgtEl>
                                          <p:spTgt spid="113"/>
                                        </p:tgtEl>
                                      </p:cBhvr>
                                    </p:animEffect>
                                  </p:childTnLst>
                                </p:cTn>
                              </p:par>
                            </p:childTnLst>
                          </p:cTn>
                        </p:par>
                      </p:childTnLst>
                    </p:cTn>
                  </p:par>
                  <p:par>
                    <p:cTn id="19" fill="hold" nodeType="clickPar">
                      <p:stCondLst>
                        <p:cond delay="indefinite"/>
                        <p:cond evt="onBegin" delay="0">
                          <p:tn val="18"/>
                        </p:cond>
                      </p:stCondLst>
                      <p:childTnLst>
                        <p:par>
                          <p:cTn id="20" fill="hold" nodeType="withGroup">
                            <p:stCondLst>
                              <p:cond delay="indefinite"/>
                            </p:stCondLst>
                          </p:cTn>
                        </p:par>
                        <p:par>
                          <p:cTn id="21" fill="hold" nodeType="afterGroup">
                            <p:stCondLst>
                              <p:cond delay="0"/>
                            </p:stCondLst>
                            <p:childTnLst>
                              <p:par>
                                <p:cTn id="22" presetID="3" presetClass="entr" presetSubtype="10" fill="hold" grpId="2" nodeType="clickEffect">
                                  <p:stCondLst>
                                    <p:cond delay="0"/>
                                  </p:stCondLst>
                                  <p:childTnLst>
                                    <p:set>
                                      <p:cBhvr>
                                        <p:cTn id="23" dur="1" fill="hold">
                                          <p:stCondLst>
                                            <p:cond delay="0"/>
                                          </p:stCondLst>
                                        </p:cTn>
                                        <p:tgtEl>
                                          <p:spTgt spid="106"/>
                                        </p:tgtEl>
                                        <p:attrNameLst>
                                          <p:attrName>style.visibility</p:attrName>
                                        </p:attrNameLst>
                                      </p:cBhvr>
                                      <p:to>
                                        <p:strVal val="visible"/>
                                      </p:to>
                                    </p:set>
                                    <p:animEffect transition="in" filter="blinds(horizontal)">
                                      <p:cBhvr>
                                        <p:cTn id="24" dur="500"/>
                                        <p:tgtEl>
                                          <p:spTgt spid="106"/>
                                        </p:tgtEl>
                                      </p:cBhvr>
                                    </p:animEffect>
                                  </p:childTnLst>
                                </p:cTn>
                              </p:par>
                              <p:par>
                                <p:cTn id="25" presetID="3" presetClass="entr" presetSubtype="10" fill="hold" grpId="3" nodeType="withEffect">
                                  <p:stCondLst>
                                    <p:cond delay="0"/>
                                  </p:stCondLst>
                                  <p:childTnLst>
                                    <p:set>
                                      <p:cBhvr>
                                        <p:cTn id="26" dur="1" fill="hold">
                                          <p:stCondLst>
                                            <p:cond delay="0"/>
                                          </p:stCondLst>
                                        </p:cTn>
                                        <p:tgtEl>
                                          <p:spTgt spid="111"/>
                                        </p:tgtEl>
                                        <p:attrNameLst>
                                          <p:attrName>style.visibility</p:attrName>
                                        </p:attrNameLst>
                                      </p:cBhvr>
                                      <p:to>
                                        <p:strVal val="visible"/>
                                      </p:to>
                                    </p:set>
                                    <p:animEffect transition="in" filter="blinds(horizontal)">
                                      <p:cBhvr>
                                        <p:cTn id="27" dur="500"/>
                                        <p:tgtEl>
                                          <p:spTgt spid="111"/>
                                        </p:tgtEl>
                                      </p:cBhvr>
                                    </p:animEffect>
                                  </p:childTnLst>
                                </p:cTn>
                              </p:par>
                              <p:par>
                                <p:cTn id="28" presetID="3" presetClass="entr" presetSubtype="10" fill="hold" nodeType="withEffect">
                                  <p:stCondLst>
                                    <p:cond delay="0"/>
                                  </p:stCondLst>
                                  <p:childTnLst>
                                    <p:set>
                                      <p:cBhvr>
                                        <p:cTn id="29" dur="1" fill="hold">
                                          <p:stCondLst>
                                            <p:cond delay="0"/>
                                          </p:stCondLst>
                                        </p:cTn>
                                        <p:tgtEl>
                                          <p:spTgt spid="107"/>
                                        </p:tgtEl>
                                        <p:attrNameLst>
                                          <p:attrName>style.visibility</p:attrName>
                                        </p:attrNameLst>
                                      </p:cBhvr>
                                      <p:to>
                                        <p:strVal val="visible"/>
                                      </p:to>
                                    </p:set>
                                    <p:animEffect transition="in" filter="blinds(horizontal)">
                                      <p:cBhvr>
                                        <p:cTn id="30" dur="500"/>
                                        <p:tgtEl>
                                          <p:spTgt spid="107"/>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blinds(horizontal)">
                                      <p:cBhvr>
                                        <p:cTn id="33" dur="500"/>
                                        <p:tgtEl>
                                          <p:spTgt spid="104"/>
                                        </p:tgtEl>
                                      </p:cBhvr>
                                    </p:animEffect>
                                  </p:childTnLst>
                                </p:cTn>
                              </p:par>
                            </p:childTnLst>
                          </p:cTn>
                        </p:par>
                      </p:childTnLst>
                    </p:cTn>
                  </p:par>
                  <p:par>
                    <p:cTn id="34" fill="hold" nodeType="clickPar">
                      <p:stCondLst>
                        <p:cond delay="indefinite"/>
                        <p:cond evt="onBegin" delay="0">
                          <p:tn val="33"/>
                        </p:cond>
                      </p:stCondLst>
                      <p:childTnLst>
                        <p:par>
                          <p:cTn id="35" fill="hold" nodeType="withGroup">
                            <p:stCondLst>
                              <p:cond delay="indefinite"/>
                            </p:stCondLst>
                          </p:cTn>
                        </p:par>
                        <p:par>
                          <p:cTn id="36" fill="hold" nodeType="afterGroup">
                            <p:stCondLst>
                              <p:cond delay="0"/>
                            </p:stCondLst>
                            <p:childTnLst>
                              <p:par>
                                <p:cTn id="37" presetID="3" presetClass="entr" presetSubtype="10" fill="hold" nodeType="clickEffect">
                                  <p:stCondLst>
                                    <p:cond delay="0"/>
                                  </p:stCondLst>
                                  <p:childTnLst>
                                    <p:set>
                                      <p:cBhvr>
                                        <p:cTn id="38" dur="1" fill="hold">
                                          <p:stCondLst>
                                            <p:cond delay="0"/>
                                          </p:stCondLst>
                                        </p:cTn>
                                        <p:tgtEl>
                                          <p:spTgt spid="108"/>
                                        </p:tgtEl>
                                        <p:attrNameLst>
                                          <p:attrName>style.visibility</p:attrName>
                                        </p:attrNameLst>
                                      </p:cBhvr>
                                      <p:to>
                                        <p:strVal val="visible"/>
                                      </p:to>
                                    </p:set>
                                    <p:animEffect transition="in" filter="blinds(horizontal)">
                                      <p:cBhvr>
                                        <p:cTn id="39" dur="500"/>
                                        <p:tgtEl>
                                          <p:spTgt spid="108"/>
                                        </p:tgtEl>
                                      </p:cBhvr>
                                    </p:animEffect>
                                  </p:childTnLst>
                                </p:cTn>
                              </p:par>
                              <p:par>
                                <p:cTn id="40" presetID="3" presetClass="entr" presetSubtype="10" fill="hold" grpId="4" nodeType="with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blinds(horizontal)">
                                      <p:cBhvr>
                                        <p:cTn id="42" dur="500"/>
                                        <p:tgtEl>
                                          <p:spTgt spid="112"/>
                                        </p:tgtEl>
                                      </p:cBhvr>
                                    </p:animEffect>
                                  </p:childTnLst>
                                </p:cTn>
                              </p:par>
                              <p:par>
                                <p:cTn id="43" presetID="3" presetClass="entr" presetSubtype="10" fill="hold" grpId="1" nodeType="with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blinds(horizontal)">
                                      <p:cBhvr>
                                        <p:cTn id="4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5" grpId="1"/>
      <p:bldP spid="106" grpId="2" animBg="1"/>
      <p:bldP spid="111" grpId="3"/>
      <p:bldP spid="112" grpId="4"/>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98141" y="1243257"/>
            <a:ext cx="2291068" cy="470513"/>
            <a:chOff x="795187" y="1377917"/>
            <a:chExt cx="2860863" cy="470513"/>
          </a:xfrm>
        </p:grpSpPr>
        <p:sp>
          <p:nvSpPr>
            <p:cNvPr id="26" name="矩形: 圆角 25"/>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7" name="矩形 26"/>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grpSp>
        <p:nvGrpSpPr>
          <p:cNvPr id="47" name="组合 46"/>
          <p:cNvGrpSpPr/>
          <p:nvPr/>
        </p:nvGrpSpPr>
        <p:grpSpPr>
          <a:xfrm>
            <a:off x="411622" y="442678"/>
            <a:ext cx="4389679" cy="688490"/>
            <a:chOff x="172119" y="139850"/>
            <a:chExt cx="4389679" cy="688490"/>
          </a:xfrm>
        </p:grpSpPr>
        <p:grpSp>
          <p:nvGrpSpPr>
            <p:cNvPr id="57" name="组合 56"/>
            <p:cNvGrpSpPr/>
            <p:nvPr/>
          </p:nvGrpSpPr>
          <p:grpSpPr>
            <a:xfrm>
              <a:off x="172119" y="139850"/>
              <a:ext cx="4337591" cy="688490"/>
              <a:chOff x="172119" y="139850"/>
              <a:chExt cx="4337591" cy="688490"/>
            </a:xfrm>
          </p:grpSpPr>
          <p:sp>
            <p:nvSpPr>
              <p:cNvPr id="66" name="弧形 6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连接符 66"/>
              <p:cNvCxnSpPr>
                <a:stCxn id="66" idx="0"/>
              </p:cNvCxnSpPr>
              <p:nvPr/>
            </p:nvCxnSpPr>
            <p:spPr>
              <a:xfrm>
                <a:off x="517306" y="828339"/>
                <a:ext cx="368184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8" name="矩形: 圆角 67"/>
              <p:cNvSpPr/>
              <p:nvPr/>
            </p:nvSpPr>
            <p:spPr>
              <a:xfrm>
                <a:off x="253272" y="217843"/>
                <a:ext cx="4256438"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Rectangle 7"/>
            <p:cNvSpPr>
              <a:spLocks noChangeArrowheads="1"/>
            </p:cNvSpPr>
            <p:nvPr/>
          </p:nvSpPr>
          <p:spPr bwMode="auto">
            <a:xfrm>
              <a:off x="1131441" y="217466"/>
              <a:ext cx="3430357"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检察官职业伦理</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38" name="文本框 37"/>
          <p:cNvSpPr txBox="1"/>
          <p:nvPr/>
        </p:nvSpPr>
        <p:spPr>
          <a:xfrm>
            <a:off x="3214116" y="6366014"/>
            <a:ext cx="245089" cy="369332"/>
          </a:xfrm>
          <a:prstGeom prst="rect">
            <a:avLst/>
          </a:prstGeom>
          <a:solidFill>
            <a:srgbClr val="B0D9F5"/>
          </a:solidFill>
        </p:spPr>
        <p:txBody>
          <a:bodyPr wrap="square" rtlCol="0">
            <a:spAutoFit/>
          </a:bodyPr>
          <a:lstStyle/>
          <a:p>
            <a:endParaRPr lang="zh-CN" altLang="en-US"/>
          </a:p>
        </p:txBody>
      </p:sp>
      <p:grpSp>
        <p:nvGrpSpPr>
          <p:cNvPr id="60" name="组合 59"/>
          <p:cNvGrpSpPr/>
          <p:nvPr/>
        </p:nvGrpSpPr>
        <p:grpSpPr>
          <a:xfrm>
            <a:off x="970471" y="1759097"/>
            <a:ext cx="6552658" cy="4605171"/>
            <a:chOff x="-731571" y="1880980"/>
            <a:chExt cx="6552658" cy="4605171"/>
          </a:xfrm>
        </p:grpSpPr>
        <p:pic>
          <p:nvPicPr>
            <p:cNvPr id="61" name="图片 60"/>
            <p:cNvPicPr>
              <a:picLocks noChangeAspect="1"/>
            </p:cNvPicPr>
            <p:nvPr/>
          </p:nvPicPr>
          <p:blipFill>
            <a:blip r:embed="rId4">
              <a:extLst>
                <a:ext uri="{28A0092B-C50C-407E-A947-70E740481C1C}">
                  <a14:useLocalDpi xmlns:a14="http://schemas.microsoft.com/office/drawing/2010/main" val="0"/>
                </a:ext>
              </a:extLst>
            </a:blip>
            <a:srcRect b="9195"/>
            <a:stretch>
              <a:fillRect/>
            </a:stretch>
          </p:blipFill>
          <p:spPr>
            <a:xfrm>
              <a:off x="-731571" y="1880980"/>
              <a:ext cx="6552658" cy="4605171"/>
            </a:xfrm>
            <a:prstGeom prst="rect">
              <a:avLst/>
            </a:prstGeom>
          </p:spPr>
        </p:pic>
        <p:sp>
          <p:nvSpPr>
            <p:cNvPr id="62" name="等腰三角形 61"/>
            <p:cNvSpPr/>
            <p:nvPr/>
          </p:nvSpPr>
          <p:spPr>
            <a:xfrm rot="16200000" flipH="1">
              <a:off x="-366383" y="3280075"/>
              <a:ext cx="1473108" cy="1638983"/>
            </a:xfrm>
            <a:prstGeom prst="triangle">
              <a:avLst>
                <a:gd name="adj" fmla="val 50283"/>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63" name="组合 62"/>
            <p:cNvGrpSpPr/>
            <p:nvPr/>
          </p:nvGrpSpPr>
          <p:grpSpPr>
            <a:xfrm flipH="1">
              <a:off x="1202328" y="3858258"/>
              <a:ext cx="87592" cy="588376"/>
              <a:chOff x="6708152" y="1679687"/>
              <a:chExt cx="213415" cy="853440"/>
            </a:xfrm>
          </p:grpSpPr>
          <p:sp>
            <p:nvSpPr>
              <p:cNvPr id="64" name="矩形 63"/>
              <p:cNvSpPr/>
              <p:nvPr/>
            </p:nvSpPr>
            <p:spPr>
              <a:xfrm>
                <a:off x="6708206" y="1679687"/>
                <a:ext cx="213361"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5" name="矩形 64"/>
              <p:cNvSpPr/>
              <p:nvPr/>
            </p:nvSpPr>
            <p:spPr>
              <a:xfrm>
                <a:off x="6708152" y="1893047"/>
                <a:ext cx="213361"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5" name="矩形 74"/>
              <p:cNvSpPr/>
              <p:nvPr/>
            </p:nvSpPr>
            <p:spPr>
              <a:xfrm>
                <a:off x="6708184" y="2106407"/>
                <a:ext cx="213364"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8" name="矩形 77"/>
              <p:cNvSpPr/>
              <p:nvPr/>
            </p:nvSpPr>
            <p:spPr>
              <a:xfrm>
                <a:off x="6708198" y="2319767"/>
                <a:ext cx="213364"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sp>
        <p:nvSpPr>
          <p:cNvPr id="79" name="椭圆 78"/>
          <p:cNvSpPr/>
          <p:nvPr/>
        </p:nvSpPr>
        <p:spPr>
          <a:xfrm flipH="1">
            <a:off x="6017154" y="1848618"/>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0" name="椭圆 79"/>
          <p:cNvSpPr/>
          <p:nvPr/>
        </p:nvSpPr>
        <p:spPr>
          <a:xfrm flipH="1">
            <a:off x="5600547" y="4861776"/>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1" name="文本框 80"/>
          <p:cNvSpPr txBox="1"/>
          <p:nvPr/>
        </p:nvSpPr>
        <p:spPr bwMode="auto">
          <a:xfrm flipH="1">
            <a:off x="7580630" y="2138045"/>
            <a:ext cx="3475355" cy="460375"/>
          </a:xfrm>
          <a:prstGeom prst="rect">
            <a:avLst/>
          </a:prstGeom>
          <a:noFill/>
        </p:spPr>
        <p:txBody>
          <a:bodyPr wrap="square">
            <a:spAutoFit/>
          </a:bodyPr>
          <a:lstStyle/>
          <a:p>
            <a:pPr>
              <a:defRPr/>
            </a:pPr>
            <a:r>
              <a:rPr lang="zh-CN" altLang="en-US" sz="2400">
                <a:latin typeface="思源黑体 CN Normal" panose="020B0400000000000000" pitchFamily="34" charset="-122"/>
                <a:ea typeface="思源黑体 CN Normal" panose="020B0400000000000000" pitchFamily="34" charset="-122"/>
              </a:rPr>
              <a:t>检察官职业伦理的概念</a:t>
            </a:r>
          </a:p>
        </p:txBody>
      </p:sp>
      <p:sp>
        <p:nvSpPr>
          <p:cNvPr id="82" name="椭圆 81"/>
          <p:cNvSpPr/>
          <p:nvPr/>
        </p:nvSpPr>
        <p:spPr>
          <a:xfrm flipH="1">
            <a:off x="4311079" y="3584669"/>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83" name="组合 82"/>
          <p:cNvGrpSpPr/>
          <p:nvPr/>
        </p:nvGrpSpPr>
        <p:grpSpPr>
          <a:xfrm rot="5400000">
            <a:off x="6033698" y="4901051"/>
            <a:ext cx="1202003" cy="919989"/>
            <a:chOff x="911201" y="1622002"/>
            <a:chExt cx="2283025" cy="1747386"/>
          </a:xfrm>
        </p:grpSpPr>
        <p:sp>
          <p:nvSpPr>
            <p:cNvPr id="84" name="矩形 83"/>
            <p:cNvSpPr/>
            <p:nvPr/>
          </p:nvSpPr>
          <p:spPr>
            <a:xfrm>
              <a:off x="2026099" y="1679379"/>
              <a:ext cx="60759" cy="489621"/>
            </a:xfrm>
            <a:prstGeom prst="rect">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5"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6" name="椭圆 85"/>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7" name="椭圆 86"/>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8" name="椭圆 87"/>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9" name="椭圆 88"/>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1" name="椭圆 90"/>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0" name="组合 109"/>
          <p:cNvGrpSpPr/>
          <p:nvPr/>
        </p:nvGrpSpPr>
        <p:grpSpPr>
          <a:xfrm rot="5400000">
            <a:off x="4756605" y="3607563"/>
            <a:ext cx="1202003" cy="919989"/>
            <a:chOff x="911201" y="1622002"/>
            <a:chExt cx="2283025" cy="1747386"/>
          </a:xfrm>
        </p:grpSpPr>
        <p:sp>
          <p:nvSpPr>
            <p:cNvPr id="111" name="矩形 110"/>
            <p:cNvSpPr/>
            <p:nvPr/>
          </p:nvSpPr>
          <p:spPr>
            <a:xfrm>
              <a:off x="2026099" y="1679379"/>
              <a:ext cx="60759" cy="489621"/>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2"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3" name="椭圆 112"/>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2" name="椭圆 121"/>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3" name="椭圆 122"/>
            <p:cNvSpPr/>
            <p:nvPr/>
          </p:nvSpPr>
          <p:spPr>
            <a:xfrm>
              <a:off x="1952570" y="2048530"/>
              <a:ext cx="209661" cy="209661"/>
            </a:xfrm>
            <a:prstGeom prst="ellipse">
              <a:avLst/>
            </a:prstGeom>
            <a:solidFill>
              <a:srgbClr val="0148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4" name="椭圆 123"/>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5" name="椭圆 124"/>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34" name="组合 133"/>
          <p:cNvGrpSpPr/>
          <p:nvPr/>
        </p:nvGrpSpPr>
        <p:grpSpPr>
          <a:xfrm rot="6652392">
            <a:off x="6513685" y="1937965"/>
            <a:ext cx="1115741" cy="887487"/>
            <a:chOff x="748840" y="1717256"/>
            <a:chExt cx="2119177" cy="1685648"/>
          </a:xfrm>
        </p:grpSpPr>
        <p:sp>
          <p:nvSpPr>
            <p:cNvPr id="135" name="矩形 134"/>
            <p:cNvSpPr/>
            <p:nvPr/>
          </p:nvSpPr>
          <p:spPr>
            <a:xfrm rot="20347608">
              <a:off x="1498419" y="1736614"/>
              <a:ext cx="86836" cy="512394"/>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6" name="任意多边形 127"/>
            <p:cNvSpPr/>
            <p:nvPr/>
          </p:nvSpPr>
          <p:spPr>
            <a:xfrm rot="17707608" flipV="1">
              <a:off x="1033038" y="1856507"/>
              <a:ext cx="1547874" cy="1544919"/>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7" name="椭圆 136"/>
            <p:cNvSpPr/>
            <p:nvPr/>
          </p:nvSpPr>
          <p:spPr>
            <a:xfrm>
              <a:off x="748840" y="2993887"/>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8" name="椭圆 137"/>
            <p:cNvSpPr/>
            <p:nvPr/>
          </p:nvSpPr>
          <p:spPr>
            <a:xfrm>
              <a:off x="2769084" y="2231295"/>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9" name="椭圆 138"/>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0" name="椭圆 139"/>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41" name="椭圆 140"/>
            <p:cNvSpPr/>
            <p:nvPr/>
          </p:nvSpPr>
          <p:spPr>
            <a:xfrm>
              <a:off x="1399641" y="1717256"/>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143" name="椭圆 142"/>
          <p:cNvSpPr/>
          <p:nvPr/>
        </p:nvSpPr>
        <p:spPr>
          <a:xfrm flipH="1">
            <a:off x="5684806" y="4965473"/>
            <a:ext cx="763118" cy="763118"/>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155" name="椭圆 154"/>
          <p:cNvSpPr/>
          <p:nvPr/>
        </p:nvSpPr>
        <p:spPr>
          <a:xfrm flipH="1">
            <a:off x="4388909" y="3660763"/>
            <a:ext cx="763118" cy="763118"/>
          </a:xfrm>
          <a:prstGeom prst="ellipse">
            <a:avLst/>
          </a:prstGeom>
          <a:solidFill>
            <a:srgbClr val="014877"/>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161" name="椭圆 160"/>
          <p:cNvSpPr/>
          <p:nvPr/>
        </p:nvSpPr>
        <p:spPr>
          <a:xfrm flipH="1">
            <a:off x="6095539" y="1934197"/>
            <a:ext cx="763118" cy="763118"/>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172" name="文本框 171"/>
          <p:cNvSpPr txBox="1"/>
          <p:nvPr/>
        </p:nvSpPr>
        <p:spPr>
          <a:xfrm>
            <a:off x="5868035" y="3808730"/>
            <a:ext cx="3703955" cy="534035"/>
          </a:xfrm>
          <a:prstGeom prst="rect">
            <a:avLst/>
          </a:prstGeom>
          <a:noFill/>
        </p:spPr>
        <p:txBody>
          <a:bodyPr wrap="square">
            <a:spAutoFit/>
          </a:bodyPr>
          <a:lstStyle/>
          <a:p>
            <a:pPr lvl="0" defTabSz="913765">
              <a:lnSpc>
                <a:spcPct val="120000"/>
              </a:lnSpc>
              <a:spcBef>
                <a:spcPct val="0"/>
              </a:spcBef>
              <a:defRPr/>
            </a:pPr>
            <a:r>
              <a:rPr lang="zh-CN" altLang="en-US" sz="2400">
                <a:latin typeface="思源黑体 CN Normal" panose="020B0400000000000000" pitchFamily="34" charset="-122"/>
                <a:ea typeface="思源黑体 CN Normal" panose="020B0400000000000000" pitchFamily="34" charset="-122"/>
                <a:sym typeface="Source Han Sans HW SC"/>
              </a:rPr>
              <a:t>检察官职业伦理规范</a:t>
            </a:r>
          </a:p>
        </p:txBody>
      </p:sp>
      <p:sp>
        <p:nvSpPr>
          <p:cNvPr id="173" name="文本框 172"/>
          <p:cNvSpPr txBox="1"/>
          <p:nvPr/>
        </p:nvSpPr>
        <p:spPr>
          <a:xfrm>
            <a:off x="6941185" y="5097145"/>
            <a:ext cx="3686810" cy="534035"/>
          </a:xfrm>
          <a:prstGeom prst="rect">
            <a:avLst/>
          </a:prstGeom>
          <a:noFill/>
        </p:spPr>
        <p:txBody>
          <a:bodyPr wrap="square">
            <a:spAutoFit/>
          </a:bodyPr>
          <a:lstStyle/>
          <a:p>
            <a:pPr lvl="0" algn="ctr" defTabSz="913765">
              <a:lnSpc>
                <a:spcPct val="120000"/>
              </a:lnSpc>
              <a:spcBef>
                <a:spcPct val="0"/>
              </a:spcBef>
              <a:defRPr/>
            </a:pPr>
            <a:r>
              <a:rPr lang="zh-CN" altLang="en-US" sz="2400">
                <a:solidFill>
                  <a:schemeClr val="tx1">
                    <a:lumMod val="85000"/>
                    <a:lumOff val="15000"/>
                  </a:schemeClr>
                </a:solidFill>
                <a:latin typeface="思源黑体 CN Normal" panose="020B0400000000000000" pitchFamily="34" charset="-122"/>
                <a:ea typeface="思源黑体 CN Normal" panose="020B0400000000000000" pitchFamily="34" charset="-122"/>
                <a:sym typeface="Source Han Sans HW SC"/>
              </a:rPr>
              <a:t>检察官职业伦理的特征</a:t>
            </a:r>
          </a:p>
        </p:txBody>
      </p:sp>
      <p:sp>
        <p:nvSpPr>
          <p:cNvPr id="174" name="文本框 173"/>
          <p:cNvSpPr txBox="1"/>
          <p:nvPr/>
        </p:nvSpPr>
        <p:spPr>
          <a:xfrm>
            <a:off x="1636175" y="3741469"/>
            <a:ext cx="1361273"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800">
                <a:solidFill>
                  <a:srgbClr val="014877"/>
                </a:solidFill>
                <a:latin typeface="思源黑体 CN Medium" panose="020B0600000000000000" pitchFamily="34" charset="-122"/>
                <a:ea typeface="思源黑体 CN Medium" panose="020B0600000000000000" pitchFamily="34" charset="-122"/>
              </a:rPr>
              <a:t>知识点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9"/>
                                        </p:tgtEl>
                                        <p:attrNameLst>
                                          <p:attrName>style.visibility</p:attrName>
                                        </p:attrNameLst>
                                      </p:cBhvr>
                                      <p:to>
                                        <p:strVal val="visible"/>
                                      </p:to>
                                    </p:set>
                                    <p:animEffect transition="in" filter="fade">
                                      <p:cBhvr>
                                        <p:cTn id="8" dur="500"/>
                                        <p:tgtEl>
                                          <p:spTgt spid="69"/>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nodeType="withGroup">
                            <p:stCondLst>
                              <p:cond delay="1500"/>
                            </p:stCondLst>
                            <p:childTnLst>
                              <p:par>
                                <p:cTn id="18" presetID="50" presetClass="entr" presetSubtype="0" decel="100000" fill="hold" nodeType="afterEffect">
                                  <p:childTnLst>
                                    <p:set>
                                      <p:cBhvr>
                                        <p:cTn id="19" dur="1" fill="hold">
                                          <p:stCondLst>
                                            <p:cond delay="0"/>
                                          </p:stCondLst>
                                        </p:cTn>
                                        <p:tgtEl>
                                          <p:spTgt spid="60"/>
                                        </p:tgtEl>
                                        <p:attrNameLst>
                                          <p:attrName>style.visibility</p:attrName>
                                        </p:attrNameLst>
                                      </p:cBhvr>
                                      <p:to>
                                        <p:strVal val="visible"/>
                                      </p:to>
                                    </p:set>
                                    <p:anim calcmode="lin" valueType="num">
                                      <p:cBhvr>
                                        <p:cTn id="20" dur="1000" fill="hold"/>
                                        <p:tgtEl>
                                          <p:spTgt spid="60"/>
                                        </p:tgtEl>
                                        <p:attrNameLst>
                                          <p:attrName>ppt_w</p:attrName>
                                        </p:attrNameLst>
                                      </p:cBhvr>
                                      <p:tavLst>
                                        <p:tav tm="0">
                                          <p:val>
                                            <p:strVal val="#ppt_w+.3"/>
                                          </p:val>
                                        </p:tav>
                                        <p:tav tm="100000">
                                          <p:val>
                                            <p:strVal val="#ppt_w"/>
                                          </p:val>
                                        </p:tav>
                                      </p:tavLst>
                                    </p:anim>
                                    <p:anim calcmode="lin" valueType="num">
                                      <p:cBhvr>
                                        <p:cTn id="21" dur="1000" fill="hold"/>
                                        <p:tgtEl>
                                          <p:spTgt spid="60"/>
                                        </p:tgtEl>
                                        <p:attrNameLst>
                                          <p:attrName>ppt_h</p:attrName>
                                        </p:attrNameLst>
                                      </p:cBhvr>
                                      <p:tavLst>
                                        <p:tav tm="0">
                                          <p:val>
                                            <p:strVal val="#ppt_h"/>
                                          </p:val>
                                        </p:tav>
                                        <p:tav tm="100000">
                                          <p:val>
                                            <p:strVal val="#ppt_h"/>
                                          </p:val>
                                        </p:tav>
                                      </p:tavLst>
                                    </p:anim>
                                    <p:animEffect transition="in" filter="fade">
                                      <p:cBhvr>
                                        <p:cTn id="22" dur="1000"/>
                                        <p:tgtEl>
                                          <p:spTgt spid="60"/>
                                        </p:tgtEl>
                                      </p:cBhvr>
                                    </p:animEffect>
                                  </p:childTnLst>
                                </p:cTn>
                              </p:par>
                            </p:childTnLst>
                          </p:cTn>
                        </p:par>
                        <p:par>
                          <p:cTn id="23" fill="hold" nodeType="withGroup">
                            <p:stCondLst>
                              <p:cond delay="2500"/>
                            </p:stCondLst>
                            <p:childTnLst>
                              <p:par>
                                <p:cTn id="24" presetID="22" presetClass="entr" presetSubtype="8" fill="hold" grpId="9" nodeType="afterEffect">
                                  <p:childTnLst>
                                    <p:set>
                                      <p:cBhvr>
                                        <p:cTn id="25" dur="1" fill="hold">
                                          <p:stCondLst>
                                            <p:cond delay="0"/>
                                          </p:stCondLst>
                                        </p:cTn>
                                        <p:tgtEl>
                                          <p:spTgt spid="174"/>
                                        </p:tgtEl>
                                        <p:attrNameLst>
                                          <p:attrName>style.visibility</p:attrName>
                                        </p:attrNameLst>
                                      </p:cBhvr>
                                      <p:to>
                                        <p:strVal val="visible"/>
                                      </p:to>
                                    </p:set>
                                    <p:animEffect transition="in" filter="wipe(left)">
                                      <p:cBhvr>
                                        <p:cTn id="26" dur="500"/>
                                        <p:tgtEl>
                                          <p:spTgt spid="174"/>
                                        </p:tgtEl>
                                      </p:cBhvr>
                                    </p:animEffect>
                                  </p:childTnLst>
                                </p:cTn>
                              </p:par>
                            </p:childTnLst>
                          </p:cTn>
                        </p:par>
                        <p:par>
                          <p:cTn id="27" fill="hold" nodeType="withGroup">
                            <p:stCondLst>
                              <p:cond delay="3000"/>
                            </p:stCondLst>
                            <p:childTnLst>
                              <p:par>
                                <p:cTn id="28" presetID="10" presetClass="entr" presetSubtype="0" fill="hold" grpId="0" nodeType="afterEffect">
                                  <p:childTnLst>
                                    <p:set>
                                      <p:cBhvr>
                                        <p:cTn id="29" dur="1" fill="hold">
                                          <p:stCondLst>
                                            <p:cond delay="0"/>
                                          </p:stCondLst>
                                        </p:cTn>
                                        <p:tgtEl>
                                          <p:spTgt spid="79"/>
                                        </p:tgtEl>
                                        <p:attrNameLst>
                                          <p:attrName>style.visibility</p:attrName>
                                        </p:attrNameLst>
                                      </p:cBhvr>
                                      <p:to>
                                        <p:strVal val="visible"/>
                                      </p:to>
                                    </p:set>
                                    <p:animEffect transition="in" filter="fade">
                                      <p:cBhvr>
                                        <p:cTn id="30" dur="500"/>
                                        <p:tgtEl>
                                          <p:spTgt spid="79"/>
                                        </p:tgtEl>
                                      </p:cBhvr>
                                    </p:animEffect>
                                  </p:childTnLst>
                                </p:cTn>
                              </p:par>
                              <p:par>
                                <p:cTn id="31" presetID="10" presetClass="entr" presetSubtype="0" fill="hold" grpId="3" nodeType="withEffect">
                                  <p:childTnLst>
                                    <p:set>
                                      <p:cBhvr>
                                        <p:cTn id="32" dur="1" fill="hold">
                                          <p:stCondLst>
                                            <p:cond delay="0"/>
                                          </p:stCondLst>
                                        </p:cTn>
                                        <p:tgtEl>
                                          <p:spTgt spid="82"/>
                                        </p:tgtEl>
                                        <p:attrNameLst>
                                          <p:attrName>style.visibility</p:attrName>
                                        </p:attrNameLst>
                                      </p:cBhvr>
                                      <p:to>
                                        <p:strVal val="visible"/>
                                      </p:to>
                                    </p:set>
                                    <p:animEffect transition="in" filter="fade">
                                      <p:cBhvr>
                                        <p:cTn id="33" dur="500"/>
                                        <p:tgtEl>
                                          <p:spTgt spid="82"/>
                                        </p:tgtEl>
                                      </p:cBhvr>
                                    </p:animEffect>
                                  </p:childTnLst>
                                </p:cTn>
                              </p:par>
                              <p:par>
                                <p:cTn id="34" presetID="10" presetClass="entr" presetSubtype="0" fill="hold" grpId="1" nodeType="withEffect">
                                  <p:childTnLst>
                                    <p:set>
                                      <p:cBhvr>
                                        <p:cTn id="35" dur="1" fill="hold">
                                          <p:stCondLst>
                                            <p:cond delay="0"/>
                                          </p:stCondLst>
                                        </p:cTn>
                                        <p:tgtEl>
                                          <p:spTgt spid="80"/>
                                        </p:tgtEl>
                                        <p:attrNameLst>
                                          <p:attrName>style.visibility</p:attrName>
                                        </p:attrNameLst>
                                      </p:cBhvr>
                                      <p:to>
                                        <p:strVal val="visible"/>
                                      </p:to>
                                    </p:set>
                                    <p:animEffect transition="in" filter="fade">
                                      <p:cBhvr>
                                        <p:cTn id="36" dur="500"/>
                                        <p:tgtEl>
                                          <p:spTgt spid="80"/>
                                        </p:tgtEl>
                                      </p:cBhvr>
                                    </p:animEffect>
                                  </p:childTnLst>
                                </p:cTn>
                              </p:par>
                            </p:childTnLst>
                          </p:cTn>
                        </p:par>
                        <p:par>
                          <p:cTn id="37" fill="hold" nodeType="withGroup">
                            <p:stCondLst>
                              <p:cond delay="3500"/>
                            </p:stCondLst>
                            <p:childTnLst>
                              <p:par>
                                <p:cTn id="38" presetID="53" presetClass="entr" presetSubtype="0" fill="hold" grpId="6" nodeType="afterEffect">
                                  <p:childTnLst>
                                    <p:set>
                                      <p:cBhvr>
                                        <p:cTn id="39" dur="1" fill="hold">
                                          <p:stCondLst>
                                            <p:cond delay="0"/>
                                          </p:stCondLst>
                                        </p:cTn>
                                        <p:tgtEl>
                                          <p:spTgt spid="161"/>
                                        </p:tgtEl>
                                        <p:attrNameLst>
                                          <p:attrName>style.visibility</p:attrName>
                                        </p:attrNameLst>
                                      </p:cBhvr>
                                      <p:to>
                                        <p:strVal val="visible"/>
                                      </p:to>
                                    </p:set>
                                    <p:anim calcmode="lin" valueType="num">
                                      <p:cBhvr>
                                        <p:cTn id="40" dur="500" fill="hold"/>
                                        <p:tgtEl>
                                          <p:spTgt spid="161"/>
                                        </p:tgtEl>
                                        <p:attrNameLst>
                                          <p:attrName>ppt_w</p:attrName>
                                        </p:attrNameLst>
                                      </p:cBhvr>
                                      <p:tavLst>
                                        <p:tav tm="0">
                                          <p:val>
                                            <p:fltVal val="0"/>
                                          </p:val>
                                        </p:tav>
                                        <p:tav tm="100000">
                                          <p:val>
                                            <p:strVal val="#ppt_w"/>
                                          </p:val>
                                        </p:tav>
                                      </p:tavLst>
                                    </p:anim>
                                    <p:anim calcmode="lin" valueType="num">
                                      <p:cBhvr>
                                        <p:cTn id="41" dur="500" fill="hold"/>
                                        <p:tgtEl>
                                          <p:spTgt spid="161"/>
                                        </p:tgtEl>
                                        <p:attrNameLst>
                                          <p:attrName>ppt_h</p:attrName>
                                        </p:attrNameLst>
                                      </p:cBhvr>
                                      <p:tavLst>
                                        <p:tav tm="0">
                                          <p:val>
                                            <p:fltVal val="0"/>
                                          </p:val>
                                        </p:tav>
                                        <p:tav tm="100000">
                                          <p:val>
                                            <p:strVal val="#ppt_h"/>
                                          </p:val>
                                        </p:tav>
                                      </p:tavLst>
                                    </p:anim>
                                    <p:animEffect transition="in" filter="fade">
                                      <p:cBhvr>
                                        <p:cTn id="42" dur="500"/>
                                        <p:tgtEl>
                                          <p:spTgt spid="161"/>
                                        </p:tgtEl>
                                      </p:cBhvr>
                                    </p:animEffect>
                                  </p:childTnLst>
                                </p:cTn>
                              </p:par>
                            </p:childTnLst>
                          </p:cTn>
                        </p:par>
                        <p:par>
                          <p:cTn id="43" fill="hold" nodeType="withGroup">
                            <p:stCondLst>
                              <p:cond delay="4000"/>
                            </p:stCondLst>
                            <p:childTnLst>
                              <p:par>
                                <p:cTn id="44" presetID="53" presetClass="entr" presetSubtype="0" fill="hold" nodeType="afterEffect">
                                  <p:childTnLst>
                                    <p:set>
                                      <p:cBhvr>
                                        <p:cTn id="45" dur="1" fill="hold">
                                          <p:stCondLst>
                                            <p:cond delay="0"/>
                                          </p:stCondLst>
                                        </p:cTn>
                                        <p:tgtEl>
                                          <p:spTgt spid="134"/>
                                        </p:tgtEl>
                                        <p:attrNameLst>
                                          <p:attrName>style.visibility</p:attrName>
                                        </p:attrNameLst>
                                      </p:cBhvr>
                                      <p:to>
                                        <p:strVal val="visible"/>
                                      </p:to>
                                    </p:set>
                                    <p:anim calcmode="lin" valueType="num">
                                      <p:cBhvr>
                                        <p:cTn id="46" dur="500" fill="hold"/>
                                        <p:tgtEl>
                                          <p:spTgt spid="134"/>
                                        </p:tgtEl>
                                        <p:attrNameLst>
                                          <p:attrName>ppt_w</p:attrName>
                                        </p:attrNameLst>
                                      </p:cBhvr>
                                      <p:tavLst>
                                        <p:tav tm="0">
                                          <p:val>
                                            <p:fltVal val="0"/>
                                          </p:val>
                                        </p:tav>
                                        <p:tav tm="100000">
                                          <p:val>
                                            <p:strVal val="#ppt_w"/>
                                          </p:val>
                                        </p:tav>
                                      </p:tavLst>
                                    </p:anim>
                                    <p:anim calcmode="lin" valueType="num">
                                      <p:cBhvr>
                                        <p:cTn id="47" dur="500" fill="hold"/>
                                        <p:tgtEl>
                                          <p:spTgt spid="134"/>
                                        </p:tgtEl>
                                        <p:attrNameLst>
                                          <p:attrName>ppt_h</p:attrName>
                                        </p:attrNameLst>
                                      </p:cBhvr>
                                      <p:tavLst>
                                        <p:tav tm="0">
                                          <p:val>
                                            <p:fltVal val="0"/>
                                          </p:val>
                                        </p:tav>
                                        <p:tav tm="100000">
                                          <p:val>
                                            <p:strVal val="#ppt_h"/>
                                          </p:val>
                                        </p:tav>
                                      </p:tavLst>
                                    </p:anim>
                                    <p:animEffect transition="in" filter="fade">
                                      <p:cBhvr>
                                        <p:cTn id="48" dur="500"/>
                                        <p:tgtEl>
                                          <p:spTgt spid="134"/>
                                        </p:tgtEl>
                                      </p:cBhvr>
                                    </p:animEffect>
                                  </p:childTnLst>
                                </p:cTn>
                              </p:par>
                            </p:childTnLst>
                          </p:cTn>
                        </p:par>
                        <p:par>
                          <p:cTn id="49" fill="hold" nodeType="withGroup">
                            <p:stCondLst>
                              <p:cond delay="4500"/>
                            </p:stCondLst>
                            <p:childTnLst>
                              <p:par>
                                <p:cTn id="50" presetID="22" presetClass="entr" presetSubtype="8" fill="hold" grpId="2" nodeType="afterEffect">
                                  <p:childTnLst>
                                    <p:set>
                                      <p:cBhvr>
                                        <p:cTn id="51" dur="1" fill="hold">
                                          <p:stCondLst>
                                            <p:cond delay="0"/>
                                          </p:stCondLst>
                                        </p:cTn>
                                        <p:tgtEl>
                                          <p:spTgt spid="81"/>
                                        </p:tgtEl>
                                        <p:attrNameLst>
                                          <p:attrName>style.visibility</p:attrName>
                                        </p:attrNameLst>
                                      </p:cBhvr>
                                      <p:to>
                                        <p:strVal val="visible"/>
                                      </p:to>
                                    </p:set>
                                    <p:animEffect transition="in" filter="wipe(left)">
                                      <p:cBhvr>
                                        <p:cTn id="52" dur="500"/>
                                        <p:tgtEl>
                                          <p:spTgt spid="81"/>
                                        </p:tgtEl>
                                      </p:cBhvr>
                                    </p:animEffect>
                                  </p:childTnLst>
                                </p:cTn>
                              </p:par>
                            </p:childTnLst>
                          </p:cTn>
                        </p:par>
                        <p:par>
                          <p:cTn id="53" fill="hold" nodeType="withGroup">
                            <p:stCondLst>
                              <p:cond delay="5000"/>
                            </p:stCondLst>
                            <p:childTnLst>
                              <p:par>
                                <p:cTn id="54" presetID="53" presetClass="entr" presetSubtype="0" fill="hold" grpId="5" nodeType="afterEffect">
                                  <p:childTnLst>
                                    <p:set>
                                      <p:cBhvr>
                                        <p:cTn id="55" dur="1" fill="hold">
                                          <p:stCondLst>
                                            <p:cond delay="0"/>
                                          </p:stCondLst>
                                        </p:cTn>
                                        <p:tgtEl>
                                          <p:spTgt spid="155"/>
                                        </p:tgtEl>
                                        <p:attrNameLst>
                                          <p:attrName>style.visibility</p:attrName>
                                        </p:attrNameLst>
                                      </p:cBhvr>
                                      <p:to>
                                        <p:strVal val="visible"/>
                                      </p:to>
                                    </p:set>
                                    <p:anim calcmode="lin" valueType="num">
                                      <p:cBhvr>
                                        <p:cTn id="56" dur="500" fill="hold"/>
                                        <p:tgtEl>
                                          <p:spTgt spid="155"/>
                                        </p:tgtEl>
                                        <p:attrNameLst>
                                          <p:attrName>ppt_w</p:attrName>
                                        </p:attrNameLst>
                                      </p:cBhvr>
                                      <p:tavLst>
                                        <p:tav tm="0">
                                          <p:val>
                                            <p:fltVal val="0"/>
                                          </p:val>
                                        </p:tav>
                                        <p:tav tm="100000">
                                          <p:val>
                                            <p:strVal val="#ppt_w"/>
                                          </p:val>
                                        </p:tav>
                                      </p:tavLst>
                                    </p:anim>
                                    <p:anim calcmode="lin" valueType="num">
                                      <p:cBhvr>
                                        <p:cTn id="57" dur="500" fill="hold"/>
                                        <p:tgtEl>
                                          <p:spTgt spid="155"/>
                                        </p:tgtEl>
                                        <p:attrNameLst>
                                          <p:attrName>ppt_h</p:attrName>
                                        </p:attrNameLst>
                                      </p:cBhvr>
                                      <p:tavLst>
                                        <p:tav tm="0">
                                          <p:val>
                                            <p:fltVal val="0"/>
                                          </p:val>
                                        </p:tav>
                                        <p:tav tm="100000">
                                          <p:val>
                                            <p:strVal val="#ppt_h"/>
                                          </p:val>
                                        </p:tav>
                                      </p:tavLst>
                                    </p:anim>
                                    <p:animEffect transition="in" filter="fade">
                                      <p:cBhvr>
                                        <p:cTn id="58" dur="500"/>
                                        <p:tgtEl>
                                          <p:spTgt spid="155"/>
                                        </p:tgtEl>
                                      </p:cBhvr>
                                    </p:animEffect>
                                  </p:childTnLst>
                                </p:cTn>
                              </p:par>
                            </p:childTnLst>
                          </p:cTn>
                        </p:par>
                        <p:par>
                          <p:cTn id="59" fill="hold" nodeType="withGroup">
                            <p:stCondLst>
                              <p:cond delay="5500"/>
                            </p:stCondLst>
                            <p:childTnLst>
                              <p:par>
                                <p:cTn id="60" presetID="53" presetClass="entr" presetSubtype="0" fill="hold" nodeType="afterEffect">
                                  <p:childTnLst>
                                    <p:set>
                                      <p:cBhvr>
                                        <p:cTn id="61" dur="1" fill="hold">
                                          <p:stCondLst>
                                            <p:cond delay="0"/>
                                          </p:stCondLst>
                                        </p:cTn>
                                        <p:tgtEl>
                                          <p:spTgt spid="110"/>
                                        </p:tgtEl>
                                        <p:attrNameLst>
                                          <p:attrName>style.visibility</p:attrName>
                                        </p:attrNameLst>
                                      </p:cBhvr>
                                      <p:to>
                                        <p:strVal val="visible"/>
                                      </p:to>
                                    </p:set>
                                    <p:anim calcmode="lin" valueType="num">
                                      <p:cBhvr>
                                        <p:cTn id="62" dur="500" fill="hold"/>
                                        <p:tgtEl>
                                          <p:spTgt spid="110"/>
                                        </p:tgtEl>
                                        <p:attrNameLst>
                                          <p:attrName>ppt_w</p:attrName>
                                        </p:attrNameLst>
                                      </p:cBhvr>
                                      <p:tavLst>
                                        <p:tav tm="0">
                                          <p:val>
                                            <p:fltVal val="0"/>
                                          </p:val>
                                        </p:tav>
                                        <p:tav tm="100000">
                                          <p:val>
                                            <p:strVal val="#ppt_w"/>
                                          </p:val>
                                        </p:tav>
                                      </p:tavLst>
                                    </p:anim>
                                    <p:anim calcmode="lin" valueType="num">
                                      <p:cBhvr>
                                        <p:cTn id="63" dur="500" fill="hold"/>
                                        <p:tgtEl>
                                          <p:spTgt spid="110"/>
                                        </p:tgtEl>
                                        <p:attrNameLst>
                                          <p:attrName>ppt_h</p:attrName>
                                        </p:attrNameLst>
                                      </p:cBhvr>
                                      <p:tavLst>
                                        <p:tav tm="0">
                                          <p:val>
                                            <p:fltVal val="0"/>
                                          </p:val>
                                        </p:tav>
                                        <p:tav tm="100000">
                                          <p:val>
                                            <p:strVal val="#ppt_h"/>
                                          </p:val>
                                        </p:tav>
                                      </p:tavLst>
                                    </p:anim>
                                    <p:animEffect transition="in" filter="fade">
                                      <p:cBhvr>
                                        <p:cTn id="64" dur="500"/>
                                        <p:tgtEl>
                                          <p:spTgt spid="110"/>
                                        </p:tgtEl>
                                      </p:cBhvr>
                                    </p:animEffect>
                                  </p:childTnLst>
                                </p:cTn>
                              </p:par>
                            </p:childTnLst>
                          </p:cTn>
                        </p:par>
                        <p:par>
                          <p:cTn id="65" fill="hold" nodeType="withGroup">
                            <p:stCondLst>
                              <p:cond delay="6000"/>
                            </p:stCondLst>
                            <p:childTnLst>
                              <p:par>
                                <p:cTn id="66" presetID="22" presetClass="entr" presetSubtype="8" fill="hold" grpId="7" nodeType="afterEffect">
                                  <p:childTnLst>
                                    <p:set>
                                      <p:cBhvr>
                                        <p:cTn id="67" dur="1" fill="hold">
                                          <p:stCondLst>
                                            <p:cond delay="0"/>
                                          </p:stCondLst>
                                        </p:cTn>
                                        <p:tgtEl>
                                          <p:spTgt spid="172"/>
                                        </p:tgtEl>
                                        <p:attrNameLst>
                                          <p:attrName>style.visibility</p:attrName>
                                        </p:attrNameLst>
                                      </p:cBhvr>
                                      <p:to>
                                        <p:strVal val="visible"/>
                                      </p:to>
                                    </p:set>
                                    <p:animEffect transition="in" filter="wipe(left)">
                                      <p:cBhvr>
                                        <p:cTn id="68" dur="500"/>
                                        <p:tgtEl>
                                          <p:spTgt spid="172"/>
                                        </p:tgtEl>
                                      </p:cBhvr>
                                    </p:animEffect>
                                  </p:childTnLst>
                                </p:cTn>
                              </p:par>
                            </p:childTnLst>
                          </p:cTn>
                        </p:par>
                        <p:par>
                          <p:cTn id="69" fill="hold" nodeType="withGroup">
                            <p:stCondLst>
                              <p:cond delay="6500"/>
                            </p:stCondLst>
                            <p:childTnLst>
                              <p:par>
                                <p:cTn id="70" presetID="53" presetClass="entr" presetSubtype="0" fill="hold" grpId="4" nodeType="afterEffect">
                                  <p:childTnLst>
                                    <p:set>
                                      <p:cBhvr>
                                        <p:cTn id="71" dur="1" fill="hold">
                                          <p:stCondLst>
                                            <p:cond delay="0"/>
                                          </p:stCondLst>
                                        </p:cTn>
                                        <p:tgtEl>
                                          <p:spTgt spid="143"/>
                                        </p:tgtEl>
                                        <p:attrNameLst>
                                          <p:attrName>style.visibility</p:attrName>
                                        </p:attrNameLst>
                                      </p:cBhvr>
                                      <p:to>
                                        <p:strVal val="visible"/>
                                      </p:to>
                                    </p:set>
                                    <p:anim calcmode="lin" valueType="num">
                                      <p:cBhvr>
                                        <p:cTn id="72" dur="500" fill="hold"/>
                                        <p:tgtEl>
                                          <p:spTgt spid="143"/>
                                        </p:tgtEl>
                                        <p:attrNameLst>
                                          <p:attrName>ppt_w</p:attrName>
                                        </p:attrNameLst>
                                      </p:cBhvr>
                                      <p:tavLst>
                                        <p:tav tm="0">
                                          <p:val>
                                            <p:fltVal val="0"/>
                                          </p:val>
                                        </p:tav>
                                        <p:tav tm="100000">
                                          <p:val>
                                            <p:strVal val="#ppt_w"/>
                                          </p:val>
                                        </p:tav>
                                      </p:tavLst>
                                    </p:anim>
                                    <p:anim calcmode="lin" valueType="num">
                                      <p:cBhvr>
                                        <p:cTn id="73" dur="500" fill="hold"/>
                                        <p:tgtEl>
                                          <p:spTgt spid="143"/>
                                        </p:tgtEl>
                                        <p:attrNameLst>
                                          <p:attrName>ppt_h</p:attrName>
                                        </p:attrNameLst>
                                      </p:cBhvr>
                                      <p:tavLst>
                                        <p:tav tm="0">
                                          <p:val>
                                            <p:fltVal val="0"/>
                                          </p:val>
                                        </p:tav>
                                        <p:tav tm="100000">
                                          <p:val>
                                            <p:strVal val="#ppt_h"/>
                                          </p:val>
                                        </p:tav>
                                      </p:tavLst>
                                    </p:anim>
                                    <p:animEffect transition="in" filter="fade">
                                      <p:cBhvr>
                                        <p:cTn id="74" dur="500"/>
                                        <p:tgtEl>
                                          <p:spTgt spid="143"/>
                                        </p:tgtEl>
                                      </p:cBhvr>
                                    </p:animEffect>
                                  </p:childTnLst>
                                </p:cTn>
                              </p:par>
                            </p:childTnLst>
                          </p:cTn>
                        </p:par>
                        <p:par>
                          <p:cTn id="75" fill="hold" nodeType="withGroup">
                            <p:stCondLst>
                              <p:cond delay="7000"/>
                            </p:stCondLst>
                            <p:childTnLst>
                              <p:par>
                                <p:cTn id="76" presetID="53" presetClass="entr" presetSubtype="0" fill="hold" nodeType="afterEffect">
                                  <p:childTnLst>
                                    <p:set>
                                      <p:cBhvr>
                                        <p:cTn id="77" dur="1" fill="hold">
                                          <p:stCondLst>
                                            <p:cond delay="0"/>
                                          </p:stCondLst>
                                        </p:cTn>
                                        <p:tgtEl>
                                          <p:spTgt spid="83"/>
                                        </p:tgtEl>
                                        <p:attrNameLst>
                                          <p:attrName>style.visibility</p:attrName>
                                        </p:attrNameLst>
                                      </p:cBhvr>
                                      <p:to>
                                        <p:strVal val="visible"/>
                                      </p:to>
                                    </p:set>
                                    <p:anim calcmode="lin" valueType="num">
                                      <p:cBhvr>
                                        <p:cTn id="78" dur="500" fill="hold"/>
                                        <p:tgtEl>
                                          <p:spTgt spid="83"/>
                                        </p:tgtEl>
                                        <p:attrNameLst>
                                          <p:attrName>ppt_w</p:attrName>
                                        </p:attrNameLst>
                                      </p:cBhvr>
                                      <p:tavLst>
                                        <p:tav tm="0">
                                          <p:val>
                                            <p:fltVal val="0"/>
                                          </p:val>
                                        </p:tav>
                                        <p:tav tm="100000">
                                          <p:val>
                                            <p:strVal val="#ppt_w"/>
                                          </p:val>
                                        </p:tav>
                                      </p:tavLst>
                                    </p:anim>
                                    <p:anim calcmode="lin" valueType="num">
                                      <p:cBhvr>
                                        <p:cTn id="79" dur="500" fill="hold"/>
                                        <p:tgtEl>
                                          <p:spTgt spid="83"/>
                                        </p:tgtEl>
                                        <p:attrNameLst>
                                          <p:attrName>ppt_h</p:attrName>
                                        </p:attrNameLst>
                                      </p:cBhvr>
                                      <p:tavLst>
                                        <p:tav tm="0">
                                          <p:val>
                                            <p:fltVal val="0"/>
                                          </p:val>
                                        </p:tav>
                                        <p:tav tm="100000">
                                          <p:val>
                                            <p:strVal val="#ppt_h"/>
                                          </p:val>
                                        </p:tav>
                                      </p:tavLst>
                                    </p:anim>
                                    <p:animEffect transition="in" filter="fade">
                                      <p:cBhvr>
                                        <p:cTn id="80" dur="500"/>
                                        <p:tgtEl>
                                          <p:spTgt spid="83"/>
                                        </p:tgtEl>
                                      </p:cBhvr>
                                    </p:animEffect>
                                  </p:childTnLst>
                                </p:cTn>
                              </p:par>
                            </p:childTnLst>
                          </p:cTn>
                        </p:par>
                        <p:par>
                          <p:cTn id="81" fill="hold" nodeType="withGroup">
                            <p:stCondLst>
                              <p:cond delay="7500"/>
                            </p:stCondLst>
                            <p:childTnLst>
                              <p:par>
                                <p:cTn id="82" presetID="22" presetClass="entr" presetSubtype="8" fill="hold" grpId="8" nodeType="afterEffect">
                                  <p:childTnLst>
                                    <p:set>
                                      <p:cBhvr>
                                        <p:cTn id="83" dur="1" fill="hold">
                                          <p:stCondLst>
                                            <p:cond delay="0"/>
                                          </p:stCondLst>
                                        </p:cTn>
                                        <p:tgtEl>
                                          <p:spTgt spid="173"/>
                                        </p:tgtEl>
                                        <p:attrNameLst>
                                          <p:attrName>style.visibility</p:attrName>
                                        </p:attrNameLst>
                                      </p:cBhvr>
                                      <p:to>
                                        <p:strVal val="visible"/>
                                      </p:to>
                                    </p:set>
                                    <p:animEffect transition="in" filter="wipe(left)">
                                      <p:cBhvr>
                                        <p:cTn id="8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1" animBg="1"/>
      <p:bldP spid="81" grpId="2"/>
      <p:bldP spid="82" grpId="3" animBg="1"/>
      <p:bldP spid="143" grpId="4" animBg="1"/>
      <p:bldP spid="155" grpId="5" animBg="1"/>
      <p:bldP spid="161" grpId="6" animBg="1"/>
      <p:bldP spid="172" grpId="7"/>
      <p:bldP spid="173" grpId="8"/>
      <p:bldP spid="174" grpId="9"/>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98141" y="1243257"/>
            <a:ext cx="2291068" cy="470513"/>
            <a:chOff x="795187" y="1377917"/>
            <a:chExt cx="2860863" cy="470513"/>
          </a:xfrm>
        </p:grpSpPr>
        <p:sp>
          <p:nvSpPr>
            <p:cNvPr id="26" name="矩形: 圆角 25"/>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7" name="矩形 26"/>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grpSp>
        <p:nvGrpSpPr>
          <p:cNvPr id="3" name="组合 2"/>
          <p:cNvGrpSpPr/>
          <p:nvPr/>
        </p:nvGrpSpPr>
        <p:grpSpPr>
          <a:xfrm>
            <a:off x="1639976" y="2630325"/>
            <a:ext cx="2611468" cy="2271439"/>
            <a:chOff x="1017804" y="2630325"/>
            <a:chExt cx="2611468" cy="2271439"/>
          </a:xfrm>
        </p:grpSpPr>
        <p:grpSp>
          <p:nvGrpSpPr>
            <p:cNvPr id="38" name="组合 74"/>
            <p:cNvGrpSpPr/>
            <p:nvPr/>
          </p:nvGrpSpPr>
          <p:grpSpPr>
            <a:xfrm>
              <a:off x="1017804" y="2630325"/>
              <a:ext cx="2611468" cy="2271439"/>
              <a:chOff x="7562320" y="897326"/>
              <a:chExt cx="2164994" cy="1905223"/>
            </a:xfrm>
          </p:grpSpPr>
          <p:sp>
            <p:nvSpPr>
              <p:cNvPr id="39"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gradFill>
              <a:ln w="28575" cap="flat" cmpd="sng" algn="ctr">
                <a:gradFill flip="none" rotWithShape="1">
                  <a:gsLst>
                    <a:gs pos="100000">
                      <a:srgbClr val="FFFFFF"/>
                    </a:gs>
                    <a:gs pos="0">
                      <a:srgbClr val="D9D9DA"/>
                    </a:gs>
                  </a:gsLst>
                  <a:lin ang="13500000" scaled="1"/>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思源黑体 CN Medium" panose="020B0600000000000000" pitchFamily="34" charset="-122"/>
                  <a:ea typeface="思源黑体 CN Medium" panose="020B0600000000000000" pitchFamily="34" charset="-122"/>
                </a:endParaRPr>
              </a:p>
            </p:txBody>
          </p:sp>
          <p:sp>
            <p:nvSpPr>
              <p:cNvPr id="40"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14877"/>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solidFill>
                    <a:srgbClr val="FFFFFF"/>
                  </a:solidFill>
                  <a:latin typeface="思源黑体 CN Medium" panose="020B0600000000000000" pitchFamily="34" charset="-122"/>
                  <a:ea typeface="思源黑体 CN Medium" panose="020B0600000000000000" pitchFamily="34" charset="-122"/>
                </a:endParaRPr>
              </a:p>
            </p:txBody>
          </p:sp>
        </p:grpSp>
        <p:sp>
          <p:nvSpPr>
            <p:cNvPr id="2" name="文本框 1"/>
            <p:cNvSpPr txBox="1"/>
            <p:nvPr/>
          </p:nvSpPr>
          <p:spPr>
            <a:xfrm>
              <a:off x="1892682" y="3042879"/>
              <a:ext cx="1560488" cy="1445260"/>
            </a:xfrm>
            <a:prstGeom prst="rect">
              <a:avLst/>
            </a:prstGeom>
            <a:noFill/>
          </p:spPr>
          <p:txBody>
            <a:bodyPr wrap="square" rtlCol="0">
              <a:spAutoFit/>
            </a:bodyPr>
            <a:lstStyle/>
            <a:p>
              <a:r>
                <a:rPr lang="zh-CN" altLang="en-US" sz="4400">
                  <a:solidFill>
                    <a:schemeClr val="bg1"/>
                  </a:solidFill>
                  <a:effectLst>
                    <a:reflection blurRad="6350" stA="55000" endA="300" endPos="45500" dir="5400000" sy="-100000" algn="bl" rotWithShape="0"/>
                  </a:effectLst>
                  <a:latin typeface="思源黑体 CN Medium" panose="020B0600000000000000" pitchFamily="34" charset="-122"/>
                  <a:ea typeface="思源黑体 CN Medium" panose="020B0600000000000000" pitchFamily="34" charset="-122"/>
                </a:rPr>
                <a:t>掌 握</a:t>
              </a:r>
            </a:p>
          </p:txBody>
        </p:sp>
      </p:grpSp>
      <p:grpSp>
        <p:nvGrpSpPr>
          <p:cNvPr id="4" name="组合 3"/>
          <p:cNvGrpSpPr/>
          <p:nvPr/>
        </p:nvGrpSpPr>
        <p:grpSpPr>
          <a:xfrm>
            <a:off x="4426585" y="2944495"/>
            <a:ext cx="5438484" cy="798102"/>
            <a:chOff x="3804446" y="2944469"/>
            <a:chExt cx="4578307" cy="798102"/>
          </a:xfrm>
        </p:grpSpPr>
        <p:sp>
          <p:nvSpPr>
            <p:cNvPr id="46" name="文本框 45"/>
            <p:cNvSpPr txBox="1"/>
            <p:nvPr/>
          </p:nvSpPr>
          <p:spPr>
            <a:xfrm>
              <a:off x="4013163" y="2944469"/>
              <a:ext cx="4369590" cy="641138"/>
            </a:xfrm>
            <a:prstGeom prst="rect">
              <a:avLst/>
            </a:prstGeom>
            <a:noFill/>
          </p:spPr>
          <p:txBody>
            <a:bodyPr wrap="square">
              <a:spAutoFit/>
            </a:bodyPr>
            <a:lstStyle/>
            <a:p>
              <a:pPr lvl="0" algn="ctr" defTabSz="913765">
                <a:lnSpc>
                  <a:spcPct val="120000"/>
                </a:lnSpc>
                <a:spcBef>
                  <a:spcPct val="0"/>
                </a:spcBef>
                <a:defRPr/>
              </a:pPr>
              <a:r>
                <a:rPr lang="en-US" altLang="zh-CN" sz="3200" b="1">
                  <a:solidFill>
                    <a:srgbClr val="014877"/>
                  </a:solidFill>
                  <a:effectLst>
                    <a:reflection blurRad="6350" stA="19000" endPos="45500" dir="5400000" sy="-100000" algn="bl" rotWithShape="0"/>
                  </a:effectLst>
                  <a:latin typeface="Times New Roman" pitchFamily="18" charset="0"/>
                  <a:ea typeface="思源黑体 CN Normal" panose="020B0400000000000000" pitchFamily="34" charset="-122"/>
                  <a:cs typeface="Times New Roman" pitchFamily="18" charset="0"/>
                  <a:sym typeface="Source Han Sans HW SC"/>
                </a:rPr>
                <a:t> 1.</a:t>
              </a:r>
              <a:r>
                <a:rPr lang="zh-CN" altLang="en-US" sz="3200" b="1">
                  <a:solidFill>
                    <a:srgbClr val="014877"/>
                  </a:solidFill>
                  <a:effectLst>
                    <a:reflection blurRad="6350" stA="19000" endPos="45500" dir="5400000" sy="-100000" algn="bl" rotWithShape="0"/>
                  </a:effectLst>
                  <a:latin typeface="Times New Roman" pitchFamily="18" charset="0"/>
                  <a:ea typeface="思源黑体 CN Normal" panose="020B0400000000000000" pitchFamily="34" charset="-122"/>
                  <a:cs typeface="Times New Roman" pitchFamily="18" charset="0"/>
                  <a:sym typeface="Source Han Sans HW SC"/>
                </a:rPr>
                <a:t>检察官职业伦理的概念</a:t>
              </a:r>
            </a:p>
          </p:txBody>
        </p:sp>
        <p:cxnSp>
          <p:nvCxnSpPr>
            <p:cNvPr id="48" name="直接连接符 47"/>
            <p:cNvCxnSpPr/>
            <p:nvPr/>
          </p:nvCxnSpPr>
          <p:spPr>
            <a:xfrm rot="16200000" flipH="1">
              <a:off x="3946379" y="3600638"/>
              <a:ext cx="0" cy="283866"/>
            </a:xfrm>
            <a:prstGeom prst="line">
              <a:avLst/>
            </a:prstGeom>
            <a:ln>
              <a:solidFill>
                <a:srgbClr val="014877"/>
              </a:solidFill>
              <a:prstDash val="sysDot"/>
              <a:tailEnd type="oval"/>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a:off x="411622" y="442678"/>
            <a:ext cx="4351655" cy="688490"/>
            <a:chOff x="172119" y="139850"/>
            <a:chExt cx="4351655" cy="688490"/>
          </a:xfrm>
        </p:grpSpPr>
        <p:grpSp>
          <p:nvGrpSpPr>
            <p:cNvPr id="29" name="组合 28"/>
            <p:cNvGrpSpPr/>
            <p:nvPr/>
          </p:nvGrpSpPr>
          <p:grpSpPr>
            <a:xfrm>
              <a:off x="172119" y="139850"/>
              <a:ext cx="4088765" cy="688490"/>
              <a:chOff x="172119" y="139850"/>
              <a:chExt cx="4088765" cy="688490"/>
            </a:xfrm>
          </p:grpSpPr>
          <p:sp>
            <p:nvSpPr>
              <p:cNvPr id="31" name="弧形 30"/>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2" name="直接连接符 31"/>
              <p:cNvCxnSpPr>
                <a:stCxn id="31" idx="0"/>
              </p:cNvCxnSpPr>
              <p:nvPr/>
            </p:nvCxnSpPr>
            <p:spPr>
              <a:xfrm>
                <a:off x="517306" y="828339"/>
                <a:ext cx="246645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253399" y="217955"/>
                <a:ext cx="4007485" cy="551180"/>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Rectangle 7"/>
            <p:cNvSpPr>
              <a:spLocks noChangeArrowheads="1"/>
            </p:cNvSpPr>
            <p:nvPr/>
          </p:nvSpPr>
          <p:spPr bwMode="auto">
            <a:xfrm>
              <a:off x="1131604" y="217320"/>
              <a:ext cx="3392170"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检察官职业伦理</a:t>
              </a:r>
            </a:p>
          </p:txBody>
        </p:sp>
      </p:grpSp>
      <p:grpSp>
        <p:nvGrpSpPr>
          <p:cNvPr id="34" name="组合 33"/>
          <p:cNvGrpSpPr/>
          <p:nvPr/>
        </p:nvGrpSpPr>
        <p:grpSpPr>
          <a:xfrm>
            <a:off x="544888" y="426687"/>
            <a:ext cx="838200" cy="722586"/>
            <a:chOff x="544888" y="408581"/>
            <a:chExt cx="838200" cy="722586"/>
          </a:xfrm>
        </p:grpSpPr>
        <p:sp>
          <p:nvSpPr>
            <p:cNvPr id="35" name="六边形 34"/>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37"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41"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2"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43" name="文本框 42"/>
          <p:cNvSpPr txBox="1"/>
          <p:nvPr/>
        </p:nvSpPr>
        <p:spPr>
          <a:xfrm>
            <a:off x="4843834" y="3877919"/>
            <a:ext cx="4966916" cy="641138"/>
          </a:xfrm>
          <a:prstGeom prst="rect">
            <a:avLst/>
          </a:prstGeom>
          <a:noFill/>
        </p:spPr>
        <p:txBody>
          <a:bodyPr wrap="square">
            <a:spAutoFit/>
          </a:bodyPr>
          <a:lstStyle/>
          <a:p>
            <a:pPr lvl="0" algn="ctr" defTabSz="913765">
              <a:lnSpc>
                <a:spcPct val="120000"/>
              </a:lnSpc>
              <a:spcBef>
                <a:spcPct val="0"/>
              </a:spcBef>
              <a:defRPr/>
            </a:pPr>
            <a:r>
              <a:rPr lang="en-US" altLang="zh-CN" sz="3200" b="1">
                <a:solidFill>
                  <a:srgbClr val="014877"/>
                </a:solidFill>
                <a:effectLst>
                  <a:reflection blurRad="6350" stA="19000" endPos="45500" dir="5400000" sy="-100000" algn="bl" rotWithShape="0"/>
                </a:effectLst>
                <a:latin typeface="Times New Roman" pitchFamily="18" charset="0"/>
                <a:ea typeface="思源黑体 CN Normal" panose="020B0400000000000000" pitchFamily="34" charset="-122"/>
                <a:cs typeface="Times New Roman" pitchFamily="18" charset="0"/>
                <a:sym typeface="Source Han Sans HW SC"/>
              </a:rPr>
              <a:t>2.</a:t>
            </a:r>
            <a:r>
              <a:rPr lang="zh-CN" altLang="en-US" sz="3200" b="1">
                <a:solidFill>
                  <a:srgbClr val="014877"/>
                </a:solidFill>
                <a:effectLst>
                  <a:reflection blurRad="6350" stA="19000" endPos="45500" dir="5400000" sy="-100000" algn="bl" rotWithShape="0"/>
                </a:effectLst>
                <a:latin typeface="Times New Roman" pitchFamily="18" charset="0"/>
                <a:ea typeface="思源黑体 CN Normal" panose="020B0400000000000000" pitchFamily="34" charset="-122"/>
                <a:cs typeface="Times New Roman" pitchFamily="18" charset="0"/>
                <a:sym typeface="Source Han Sans HW SC"/>
              </a:rPr>
              <a:t>检察官职业伦理的特征</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34"/>
                                        </p:tgtEl>
                                        <p:attrNameLst>
                                          <p:attrName>style.visibility</p:attrName>
                                        </p:attrNameLst>
                                      </p:cBhvr>
                                      <p:to>
                                        <p:strVal val="visible"/>
                                      </p:to>
                                    </p:set>
                                    <p:animEffect transition="in" filter="fade">
                                      <p:cBhvr>
                                        <p:cTn id="8" dur="500"/>
                                        <p:tgtEl>
                                          <p:spTgt spid="34"/>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25"/>
                                        </p:tgtEl>
                                        <p:attrNameLst>
                                          <p:attrName>style.visibility</p:attrName>
                                        </p:attrNameLst>
                                      </p:cBhvr>
                                      <p:to>
                                        <p:strVal val="visible"/>
                                      </p:to>
                                    </p:set>
                                    <p:animEffect transition="in" filter="wipe(left)">
                                      <p:cBhvr>
                                        <p:cTn id="16" dur="500"/>
                                        <p:tgtEl>
                                          <p:spTgt spid="25"/>
                                        </p:tgtEl>
                                      </p:cBhvr>
                                    </p:animEffect>
                                  </p:childTnLst>
                                </p:cTn>
                              </p:par>
                            </p:childTnLst>
                          </p:cTn>
                        </p:par>
                        <p:par>
                          <p:cTn id="17" fill="hold" nodeType="withGroup">
                            <p:stCondLst>
                              <p:cond delay="1500"/>
                            </p:stCondLst>
                            <p:childTnLst>
                              <p:par>
                                <p:cTn id="18" presetID="53" presetClass="entr" presetSubtype="0" fill="hold" nodeType="afterEffec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nodeType="withGroup">
                            <p:stCondLst>
                              <p:cond delay="2000"/>
                            </p:stCondLst>
                            <p:childTnLst>
                              <p:par>
                                <p:cTn id="24" presetID="22" presetClass="entr" presetSubtype="8" fill="hold" nodeType="afterEffec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nodeType="withGroup">
                            <p:stCondLst>
                              <p:cond delay="2500"/>
                            </p:stCondLst>
                            <p:childTnLst>
                              <p:par>
                                <p:cTn id="28" presetID="22" presetClass="entr" presetSubtype="8" fill="hold" grpId="0" nodeType="afterEffect">
                                  <p:childTnLst>
                                    <p:set>
                                      <p:cBhvr>
                                        <p:cTn id="29" dur="1" fill="hold">
                                          <p:stCondLst>
                                            <p:cond delay="0"/>
                                          </p:stCondLst>
                                        </p:cTn>
                                        <p:tgtEl>
                                          <p:spTgt spid="43"/>
                                        </p:tgtEl>
                                        <p:attrNameLst>
                                          <p:attrName>style.visibility</p:attrName>
                                        </p:attrNameLst>
                                      </p:cBhvr>
                                      <p:to>
                                        <p:strVal val="visible"/>
                                      </p:to>
                                    </p:set>
                                    <p:animEffect transition="in" filter="wipe(left)">
                                      <p:cBhvr>
                                        <p:cTn id="30"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17"/>
          <p:cNvSpPr/>
          <p:nvPr/>
        </p:nvSpPr>
        <p:spPr>
          <a:xfrm>
            <a:off x="10784594" y="2250786"/>
            <a:ext cx="276363"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6" name="圆角矩形 18"/>
          <p:cNvSpPr/>
          <p:nvPr/>
        </p:nvSpPr>
        <p:spPr>
          <a:xfrm>
            <a:off x="10055623" y="2283906"/>
            <a:ext cx="552726" cy="553437"/>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7" name="圆角矩形 19"/>
          <p:cNvSpPr/>
          <p:nvPr/>
        </p:nvSpPr>
        <p:spPr>
          <a:xfrm>
            <a:off x="10973738" y="1455401"/>
            <a:ext cx="220113"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8" name="圆角矩形 20"/>
          <p:cNvSpPr/>
          <p:nvPr/>
        </p:nvSpPr>
        <p:spPr>
          <a:xfrm>
            <a:off x="10839199" y="851286"/>
            <a:ext cx="221335" cy="221862"/>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0" name="圆角矩形 22"/>
          <p:cNvSpPr/>
          <p:nvPr/>
        </p:nvSpPr>
        <p:spPr>
          <a:xfrm flipH="1">
            <a:off x="961094" y="1860261"/>
            <a:ext cx="276571"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2" name="圆角矩形 24"/>
          <p:cNvSpPr/>
          <p:nvPr/>
        </p:nvSpPr>
        <p:spPr>
          <a:xfrm flipH="1">
            <a:off x="819831" y="1455399"/>
            <a:ext cx="220278"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3" name="圆角矩形 25"/>
          <p:cNvSpPr/>
          <p:nvPr/>
        </p:nvSpPr>
        <p:spPr>
          <a:xfrm flipH="1">
            <a:off x="961459" y="938916"/>
            <a:ext cx="221501" cy="221862"/>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84" name="Oval 8"/>
          <p:cNvSpPr>
            <a:spLocks noChangeArrowheads="1"/>
          </p:cNvSpPr>
          <p:nvPr/>
        </p:nvSpPr>
        <p:spPr bwMode="auto">
          <a:xfrm>
            <a:off x="1732280" y="2139950"/>
            <a:ext cx="507365" cy="499110"/>
          </a:xfrm>
          <a:prstGeom prst="ellipse">
            <a:avLst/>
          </a:prstGeom>
          <a:solidFill>
            <a:srgbClr val="EC7016"/>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06" tIns="45703" rIns="91406" bIns="45703" numCol="1" rtlCol="0" anchor="t" anchorCtr="0" compatLnSpc="1"/>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
        <p:nvSpPr>
          <p:cNvPr id="85" name="Oval 9"/>
          <p:cNvSpPr>
            <a:spLocks noChangeArrowheads="1"/>
          </p:cNvSpPr>
          <p:nvPr/>
        </p:nvSpPr>
        <p:spPr bwMode="auto">
          <a:xfrm>
            <a:off x="10637314" y="168913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grpSp>
        <p:nvGrpSpPr>
          <p:cNvPr id="64" name="组合 63"/>
          <p:cNvGrpSpPr/>
          <p:nvPr/>
        </p:nvGrpSpPr>
        <p:grpSpPr>
          <a:xfrm>
            <a:off x="1495058" y="2709182"/>
            <a:ext cx="1920586" cy="1920584"/>
            <a:chOff x="1677608" y="2996952"/>
            <a:chExt cx="1395643" cy="1395643"/>
          </a:xfrm>
        </p:grpSpPr>
        <p:sp>
          <p:nvSpPr>
            <p:cNvPr id="78"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9" name="Oval 29"/>
            <p:cNvSpPr>
              <a:spLocks noChangeAspect="1"/>
            </p:cNvSpPr>
            <p:nvPr/>
          </p:nvSpPr>
          <p:spPr>
            <a:xfrm>
              <a:off x="1850114" y="3169457"/>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6" name="组合 65"/>
          <p:cNvGrpSpPr/>
          <p:nvPr/>
        </p:nvGrpSpPr>
        <p:grpSpPr>
          <a:xfrm>
            <a:off x="3874592" y="1849378"/>
            <a:ext cx="1920586" cy="1920584"/>
            <a:chOff x="1677608" y="2996952"/>
            <a:chExt cx="1395643" cy="1395643"/>
          </a:xfrm>
        </p:grpSpPr>
        <p:sp>
          <p:nvSpPr>
            <p:cNvPr id="76"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7"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8" name="组合 67"/>
          <p:cNvGrpSpPr/>
          <p:nvPr/>
        </p:nvGrpSpPr>
        <p:grpSpPr>
          <a:xfrm>
            <a:off x="5936362" y="3189899"/>
            <a:ext cx="1920586" cy="1920584"/>
            <a:chOff x="1677608" y="2996952"/>
            <a:chExt cx="1395643" cy="1395643"/>
          </a:xfrm>
        </p:grpSpPr>
        <p:sp>
          <p:nvSpPr>
            <p:cNvPr id="74"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5" name="Oval 29"/>
            <p:cNvSpPr>
              <a:spLocks noChangeAspect="1"/>
            </p:cNvSpPr>
            <p:nvPr/>
          </p:nvSpPr>
          <p:spPr>
            <a:xfrm>
              <a:off x="1850114" y="3169458"/>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70" name="组合 69"/>
          <p:cNvGrpSpPr/>
          <p:nvPr/>
        </p:nvGrpSpPr>
        <p:grpSpPr>
          <a:xfrm>
            <a:off x="8134956" y="2468517"/>
            <a:ext cx="1920586" cy="1920584"/>
            <a:chOff x="1677608" y="2996952"/>
            <a:chExt cx="1395643" cy="1395643"/>
          </a:xfrm>
        </p:grpSpPr>
        <p:sp>
          <p:nvSpPr>
            <p:cNvPr id="72"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3"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sp>
        <p:nvSpPr>
          <p:cNvPr id="39" name="TextBox 11"/>
          <p:cNvSpPr txBox="1"/>
          <p:nvPr/>
        </p:nvSpPr>
        <p:spPr>
          <a:xfrm flipH="1">
            <a:off x="6527362" y="3596815"/>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聆</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40" name="TextBox 11"/>
          <p:cNvSpPr txBox="1"/>
          <p:nvPr/>
        </p:nvSpPr>
        <p:spPr>
          <a:xfrm flipH="1">
            <a:off x="8616241" y="2946132"/>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spcBef>
                <a:spcPct val="0"/>
              </a:spcBef>
              <a:spcAft>
                <a:spcPct val="0"/>
              </a:spcAft>
              <a:defRPr/>
            </a:pPr>
            <a:r>
              <a:rPr lang="zh-CN" altLang="en-US"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rPr>
              <a:t>听</a:t>
            </a:r>
            <a:endParaRPr lang="id-ID" altLang="zh-CN"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endParaRPr>
          </a:p>
        </p:txBody>
      </p:sp>
      <p:sp>
        <p:nvSpPr>
          <p:cNvPr id="12" name="TextBox 11"/>
          <p:cNvSpPr txBox="1"/>
          <p:nvPr/>
        </p:nvSpPr>
        <p:spPr>
          <a:xfrm flipH="1">
            <a:off x="4357772" y="2260476"/>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13" name="TextBox 11"/>
          <p:cNvSpPr txBox="1"/>
          <p:nvPr/>
        </p:nvSpPr>
        <p:spPr>
          <a:xfrm flipH="1">
            <a:off x="1976096" y="3115664"/>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2" name="Oval 9"/>
          <p:cNvSpPr>
            <a:spLocks noChangeArrowheads="1"/>
          </p:cNvSpPr>
          <p:nvPr/>
        </p:nvSpPr>
        <p:spPr bwMode="auto">
          <a:xfrm>
            <a:off x="1375204" y="163579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325164924/output_1.jpgoutput_1"/>
          <p:cNvPicPr>
            <a:picLocks noChangeAspect="1"/>
          </p:cNvPicPr>
          <p:nvPr>
            <p:custDataLst>
              <p:tags r:id="rId2"/>
            </p:custDataLst>
          </p:nvPr>
        </p:nvPicPr>
        <p:blipFill>
          <a:blip r:embed="rId4"/>
          <a:stretch>
            <a:fillRect/>
          </a:stretch>
        </p:blipFill>
        <p:spPr>
          <a:xfrm>
            <a:off x="1270" y="0"/>
            <a:ext cx="12190730" cy="6858635"/>
          </a:xfrm>
          <a:prstGeom prst="rect">
            <a:avLst/>
          </a:prstGeom>
        </p:spPr>
      </p:pic>
      <p:sp>
        <p:nvSpPr>
          <p:cNvPr id="5" name="object 53"/>
          <p:cNvSpPr txBox="1"/>
          <p:nvPr/>
        </p:nvSpPr>
        <p:spPr>
          <a:xfrm>
            <a:off x="4984082" y="2960923"/>
            <a:ext cx="6553200" cy="935990"/>
          </a:xfrm>
          <a:prstGeom prst="rect">
            <a:avLst/>
          </a:prstGeom>
        </p:spPr>
        <p:txBody>
          <a:bodyPr vert="horz" wrap="square" lIns="0" tIns="12700" rIns="0" bIns="0" rtlCol="0">
            <a:spAutoFit/>
            <a:scene3d>
              <a:camera prst="orthographicFront"/>
              <a:lightRig rig="threePt" dir="t"/>
            </a:scene3d>
          </a:bodyPr>
          <a:lstStyle/>
          <a:p>
            <a:pPr marL="12700" marR="5080">
              <a:spcBef>
                <a:spcPts val="100"/>
              </a:spcBef>
            </a:pPr>
            <a:r>
              <a:rPr lang="en-US" altLang="zh-CN" sz="6000" b="1" spc="300">
                <a:solidFill>
                  <a:schemeClr val="tx1">
                    <a:lumMod val="75000"/>
                    <a:lumOff val="25000"/>
                  </a:schemeClr>
                </a:solidFill>
                <a:latin typeface="思源黑体 CN Medium" panose="020B0600000000000000" pitchFamily="34" charset="-122"/>
                <a:ea typeface="思源黑体 CN Medium" panose="020B0600000000000000" pitchFamily="34" charset="-122"/>
              </a:rPr>
              <a:t> </a:t>
            </a:r>
            <a:r>
              <a:rPr lang="zh-CN" altLang="en-US" sz="6000" b="1" spc="300">
                <a:solidFill>
                  <a:schemeClr val="tx1"/>
                </a:solidFill>
                <a:effectLst>
                  <a:reflection blurRad="6350" stA="53000" endA="300" endPos="35500" dir="5400000" sy="-90000" algn="bl" rotWithShape="0"/>
                </a:effectLst>
                <a:latin typeface="思源黑体 CN Medium" panose="020B0600000000000000" pitchFamily="34" charset="-122"/>
                <a:ea typeface="思源黑体 CN Medium" panose="020B0600000000000000" pitchFamily="34" charset="-122"/>
              </a:rPr>
              <a:t>律师职业伦理</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11480" y="442595"/>
            <a:ext cx="3757295" cy="688340"/>
            <a:chOff x="172119" y="139850"/>
            <a:chExt cx="4336030" cy="688490"/>
          </a:xfrm>
        </p:grpSpPr>
        <p:grpSp>
          <p:nvGrpSpPr>
            <p:cNvPr id="8" name="组合 7"/>
            <p:cNvGrpSpPr/>
            <p:nvPr/>
          </p:nvGrpSpPr>
          <p:grpSpPr>
            <a:xfrm>
              <a:off x="172119" y="139850"/>
              <a:ext cx="4336030" cy="688490"/>
              <a:chOff x="172119" y="139850"/>
              <a:chExt cx="4336030" cy="688490"/>
            </a:xfrm>
          </p:grpSpPr>
          <p:sp>
            <p:nvSpPr>
              <p:cNvPr id="9" name="弧形 8"/>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0" name="直接连接符 9"/>
              <p:cNvCxnSpPr>
                <a:stCxn id="9" idx="0"/>
              </p:cNvCxnSpPr>
              <p:nvPr/>
            </p:nvCxnSpPr>
            <p:spPr>
              <a:xfrm flipV="1">
                <a:off x="517272" y="806110"/>
                <a:ext cx="3886086" cy="2223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1" name="矩形: 圆角 67"/>
              <p:cNvSpPr/>
              <p:nvPr/>
            </p:nvSpPr>
            <p:spPr>
              <a:xfrm>
                <a:off x="253461" y="217972"/>
                <a:ext cx="4254688" cy="551300"/>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Rectangle 7"/>
            <p:cNvSpPr>
              <a:spLocks noChangeArrowheads="1"/>
            </p:cNvSpPr>
            <p:nvPr/>
          </p:nvSpPr>
          <p:spPr bwMode="auto">
            <a:xfrm>
              <a:off x="1430918" y="207304"/>
              <a:ext cx="3077231" cy="583692"/>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法律职业伦理</a:t>
              </a:r>
            </a:p>
          </p:txBody>
        </p:sp>
      </p:grpSp>
      <p:grpSp>
        <p:nvGrpSpPr>
          <p:cNvPr id="13" name="组合 12"/>
          <p:cNvGrpSpPr/>
          <p:nvPr/>
        </p:nvGrpSpPr>
        <p:grpSpPr>
          <a:xfrm>
            <a:off x="544888" y="426687"/>
            <a:ext cx="838200" cy="722586"/>
            <a:chOff x="544888" y="408581"/>
            <a:chExt cx="838200" cy="722586"/>
          </a:xfrm>
        </p:grpSpPr>
        <p:sp>
          <p:nvSpPr>
            <p:cNvPr id="14" name="六边形 13"/>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6"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7"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5"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07" name="组合 106"/>
          <p:cNvGrpSpPr/>
          <p:nvPr/>
        </p:nvGrpSpPr>
        <p:grpSpPr>
          <a:xfrm>
            <a:off x="681954" y="2470305"/>
            <a:ext cx="5470525" cy="2439670"/>
            <a:chOff x="8173462" y="2621934"/>
            <a:chExt cx="4932191" cy="2439670"/>
          </a:xfrm>
        </p:grpSpPr>
        <p:sp>
          <p:nvSpPr>
            <p:cNvPr id="108" name="圆角矩形 93"/>
            <p:cNvSpPr/>
            <p:nvPr/>
          </p:nvSpPr>
          <p:spPr>
            <a:xfrm>
              <a:off x="8173462" y="2621934"/>
              <a:ext cx="4932191" cy="2439670"/>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9" name="矩形 108"/>
            <p:cNvSpPr/>
            <p:nvPr/>
          </p:nvSpPr>
          <p:spPr>
            <a:xfrm>
              <a:off x="8275942" y="2755284"/>
              <a:ext cx="4695171" cy="1863725"/>
            </a:xfrm>
            <a:prstGeom prst="rect">
              <a:avLst/>
            </a:prstGeom>
          </p:spPr>
          <p:txBody>
            <a:bodyPr wrap="square">
              <a:spAutoFit/>
            </a:bodyPr>
            <a:lstStyle/>
            <a:p>
              <a:pPr indent="629920">
                <a:lnSpc>
                  <a:spcPct val="120000"/>
                </a:lnSpc>
                <a:defRPr/>
              </a:pPr>
              <a:r>
                <a:rPr lang="zh-CN" altLang="en-US" sz="2400">
                  <a:latin typeface="思源黑体 CN Normal" panose="020B0400000000000000" pitchFamily="34" charset="-122"/>
                  <a:ea typeface="思源黑体 CN Normal" panose="020B0400000000000000" pitchFamily="34" charset="-122"/>
                  <a:sym typeface="Source Han Sans HW SC"/>
                </a:rPr>
                <a:t>法律职业伦理是指以法官、检察官、律师为代表的从事法律职业的人员在履行职务及社会生活中应当遵守的行为规范的总和。</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afterGroup">
                            <p:stCondLst>
                              <p:cond delay="0"/>
                            </p:stCondLst>
                            <p:childTnLst>
                              <p:par>
                                <p:cTn id="5" presetID="22" presetClass="entr" presetSubtype="8"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wipe(left)">
                                      <p:cBhvr>
                                        <p:cTn id="7"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6" name="组合 105"/>
          <p:cNvGrpSpPr/>
          <p:nvPr/>
        </p:nvGrpSpPr>
        <p:grpSpPr>
          <a:xfrm>
            <a:off x="411622" y="398742"/>
            <a:ext cx="5483225" cy="720090"/>
            <a:chOff x="172119" y="108250"/>
            <a:chExt cx="5483225" cy="720090"/>
          </a:xfrm>
        </p:grpSpPr>
        <p:grpSp>
          <p:nvGrpSpPr>
            <p:cNvPr id="107" name="组合 106"/>
            <p:cNvGrpSpPr/>
            <p:nvPr/>
          </p:nvGrpSpPr>
          <p:grpSpPr>
            <a:xfrm>
              <a:off x="172119" y="108250"/>
              <a:ext cx="5483225" cy="720090"/>
              <a:chOff x="172119" y="108250"/>
              <a:chExt cx="5483225" cy="720090"/>
            </a:xfrm>
          </p:grpSpPr>
          <p:grpSp>
            <p:nvGrpSpPr>
              <p:cNvPr id="109" name="组合 108"/>
              <p:cNvGrpSpPr/>
              <p:nvPr/>
            </p:nvGrpSpPr>
            <p:grpSpPr>
              <a:xfrm>
                <a:off x="172119" y="139850"/>
                <a:ext cx="5483225" cy="688490"/>
                <a:chOff x="172119" y="139850"/>
                <a:chExt cx="5483225" cy="688490"/>
              </a:xfrm>
            </p:grpSpPr>
            <p:sp>
              <p:nvSpPr>
                <p:cNvPr id="118" name="弧形 117"/>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9" name="直接连接符 118"/>
                <p:cNvCxnSpPr>
                  <a:stCxn id="118" idx="0"/>
                </p:cNvCxnSpPr>
                <p:nvPr/>
              </p:nvCxnSpPr>
              <p:spPr>
                <a:xfrm>
                  <a:off x="517306" y="828339"/>
                  <a:ext cx="491056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0" name="矩形: 圆角 119"/>
                <p:cNvSpPr/>
                <p:nvPr/>
              </p:nvSpPr>
              <p:spPr>
                <a:xfrm>
                  <a:off x="253271" y="217843"/>
                  <a:ext cx="5402073"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0" name="直接连接符 109"/>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1" name="直接连接符 110"/>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08" name="Rectangle 7"/>
            <p:cNvSpPr>
              <a:spLocks noChangeArrowheads="1"/>
            </p:cNvSpPr>
            <p:nvPr/>
          </p:nvSpPr>
          <p:spPr bwMode="auto">
            <a:xfrm>
              <a:off x="1130764" y="204858"/>
              <a:ext cx="4297107"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律师职业伦理名称界定</a:t>
              </a:r>
            </a:p>
          </p:txBody>
        </p:sp>
      </p:grpSp>
      <p:grpSp>
        <p:nvGrpSpPr>
          <p:cNvPr id="121" name="组合 120"/>
          <p:cNvGrpSpPr/>
          <p:nvPr/>
        </p:nvGrpSpPr>
        <p:grpSpPr>
          <a:xfrm>
            <a:off x="582520" y="413294"/>
            <a:ext cx="838200" cy="722586"/>
            <a:chOff x="544888" y="408581"/>
            <a:chExt cx="838200" cy="722586"/>
          </a:xfrm>
        </p:grpSpPr>
        <p:sp>
          <p:nvSpPr>
            <p:cNvPr id="122" name="六边形 121"/>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24"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25"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26"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27" name="组合 126"/>
          <p:cNvGrpSpPr/>
          <p:nvPr/>
        </p:nvGrpSpPr>
        <p:grpSpPr>
          <a:xfrm>
            <a:off x="1296245" y="2110731"/>
            <a:ext cx="2659380" cy="2636537"/>
            <a:chOff x="6155604" y="3536681"/>
            <a:chExt cx="2317907" cy="2297997"/>
          </a:xfrm>
        </p:grpSpPr>
        <p:grpSp>
          <p:nvGrpSpPr>
            <p:cNvPr id="128" name="组合 127"/>
            <p:cNvGrpSpPr/>
            <p:nvPr/>
          </p:nvGrpSpPr>
          <p:grpSpPr>
            <a:xfrm>
              <a:off x="6155604" y="3536681"/>
              <a:ext cx="2297996" cy="2297997"/>
              <a:chOff x="1025451" y="1892424"/>
              <a:chExt cx="2631397" cy="2631398"/>
            </a:xfrm>
          </p:grpSpPr>
          <p:sp>
            <p:nvSpPr>
              <p:cNvPr id="130"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31" name="Oval 4"/>
              <p:cNvSpPr/>
              <p:nvPr/>
            </p:nvSpPr>
            <p:spPr>
              <a:xfrm>
                <a:off x="1214603" y="2081576"/>
                <a:ext cx="2253092"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29" name="object 53"/>
            <p:cNvSpPr txBox="1"/>
            <p:nvPr/>
          </p:nvSpPr>
          <p:spPr>
            <a:xfrm>
              <a:off x="6264083" y="4353041"/>
              <a:ext cx="2209428" cy="665817"/>
            </a:xfrm>
            <a:prstGeom prst="rect">
              <a:avLst/>
            </a:prstGeom>
          </p:spPr>
          <p:txBody>
            <a:bodyPr vert="horz" wrap="square" lIns="0" tIns="12700" rIns="0" bIns="0" rtlCol="0">
              <a:spAutoFit/>
            </a:bodyPr>
            <a:lstStyle/>
            <a:p>
              <a:pPr marL="12700" marR="5080" algn="ctr">
                <a:spcBef>
                  <a:spcPts val="100"/>
                </a:spcBef>
              </a:pPr>
              <a:r>
                <a:rPr lang="zh-CN" altLang="en-US" sz="2400" b="1">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Microsoft YaHei" panose="020B0503020204020204" pitchFamily="34" charset="-122"/>
                </a:rPr>
                <a:t>律师职业伦理</a:t>
              </a:r>
            </a:p>
            <a:p>
              <a:pPr marL="12700" marR="5080" algn="ctr">
                <a:spcBef>
                  <a:spcPts val="100"/>
                </a:spcBef>
              </a:pPr>
              <a:r>
                <a:rPr lang="zh-CN" altLang="en-US" sz="2400" b="1">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Microsoft YaHei" panose="020B0503020204020204" pitchFamily="34" charset="-122"/>
                </a:rPr>
                <a:t>名</a:t>
              </a:r>
              <a:r>
                <a:rPr lang="en-US" altLang="zh-CN" sz="2400" b="1">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Microsoft YaHei" panose="020B0503020204020204" pitchFamily="34" charset="-122"/>
                </a:rPr>
                <a:t>  </a:t>
              </a:r>
              <a:r>
                <a:rPr lang="zh-CN" altLang="en-US" sz="2400" b="1">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Microsoft YaHei" panose="020B0503020204020204" pitchFamily="34" charset="-122"/>
                </a:rPr>
                <a:t>称</a:t>
              </a:r>
            </a:p>
          </p:txBody>
        </p:sp>
      </p:grpSp>
      <p:grpSp>
        <p:nvGrpSpPr>
          <p:cNvPr id="132" name="组合 131"/>
          <p:cNvGrpSpPr/>
          <p:nvPr/>
        </p:nvGrpSpPr>
        <p:grpSpPr>
          <a:xfrm>
            <a:off x="4242917" y="1882129"/>
            <a:ext cx="6324107" cy="461665"/>
            <a:chOff x="4309707" y="2050561"/>
            <a:chExt cx="6324107" cy="461665"/>
          </a:xfrm>
        </p:grpSpPr>
        <p:cxnSp>
          <p:nvCxnSpPr>
            <p:cNvPr id="133" name="Straight Connector 40"/>
            <p:cNvCxnSpPr/>
            <p:nvPr/>
          </p:nvCxnSpPr>
          <p:spPr bwMode="auto">
            <a:xfrm>
              <a:off x="4309707" y="2281393"/>
              <a:ext cx="606384"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34" name="文本框 133"/>
            <p:cNvSpPr txBox="1"/>
            <p:nvPr/>
          </p:nvSpPr>
          <p:spPr bwMode="auto">
            <a:xfrm flipH="1">
              <a:off x="5052965" y="2050561"/>
              <a:ext cx="5580849" cy="461665"/>
            </a:xfrm>
            <a:prstGeom prst="rect">
              <a:avLst/>
            </a:prstGeom>
            <a:noFill/>
          </p:spPr>
          <p:txBody>
            <a:bodyPr wrap="square">
              <a:spAutoFit/>
            </a:bodyPr>
            <a:lstStyle/>
            <a:p>
              <a:pPr>
                <a:defRPr/>
              </a:pPr>
              <a:r>
                <a:rPr lang="zh-CN" altLang="en-US" sz="2400" b="1">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职业责任 </a:t>
              </a:r>
              <a:r>
                <a:rPr lang="en-US" altLang="zh-CN"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professional responsibility</a:t>
              </a:r>
            </a:p>
          </p:txBody>
        </p:sp>
      </p:grpSp>
      <p:grpSp>
        <p:nvGrpSpPr>
          <p:cNvPr id="135" name="组合 134"/>
          <p:cNvGrpSpPr/>
          <p:nvPr/>
        </p:nvGrpSpPr>
        <p:grpSpPr>
          <a:xfrm>
            <a:off x="4242917" y="2757096"/>
            <a:ext cx="6324107" cy="461665"/>
            <a:chOff x="4309707" y="2050561"/>
            <a:chExt cx="6324107" cy="461665"/>
          </a:xfrm>
        </p:grpSpPr>
        <p:cxnSp>
          <p:nvCxnSpPr>
            <p:cNvPr id="136" name="Straight Connector 40"/>
            <p:cNvCxnSpPr/>
            <p:nvPr/>
          </p:nvCxnSpPr>
          <p:spPr bwMode="auto">
            <a:xfrm>
              <a:off x="4309707" y="2281393"/>
              <a:ext cx="606384"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37" name="文本框 136"/>
            <p:cNvSpPr txBox="1"/>
            <p:nvPr/>
          </p:nvSpPr>
          <p:spPr bwMode="auto">
            <a:xfrm flipH="1">
              <a:off x="5052965" y="2050561"/>
              <a:ext cx="5580849" cy="461665"/>
            </a:xfrm>
            <a:prstGeom prst="rect">
              <a:avLst/>
            </a:prstGeom>
            <a:noFill/>
          </p:spPr>
          <p:txBody>
            <a:bodyPr wrap="square">
              <a:spAutoFit/>
            </a:bodyPr>
            <a:lstStyle/>
            <a:p>
              <a:pPr>
                <a:defRPr/>
              </a:pPr>
              <a:r>
                <a:rPr lang="zh-CN" altLang="en-US" sz="2400" b="1">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法律伦理 </a:t>
              </a:r>
              <a:r>
                <a:rPr lang="en-US" altLang="zh-CN"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legal ethics</a:t>
              </a:r>
            </a:p>
          </p:txBody>
        </p:sp>
      </p:grpSp>
      <p:grpSp>
        <p:nvGrpSpPr>
          <p:cNvPr id="138" name="组合 137"/>
          <p:cNvGrpSpPr/>
          <p:nvPr/>
        </p:nvGrpSpPr>
        <p:grpSpPr>
          <a:xfrm>
            <a:off x="4242917" y="3632063"/>
            <a:ext cx="6324107" cy="461665"/>
            <a:chOff x="4309707" y="2050561"/>
            <a:chExt cx="6324107" cy="461665"/>
          </a:xfrm>
        </p:grpSpPr>
        <p:cxnSp>
          <p:nvCxnSpPr>
            <p:cNvPr id="139" name="Straight Connector 40"/>
            <p:cNvCxnSpPr/>
            <p:nvPr/>
          </p:nvCxnSpPr>
          <p:spPr bwMode="auto">
            <a:xfrm>
              <a:off x="4309707" y="2281393"/>
              <a:ext cx="606384"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40" name="文本框 139"/>
            <p:cNvSpPr txBox="1"/>
            <p:nvPr/>
          </p:nvSpPr>
          <p:spPr bwMode="auto">
            <a:xfrm flipH="1">
              <a:off x="5052965" y="2050561"/>
              <a:ext cx="5580849" cy="461665"/>
            </a:xfrm>
            <a:prstGeom prst="rect">
              <a:avLst/>
            </a:prstGeom>
            <a:noFill/>
          </p:spPr>
          <p:txBody>
            <a:bodyPr wrap="square">
              <a:spAutoFit/>
            </a:bodyPr>
            <a:lstStyle/>
            <a:p>
              <a:pPr>
                <a:defRPr/>
              </a:pPr>
              <a:r>
                <a:rPr lang="zh-CN" altLang="en-US" sz="2400" b="1">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专业伦理 </a:t>
              </a:r>
              <a:r>
                <a:rPr lang="en-US" altLang="zh-CN"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professional ethics</a:t>
              </a:r>
            </a:p>
          </p:txBody>
        </p:sp>
      </p:grpSp>
      <p:grpSp>
        <p:nvGrpSpPr>
          <p:cNvPr id="141" name="组合 140"/>
          <p:cNvGrpSpPr/>
          <p:nvPr/>
        </p:nvGrpSpPr>
        <p:grpSpPr>
          <a:xfrm>
            <a:off x="4242917" y="4507030"/>
            <a:ext cx="6947596" cy="461665"/>
            <a:chOff x="4309707" y="2050561"/>
            <a:chExt cx="6947596" cy="461665"/>
          </a:xfrm>
        </p:grpSpPr>
        <p:cxnSp>
          <p:nvCxnSpPr>
            <p:cNvPr id="142" name="Straight Connector 40"/>
            <p:cNvCxnSpPr/>
            <p:nvPr/>
          </p:nvCxnSpPr>
          <p:spPr bwMode="auto">
            <a:xfrm>
              <a:off x="4309707" y="2281393"/>
              <a:ext cx="606384"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76" name="文本框 175"/>
            <p:cNvSpPr txBox="1"/>
            <p:nvPr/>
          </p:nvSpPr>
          <p:spPr bwMode="auto">
            <a:xfrm flipH="1">
              <a:off x="5052964" y="2050561"/>
              <a:ext cx="6204339" cy="461665"/>
            </a:xfrm>
            <a:prstGeom prst="rect">
              <a:avLst/>
            </a:prstGeom>
            <a:noFill/>
          </p:spPr>
          <p:txBody>
            <a:bodyPr wrap="square">
              <a:spAutoFit/>
            </a:bodyPr>
            <a:lstStyle/>
            <a:p>
              <a:pPr>
                <a:defRPr/>
              </a:pPr>
              <a:r>
                <a:rPr lang="zh-CN" altLang="en-US" sz="2400" b="1">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专业伦理准则 </a:t>
              </a:r>
              <a:r>
                <a:rPr lang="en-US" altLang="zh-CN"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canons of professional ethics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106"/>
                                        </p:tgtEl>
                                        <p:attrNameLst>
                                          <p:attrName>style.visibility</p:attrName>
                                        </p:attrNameLst>
                                      </p:cBhvr>
                                      <p:to>
                                        <p:strVal val="visible"/>
                                      </p:to>
                                    </p:set>
                                    <p:animEffect transition="in" filter="wipe(left)">
                                      <p:cBhvr>
                                        <p:cTn id="8" dur="500"/>
                                        <p:tgtEl>
                                          <p:spTgt spid="106"/>
                                        </p:tgtEl>
                                      </p:cBhvr>
                                    </p:animEffect>
                                  </p:childTnLst>
                                </p:cTn>
                              </p:par>
                              <p:par>
                                <p:cTn id="9" presetID="10" presetClass="entr" presetSubtype="0" fill="hold" nodeType="withEffect">
                                  <p:stCondLst>
                                    <p:cond delay="0"/>
                                  </p:stCondLst>
                                  <p:childTnLst>
                                    <p:set>
                                      <p:cBhvr>
                                        <p:cTn id="10" dur="1" fill="hold">
                                          <p:stCondLst>
                                            <p:cond delay="0"/>
                                          </p:stCondLst>
                                        </p:cTn>
                                        <p:tgtEl>
                                          <p:spTgt spid="121"/>
                                        </p:tgtEl>
                                        <p:attrNameLst>
                                          <p:attrName>style.visibility</p:attrName>
                                        </p:attrNameLst>
                                      </p:cBhvr>
                                      <p:to>
                                        <p:strVal val="visible"/>
                                      </p:to>
                                    </p:set>
                                    <p:animEffect transition="in" filter="fade">
                                      <p:cBhvr>
                                        <p:cTn id="11" dur="500"/>
                                        <p:tgtEl>
                                          <p:spTgt spid="121"/>
                                        </p:tgtEl>
                                      </p:cBhvr>
                                    </p:animEffect>
                                  </p:childTnLst>
                                </p:cTn>
                              </p:par>
                            </p:childTnLst>
                          </p:cTn>
                        </p:par>
                        <p:par>
                          <p:cTn id="12" fill="hold" nodeType="withGroup">
                            <p:stCondLst>
                              <p:cond delay="250"/>
                            </p:stCondLst>
                            <p:childTnLst>
                              <p:par>
                                <p:cTn id="13" presetID="3" presetClass="entr" presetSubtype="10" fill="hold" nodeType="afterEffect">
                                  <p:childTnLst>
                                    <p:set>
                                      <p:cBhvr>
                                        <p:cTn id="14" dur="1" fill="hold">
                                          <p:stCondLst>
                                            <p:cond delay="0"/>
                                          </p:stCondLst>
                                        </p:cTn>
                                        <p:tgtEl>
                                          <p:spTgt spid="127"/>
                                        </p:tgtEl>
                                        <p:attrNameLst>
                                          <p:attrName>style.visibility</p:attrName>
                                        </p:attrNameLst>
                                      </p:cBhvr>
                                      <p:to>
                                        <p:strVal val="visible"/>
                                      </p:to>
                                    </p:set>
                                    <p:animEffect transition="in" filter="blinds(horizontal)">
                                      <p:cBhvr>
                                        <p:cTn id="15" dur="500"/>
                                        <p:tgtEl>
                                          <p:spTgt spid="127"/>
                                        </p:tgtEl>
                                      </p:cBhvr>
                                    </p:animEffect>
                                  </p:childTnLst>
                                </p:cTn>
                              </p:par>
                            </p:childTnLst>
                          </p:cTn>
                        </p:par>
                        <p:par>
                          <p:cTn id="16" fill="hold" nodeType="withGroup">
                            <p:stCondLst>
                              <p:cond delay="250"/>
                            </p:stCondLst>
                            <p:childTnLst>
                              <p:par>
                                <p:cTn id="17" presetID="22" presetClass="entr" presetSubtype="8" fill="hold" nodeType="afterEffect">
                                  <p:childTnLst>
                                    <p:set>
                                      <p:cBhvr>
                                        <p:cTn id="18" dur="1" fill="hold">
                                          <p:stCondLst>
                                            <p:cond delay="0"/>
                                          </p:stCondLst>
                                        </p:cTn>
                                        <p:tgtEl>
                                          <p:spTgt spid="132"/>
                                        </p:tgtEl>
                                        <p:attrNameLst>
                                          <p:attrName>style.visibility</p:attrName>
                                        </p:attrNameLst>
                                      </p:cBhvr>
                                      <p:to>
                                        <p:strVal val="visible"/>
                                      </p:to>
                                    </p:set>
                                    <p:animEffect transition="in" filter="wipe(left)">
                                      <p:cBhvr>
                                        <p:cTn id="19" dur="500"/>
                                        <p:tgtEl>
                                          <p:spTgt spid="132"/>
                                        </p:tgtEl>
                                      </p:cBhvr>
                                    </p:animEffect>
                                  </p:childTnLst>
                                </p:cTn>
                              </p:par>
                            </p:childTnLst>
                          </p:cTn>
                        </p:par>
                        <p:par>
                          <p:cTn id="20" fill="hold" nodeType="withGroup">
                            <p:stCondLst>
                              <p:cond delay="250"/>
                            </p:stCondLst>
                            <p:childTnLst>
                              <p:par>
                                <p:cTn id="21" presetID="22" presetClass="entr" presetSubtype="8" fill="hold" nodeType="afterEffect">
                                  <p:childTnLst>
                                    <p:set>
                                      <p:cBhvr>
                                        <p:cTn id="22" dur="1" fill="hold">
                                          <p:stCondLst>
                                            <p:cond delay="0"/>
                                          </p:stCondLst>
                                        </p:cTn>
                                        <p:tgtEl>
                                          <p:spTgt spid="135"/>
                                        </p:tgtEl>
                                        <p:attrNameLst>
                                          <p:attrName>style.visibility</p:attrName>
                                        </p:attrNameLst>
                                      </p:cBhvr>
                                      <p:to>
                                        <p:strVal val="visible"/>
                                      </p:to>
                                    </p:set>
                                    <p:animEffect transition="in" filter="wipe(left)">
                                      <p:cBhvr>
                                        <p:cTn id="23" dur="500"/>
                                        <p:tgtEl>
                                          <p:spTgt spid="135"/>
                                        </p:tgtEl>
                                      </p:cBhvr>
                                    </p:animEffect>
                                  </p:childTnLst>
                                </p:cTn>
                              </p:par>
                            </p:childTnLst>
                          </p:cTn>
                        </p:par>
                        <p:par>
                          <p:cTn id="24" fill="hold" nodeType="withGroup">
                            <p:stCondLst>
                              <p:cond delay="250"/>
                            </p:stCondLst>
                            <p:childTnLst>
                              <p:par>
                                <p:cTn id="25" presetID="22" presetClass="entr" presetSubtype="8" fill="hold" nodeType="afterEffect">
                                  <p:childTnLst>
                                    <p:set>
                                      <p:cBhvr>
                                        <p:cTn id="26" dur="1" fill="hold">
                                          <p:stCondLst>
                                            <p:cond delay="0"/>
                                          </p:stCondLst>
                                        </p:cTn>
                                        <p:tgtEl>
                                          <p:spTgt spid="138"/>
                                        </p:tgtEl>
                                        <p:attrNameLst>
                                          <p:attrName>style.visibility</p:attrName>
                                        </p:attrNameLst>
                                      </p:cBhvr>
                                      <p:to>
                                        <p:strVal val="visible"/>
                                      </p:to>
                                    </p:set>
                                    <p:animEffect transition="in" filter="wipe(left)">
                                      <p:cBhvr>
                                        <p:cTn id="27" dur="500"/>
                                        <p:tgtEl>
                                          <p:spTgt spid="138"/>
                                        </p:tgtEl>
                                      </p:cBhvr>
                                    </p:animEffect>
                                  </p:childTnLst>
                                </p:cTn>
                              </p:par>
                            </p:childTnLst>
                          </p:cTn>
                        </p:par>
                        <p:par>
                          <p:cTn id="28" fill="hold" nodeType="withGroup">
                            <p:stCondLst>
                              <p:cond delay="250"/>
                            </p:stCondLst>
                            <p:childTnLst>
                              <p:par>
                                <p:cTn id="29" presetID="22" presetClass="entr" presetSubtype="8" fill="hold" nodeType="afterEffect">
                                  <p:childTnLst>
                                    <p:set>
                                      <p:cBhvr>
                                        <p:cTn id="30" dur="1" fill="hold">
                                          <p:stCondLst>
                                            <p:cond delay="0"/>
                                          </p:stCondLst>
                                        </p:cTn>
                                        <p:tgtEl>
                                          <p:spTgt spid="141"/>
                                        </p:tgtEl>
                                        <p:attrNameLst>
                                          <p:attrName>style.visibility</p:attrName>
                                        </p:attrNameLst>
                                      </p:cBhvr>
                                      <p:to>
                                        <p:strVal val="visible"/>
                                      </p:to>
                                    </p:set>
                                    <p:animEffect transition="in" filter="wipe(left)">
                                      <p:cBhvr>
                                        <p:cTn id="31"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p:cNvGrpSpPr/>
          <p:nvPr/>
        </p:nvGrpSpPr>
        <p:grpSpPr>
          <a:xfrm>
            <a:off x="411622" y="398742"/>
            <a:ext cx="4626735" cy="720090"/>
            <a:chOff x="172119" y="108250"/>
            <a:chExt cx="4626735" cy="720090"/>
          </a:xfrm>
        </p:grpSpPr>
        <p:grpSp>
          <p:nvGrpSpPr>
            <p:cNvPr id="81" name="组合 80"/>
            <p:cNvGrpSpPr/>
            <p:nvPr/>
          </p:nvGrpSpPr>
          <p:grpSpPr>
            <a:xfrm>
              <a:off x="172119" y="108250"/>
              <a:ext cx="4626735" cy="720090"/>
              <a:chOff x="172119" y="108250"/>
              <a:chExt cx="4626735" cy="720090"/>
            </a:xfrm>
          </p:grpSpPr>
          <p:grpSp>
            <p:nvGrpSpPr>
              <p:cNvPr id="83" name="组合 82"/>
              <p:cNvGrpSpPr/>
              <p:nvPr/>
            </p:nvGrpSpPr>
            <p:grpSpPr>
              <a:xfrm>
                <a:off x="172119" y="139850"/>
                <a:ext cx="4626735" cy="688490"/>
                <a:chOff x="172119" y="139850"/>
                <a:chExt cx="4626735" cy="688490"/>
              </a:xfrm>
            </p:grpSpPr>
            <p:sp>
              <p:nvSpPr>
                <p:cNvPr id="125" name="弧形 124"/>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6" name="直接连接符 125"/>
                <p:cNvCxnSpPr>
                  <a:stCxn id="125" idx="0"/>
                </p:cNvCxnSpPr>
                <p:nvPr/>
              </p:nvCxnSpPr>
              <p:spPr>
                <a:xfrm>
                  <a:off x="517306" y="828339"/>
                  <a:ext cx="4055559"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27" name="矩形: 圆角 126"/>
                <p:cNvSpPr/>
                <p:nvPr/>
              </p:nvSpPr>
              <p:spPr>
                <a:xfrm>
                  <a:off x="253272" y="217843"/>
                  <a:ext cx="4545582"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4" name="直接连接符 83"/>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2" name="Rectangle 7"/>
            <p:cNvSpPr>
              <a:spLocks noChangeArrowheads="1"/>
            </p:cNvSpPr>
            <p:nvPr/>
          </p:nvSpPr>
          <p:spPr bwMode="auto">
            <a:xfrm>
              <a:off x="1130765" y="204858"/>
              <a:ext cx="3442100"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律师职业伦理特征</a:t>
              </a:r>
            </a:p>
          </p:txBody>
        </p:sp>
      </p:grpSp>
      <p:grpSp>
        <p:nvGrpSpPr>
          <p:cNvPr id="128" name="组合 127"/>
          <p:cNvGrpSpPr/>
          <p:nvPr/>
        </p:nvGrpSpPr>
        <p:grpSpPr>
          <a:xfrm>
            <a:off x="582520" y="413294"/>
            <a:ext cx="838200" cy="722586"/>
            <a:chOff x="544888" y="408581"/>
            <a:chExt cx="838200" cy="722586"/>
          </a:xfrm>
        </p:grpSpPr>
        <p:sp>
          <p:nvSpPr>
            <p:cNvPr id="129" name="六边形 128"/>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0" name="组合 129"/>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31"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32"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3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34" name="组合 133"/>
          <p:cNvGrpSpPr/>
          <p:nvPr/>
        </p:nvGrpSpPr>
        <p:grpSpPr>
          <a:xfrm rot="13321016">
            <a:off x="3103952" y="3185488"/>
            <a:ext cx="1085848" cy="640185"/>
            <a:chOff x="2793146" y="3332953"/>
            <a:chExt cx="2187191" cy="1289507"/>
          </a:xfrm>
        </p:grpSpPr>
        <p:sp>
          <p:nvSpPr>
            <p:cNvPr id="135" name="椭圆 2"/>
            <p:cNvSpPr/>
            <p:nvPr/>
          </p:nvSpPr>
          <p:spPr>
            <a:xfrm>
              <a:off x="423234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endParaRPr lang="zh-CN" altLang="en-US" sz="1200" kern="0">
                <a:solidFill>
                  <a:srgbClr val="5A0000"/>
                </a:solidFill>
                <a:latin typeface="Arial" pitchFamily="34" charset="0"/>
                <a:ea typeface="Microsoft YaHei" panose="020B0503020204020204" pitchFamily="34" charset="-122"/>
              </a:endParaRPr>
            </a:p>
          </p:txBody>
        </p:sp>
        <p:sp>
          <p:nvSpPr>
            <p:cNvPr id="136" name="KSO_GT1.2"/>
            <p:cNvSpPr/>
            <p:nvPr/>
          </p:nvSpPr>
          <p:spPr>
            <a:xfrm rot="19120543">
              <a:off x="2793148"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EC7016"/>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 wrap="square" lIns="0" tIns="323978" rIns="458969" bIns="323978" numCol="1" spcCol="0" rtlCol="0" fromWordArt="0" anchor="ctr" anchorCtr="0" forceAA="0" compatLnSpc="1">
              <a:noAutofit/>
            </a:bodyPr>
            <a:lstStyle/>
            <a:p>
              <a:pPr algn="ctr">
                <a:defRPr/>
              </a:pPr>
              <a:endParaRPr lang="zh-CN" altLang="en-US" sz="1705" b="1" kern="0">
                <a:solidFill>
                  <a:srgbClr val="5A0000"/>
                </a:solidFill>
                <a:latin typeface="Arial" pitchFamily="34" charset="0"/>
                <a:ea typeface="Microsoft YaHei" panose="020B0503020204020204" pitchFamily="34" charset="-122"/>
              </a:endParaRPr>
            </a:p>
          </p:txBody>
        </p:sp>
      </p:grpSp>
      <p:grpSp>
        <p:nvGrpSpPr>
          <p:cNvPr id="137" name="组合 136"/>
          <p:cNvGrpSpPr/>
          <p:nvPr/>
        </p:nvGrpSpPr>
        <p:grpSpPr>
          <a:xfrm rot="19122534">
            <a:off x="3075525" y="1942668"/>
            <a:ext cx="1116827" cy="658451"/>
            <a:chOff x="1095212" y="3332948"/>
            <a:chExt cx="2187186" cy="1289505"/>
          </a:xfrm>
        </p:grpSpPr>
        <p:sp>
          <p:nvSpPr>
            <p:cNvPr id="138" name="椭圆 2"/>
            <p:cNvSpPr/>
            <p:nvPr/>
          </p:nvSpPr>
          <p:spPr>
            <a:xfrm flipH="1">
              <a:off x="109521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defRPr/>
              </a:pPr>
              <a:endParaRPr lang="zh-CN" altLang="en-US" sz="1200" kern="0">
                <a:solidFill>
                  <a:srgbClr val="5A0000"/>
                </a:solidFill>
                <a:latin typeface="Arial" pitchFamily="34" charset="0"/>
                <a:ea typeface="Microsoft YaHei" panose="020B0503020204020204" pitchFamily="34" charset="-122"/>
              </a:endParaRPr>
            </a:p>
          </p:txBody>
        </p:sp>
        <p:sp>
          <p:nvSpPr>
            <p:cNvPr id="139" name="KSO_GT1.1"/>
            <p:cNvSpPr/>
            <p:nvPr/>
          </p:nvSpPr>
          <p:spPr>
            <a:xfrm rot="2479457" flipH="1">
              <a:off x="1234766"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8969" tIns="323978" rIns="68576" bIns="323978" numCol="1" spcCol="0" rtlCol="0" fromWordArt="0" anchor="ctr" anchorCtr="0" forceAA="0" compatLnSpc="1">
              <a:noAutofit/>
            </a:bodyPr>
            <a:lstStyle/>
            <a:p>
              <a:pPr algn="ctr">
                <a:defRPr/>
              </a:pPr>
              <a:endParaRPr lang="zh-CN" altLang="en-US" sz="1705" b="1" kern="0">
                <a:ln>
                  <a:solidFill>
                    <a:srgbClr val="EC7016"/>
                  </a:solidFill>
                </a:ln>
                <a:solidFill>
                  <a:srgbClr val="EC7016"/>
                </a:solidFill>
                <a:latin typeface="Arial" pitchFamily="34" charset="0"/>
                <a:ea typeface="Microsoft YaHei" panose="020B0503020204020204" pitchFamily="34" charset="-122"/>
              </a:endParaRPr>
            </a:p>
          </p:txBody>
        </p:sp>
      </p:grpSp>
      <p:grpSp>
        <p:nvGrpSpPr>
          <p:cNvPr id="140" name="组合 139"/>
          <p:cNvGrpSpPr/>
          <p:nvPr/>
        </p:nvGrpSpPr>
        <p:grpSpPr>
          <a:xfrm>
            <a:off x="823742" y="2333187"/>
            <a:ext cx="2125610" cy="2125612"/>
            <a:chOff x="6155604" y="3536681"/>
            <a:chExt cx="2297996" cy="2297997"/>
          </a:xfrm>
        </p:grpSpPr>
        <p:grpSp>
          <p:nvGrpSpPr>
            <p:cNvPr id="141" name="组合 140"/>
            <p:cNvGrpSpPr/>
            <p:nvPr/>
          </p:nvGrpSpPr>
          <p:grpSpPr>
            <a:xfrm>
              <a:off x="6155604" y="3536681"/>
              <a:ext cx="2297996" cy="2297997"/>
              <a:chOff x="1025451" y="1892424"/>
              <a:chExt cx="2631397" cy="2631398"/>
            </a:xfrm>
          </p:grpSpPr>
          <p:sp>
            <p:nvSpPr>
              <p:cNvPr id="143"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44" name="Oval 4"/>
              <p:cNvSpPr/>
              <p:nvPr/>
            </p:nvSpPr>
            <p:spPr>
              <a:xfrm>
                <a:off x="1214603" y="2081576"/>
                <a:ext cx="2253092" cy="2253095"/>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42" name="object 53"/>
            <p:cNvSpPr txBox="1"/>
            <p:nvPr/>
          </p:nvSpPr>
          <p:spPr>
            <a:xfrm>
              <a:off x="6495762" y="4259499"/>
              <a:ext cx="1617680" cy="852361"/>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800" b="1">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cs typeface="Microsoft YaHei" panose="020B0503020204020204" pitchFamily="34" charset="-122"/>
                </a:rPr>
                <a:t>律师职业伦理</a:t>
              </a:r>
            </a:p>
          </p:txBody>
        </p:sp>
      </p:grpSp>
      <p:sp>
        <p:nvSpPr>
          <p:cNvPr id="145" name="矩形 144"/>
          <p:cNvSpPr/>
          <p:nvPr/>
        </p:nvSpPr>
        <p:spPr>
          <a:xfrm>
            <a:off x="5152229" y="1995458"/>
            <a:ext cx="4751728" cy="505844"/>
          </a:xfrm>
          <a:prstGeom prst="rect">
            <a:avLst/>
          </a:prstGeom>
        </p:spPr>
        <p:txBody>
          <a:bodyPr wrap="square">
            <a:spAutoFit/>
          </a:bodyPr>
          <a:lstStyle/>
          <a:p>
            <a:pP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约束的主体是律师和律师事务所</a:t>
            </a:r>
          </a:p>
        </p:txBody>
      </p:sp>
      <p:sp>
        <p:nvSpPr>
          <p:cNvPr id="146" name="矩形 145"/>
          <p:cNvSpPr/>
          <p:nvPr/>
        </p:nvSpPr>
        <p:spPr>
          <a:xfrm>
            <a:off x="5152229" y="3290273"/>
            <a:ext cx="4549825" cy="505844"/>
          </a:xfrm>
          <a:prstGeom prst="rect">
            <a:avLst/>
          </a:prstGeom>
        </p:spPr>
        <p:txBody>
          <a:bodyPr wrap="square">
            <a:spAutoFit/>
          </a:bodyPr>
          <a:lstStyle/>
          <a:p>
            <a:pPr>
              <a:lnSpc>
                <a:spcPct val="120000"/>
              </a:lnSpc>
              <a:defRPr/>
            </a:pPr>
            <a:r>
              <a:rPr lang="zh-CN" altLang="en-US" sz="2400" b="1">
                <a:solidFill>
                  <a:srgbClr val="EC7016"/>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规范对象是律师的执业行为</a:t>
            </a:r>
          </a:p>
        </p:txBody>
      </p:sp>
      <p:grpSp>
        <p:nvGrpSpPr>
          <p:cNvPr id="147" name="组合 146"/>
          <p:cNvGrpSpPr/>
          <p:nvPr/>
        </p:nvGrpSpPr>
        <p:grpSpPr>
          <a:xfrm>
            <a:off x="4348778" y="3248354"/>
            <a:ext cx="589684" cy="589683"/>
            <a:chOff x="609605" y="4100664"/>
            <a:chExt cx="589684" cy="589683"/>
          </a:xfrm>
        </p:grpSpPr>
        <p:grpSp>
          <p:nvGrpSpPr>
            <p:cNvPr id="148" name="组合 147"/>
            <p:cNvGrpSpPr/>
            <p:nvPr/>
          </p:nvGrpSpPr>
          <p:grpSpPr>
            <a:xfrm>
              <a:off x="609605" y="4100664"/>
              <a:ext cx="589684" cy="589683"/>
              <a:chOff x="1677608" y="2996952"/>
              <a:chExt cx="1395643" cy="1395643"/>
            </a:xfrm>
          </p:grpSpPr>
          <p:sp>
            <p:nvSpPr>
              <p:cNvPr id="150"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151" name="Oval 29"/>
              <p:cNvSpPr>
                <a:spLocks noChangeAspect="1"/>
              </p:cNvSpPr>
              <p:nvPr/>
            </p:nvSpPr>
            <p:spPr>
              <a:xfrm>
                <a:off x="1850114" y="3169457"/>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sp>
          <p:nvSpPr>
            <p:cNvPr id="149" name="矩形 148"/>
            <p:cNvSpPr/>
            <p:nvPr/>
          </p:nvSpPr>
          <p:spPr>
            <a:xfrm>
              <a:off x="719049" y="4120186"/>
              <a:ext cx="364202" cy="523220"/>
            </a:xfrm>
            <a:prstGeom prst="rect">
              <a:avLst/>
            </a:prstGeom>
          </p:spPr>
          <p:txBody>
            <a:bodyPr wrap="none">
              <a:spAutoFit/>
            </a:bodyPr>
            <a:lstStyle/>
            <a:p>
              <a:pPr lvl="0" algn="ctr"/>
              <a:r>
                <a:rPr lang="en-US" altLang="zh-CN"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2</a:t>
              </a:r>
              <a:endParaRPr lang="zh-CN" altLang="en-US"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nvGrpSpPr>
          <p:cNvPr id="152" name="组合 151"/>
          <p:cNvGrpSpPr/>
          <p:nvPr/>
        </p:nvGrpSpPr>
        <p:grpSpPr>
          <a:xfrm>
            <a:off x="4348778" y="1953539"/>
            <a:ext cx="589684" cy="589683"/>
            <a:chOff x="1820646" y="4407269"/>
            <a:chExt cx="589684" cy="589683"/>
          </a:xfrm>
        </p:grpSpPr>
        <p:sp>
          <p:nvSpPr>
            <p:cNvPr id="153" name="Oval 60"/>
            <p:cNvSpPr>
              <a:spLocks noChangeAspect="1"/>
            </p:cNvSpPr>
            <p:nvPr/>
          </p:nvSpPr>
          <p:spPr>
            <a:xfrm>
              <a:off x="1820646" y="4407269"/>
              <a:ext cx="589684" cy="58968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grpSp>
          <p:nvGrpSpPr>
            <p:cNvPr id="154" name="组合 153"/>
            <p:cNvGrpSpPr/>
            <p:nvPr/>
          </p:nvGrpSpPr>
          <p:grpSpPr>
            <a:xfrm>
              <a:off x="1883723" y="4429858"/>
              <a:ext cx="463529" cy="524771"/>
              <a:chOff x="1892863" y="4430196"/>
              <a:chExt cx="463529" cy="524771"/>
            </a:xfrm>
          </p:grpSpPr>
          <p:sp>
            <p:nvSpPr>
              <p:cNvPr id="155" name="椭圆 154"/>
              <p:cNvSpPr/>
              <p:nvPr/>
            </p:nvSpPr>
            <p:spPr>
              <a:xfrm>
                <a:off x="1892863" y="4491438"/>
                <a:ext cx="463529" cy="463529"/>
              </a:xfrm>
              <a:prstGeom prst="ellipse">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EBFF"/>
                  </a:solidFill>
                </a:endParaRPr>
              </a:p>
            </p:txBody>
          </p:sp>
          <p:sp>
            <p:nvSpPr>
              <p:cNvPr id="156" name="矩形 155"/>
              <p:cNvSpPr/>
              <p:nvPr/>
            </p:nvSpPr>
            <p:spPr>
              <a:xfrm>
                <a:off x="1942526" y="4430196"/>
                <a:ext cx="364202" cy="523220"/>
              </a:xfrm>
              <a:prstGeom prst="rect">
                <a:avLst/>
              </a:prstGeom>
            </p:spPr>
            <p:txBody>
              <a:bodyPr wrap="none">
                <a:spAutoFit/>
              </a:bodyPr>
              <a:lstStyle/>
              <a:p>
                <a:pPr lvl="0" algn="ctr"/>
                <a:r>
                  <a:rPr lang="en-US" altLang="zh-CN"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1</a:t>
                </a:r>
                <a:endParaRPr lang="zh-CN" altLang="en-US"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sp>
        <p:nvSpPr>
          <p:cNvPr id="157" name="矩形 156"/>
          <p:cNvSpPr/>
          <p:nvPr/>
        </p:nvSpPr>
        <p:spPr>
          <a:xfrm>
            <a:off x="5152228" y="4534651"/>
            <a:ext cx="6137883" cy="505844"/>
          </a:xfrm>
          <a:prstGeom prst="rect">
            <a:avLst/>
          </a:prstGeom>
        </p:spPr>
        <p:txBody>
          <a:bodyPr wrap="square">
            <a:spAutoFit/>
          </a:bodyPr>
          <a:lstStyle/>
          <a:p>
            <a:pPr>
              <a:lnSpc>
                <a:spcPct val="120000"/>
              </a:lnSpc>
              <a:defRPr/>
            </a:pPr>
            <a:r>
              <a:rPr lang="zh-CN" altLang="en-US" sz="2400" b="1">
                <a:solidFill>
                  <a:srgbClr val="0461A0"/>
                </a:solidFill>
                <a:effectLst>
                  <a:reflection blurRad="6350" stA="41000" endPos="45500" dir="5400000" sy="-100000" algn="bl" rotWithShape="0"/>
                </a:effectLst>
                <a:latin typeface="思源黑体 CN Normal" panose="020B0400000000000000" pitchFamily="34" charset="-122"/>
                <a:ea typeface="思源黑体 CN Normal" panose="020B0400000000000000" pitchFamily="34" charset="-122"/>
                <a:sym typeface="Source Han Sans HW SC"/>
              </a:rPr>
              <a:t>良好的律师职业伦理对社会具有正面的影响</a:t>
            </a:r>
          </a:p>
        </p:txBody>
      </p:sp>
      <p:grpSp>
        <p:nvGrpSpPr>
          <p:cNvPr id="158" name="组合 157"/>
          <p:cNvGrpSpPr/>
          <p:nvPr/>
        </p:nvGrpSpPr>
        <p:grpSpPr>
          <a:xfrm>
            <a:off x="4348778" y="4471978"/>
            <a:ext cx="589684" cy="589683"/>
            <a:chOff x="1820646" y="4407269"/>
            <a:chExt cx="589684" cy="589683"/>
          </a:xfrm>
        </p:grpSpPr>
        <p:sp>
          <p:nvSpPr>
            <p:cNvPr id="159" name="Oval 60"/>
            <p:cNvSpPr>
              <a:spLocks noChangeAspect="1"/>
            </p:cNvSpPr>
            <p:nvPr/>
          </p:nvSpPr>
          <p:spPr>
            <a:xfrm>
              <a:off x="1820646" y="4407269"/>
              <a:ext cx="589684" cy="58968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grpSp>
          <p:nvGrpSpPr>
            <p:cNvPr id="160" name="组合 159"/>
            <p:cNvGrpSpPr/>
            <p:nvPr/>
          </p:nvGrpSpPr>
          <p:grpSpPr>
            <a:xfrm>
              <a:off x="1883723" y="4429858"/>
              <a:ext cx="463529" cy="524771"/>
              <a:chOff x="1892863" y="4430196"/>
              <a:chExt cx="463529" cy="524771"/>
            </a:xfrm>
          </p:grpSpPr>
          <p:sp>
            <p:nvSpPr>
              <p:cNvPr id="161" name="椭圆 160"/>
              <p:cNvSpPr/>
              <p:nvPr/>
            </p:nvSpPr>
            <p:spPr>
              <a:xfrm>
                <a:off x="1892863" y="4491438"/>
                <a:ext cx="463529" cy="463529"/>
              </a:xfrm>
              <a:prstGeom prst="ellipse">
                <a:avLst/>
              </a:prstGeom>
              <a:solidFill>
                <a:srgbClr val="0461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B3EBFF"/>
                  </a:solidFill>
                </a:endParaRPr>
              </a:p>
            </p:txBody>
          </p:sp>
          <p:sp>
            <p:nvSpPr>
              <p:cNvPr id="162" name="矩形 161"/>
              <p:cNvSpPr/>
              <p:nvPr/>
            </p:nvSpPr>
            <p:spPr>
              <a:xfrm>
                <a:off x="1942526" y="4430196"/>
                <a:ext cx="364202" cy="523220"/>
              </a:xfrm>
              <a:prstGeom prst="rect">
                <a:avLst/>
              </a:prstGeom>
            </p:spPr>
            <p:txBody>
              <a:bodyPr wrap="none">
                <a:spAutoFit/>
              </a:bodyPr>
              <a:lstStyle/>
              <a:p>
                <a:pPr lvl="0" algn="ctr"/>
                <a:r>
                  <a:rPr lang="en-US" altLang="zh-CN"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3</a:t>
                </a:r>
                <a:endParaRPr lang="zh-CN" altLang="en-US" sz="2800" b="1"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grpSp>
        <p:nvGrpSpPr>
          <p:cNvPr id="163" name="组合 162"/>
          <p:cNvGrpSpPr/>
          <p:nvPr/>
        </p:nvGrpSpPr>
        <p:grpSpPr>
          <a:xfrm rot="2477466" flipV="1">
            <a:off x="3075524" y="4410043"/>
            <a:ext cx="1116827" cy="658451"/>
            <a:chOff x="1095212" y="3332948"/>
            <a:chExt cx="2187186" cy="1289505"/>
          </a:xfrm>
        </p:grpSpPr>
        <p:sp>
          <p:nvSpPr>
            <p:cNvPr id="164" name="椭圆 2"/>
            <p:cNvSpPr/>
            <p:nvPr/>
          </p:nvSpPr>
          <p:spPr>
            <a:xfrm flipH="1">
              <a:off x="1095212" y="3548278"/>
              <a:ext cx="747995" cy="284097"/>
            </a:xfrm>
            <a:custGeom>
              <a:avLst/>
              <a:gdLst/>
              <a:ahLst/>
              <a:cxnLst/>
              <a:rect l="l" t="t" r="r" b="b"/>
              <a:pathLst>
                <a:path w="821961" h="312188">
                  <a:moveTo>
                    <a:pt x="188867" y="0"/>
                  </a:moveTo>
                  <a:lnTo>
                    <a:pt x="633096" y="0"/>
                  </a:lnTo>
                  <a:cubicBezTo>
                    <a:pt x="739691" y="66233"/>
                    <a:pt x="813171" y="180146"/>
                    <a:pt x="821962" y="312188"/>
                  </a:cubicBezTo>
                  <a:lnTo>
                    <a:pt x="0" y="312188"/>
                  </a:lnTo>
                  <a:cubicBezTo>
                    <a:pt x="8791" y="180146"/>
                    <a:pt x="82272" y="66233"/>
                    <a:pt x="188867" y="0"/>
                  </a:cubicBezTo>
                  <a:close/>
                </a:path>
              </a:pathLst>
            </a:custGeom>
            <a:solidFill>
              <a:schemeClr val="bg1">
                <a:lumMod val="50000"/>
              </a:schemeClr>
            </a:solidFill>
            <a:ln w="25400" cap="flat" cmpd="sng" algn="ctr">
              <a:noFill/>
              <a:prstDash val="solid"/>
            </a:ln>
            <a:effectLst/>
          </p:spPr>
          <p:txBody>
            <a:bodyPr rot="0" spcFirstLastPara="0" vertOverflow="overflow" horzOverflow="overflow" vert="horz" wrap="square" lIns="68576" tIns="34288" rIns="68576" bIns="34288" numCol="1" spcCol="0" rtlCol="0" fromWordArt="0" anchor="ctr" anchorCtr="0" forceAA="0" compatLnSpc="1">
              <a:noAutofit/>
            </a:bodyPr>
            <a:lstStyle/>
            <a:p>
              <a:pPr algn="ctr">
                <a:defRPr/>
              </a:pPr>
              <a:endParaRPr lang="zh-CN" altLang="en-US" sz="1200" kern="0">
                <a:solidFill>
                  <a:srgbClr val="5A0000"/>
                </a:solidFill>
                <a:latin typeface="Arial" pitchFamily="34" charset="0"/>
                <a:ea typeface="Microsoft YaHei" panose="020B0503020204020204" pitchFamily="34" charset="-122"/>
              </a:endParaRPr>
            </a:p>
          </p:txBody>
        </p:sp>
        <p:sp>
          <p:nvSpPr>
            <p:cNvPr id="165" name="KSO_GT1.1"/>
            <p:cNvSpPr/>
            <p:nvPr/>
          </p:nvSpPr>
          <p:spPr>
            <a:xfrm rot="2479457" flipH="1">
              <a:off x="1234766" y="3332948"/>
              <a:ext cx="2047632" cy="1289505"/>
            </a:xfrm>
            <a:custGeom>
              <a:avLst/>
              <a:gdLst/>
              <a:ahLst/>
              <a:cxnLst/>
              <a:rect l="l" t="t" r="r" b="b"/>
              <a:pathLst>
                <a:path w="2250115" h="1417020">
                  <a:moveTo>
                    <a:pt x="1444324" y="354255"/>
                  </a:moveTo>
                  <a:lnTo>
                    <a:pt x="2250115" y="1062765"/>
                  </a:lnTo>
                  <a:lnTo>
                    <a:pt x="708510" y="1062765"/>
                  </a:lnTo>
                  <a:lnTo>
                    <a:pt x="708510" y="1417020"/>
                  </a:lnTo>
                  <a:lnTo>
                    <a:pt x="0" y="708510"/>
                  </a:lnTo>
                  <a:lnTo>
                    <a:pt x="708510" y="0"/>
                  </a:lnTo>
                  <a:lnTo>
                    <a:pt x="708510" y="354255"/>
                  </a:lnTo>
                  <a:close/>
                </a:path>
              </a:pathLst>
            </a:custGeom>
            <a:solidFill>
              <a:srgbClr val="0461A0"/>
            </a:solidFill>
            <a:ln w="25400" cap="flat" cmpd="sng" algn="ctr">
              <a:noFill/>
              <a:prstDash val="solid"/>
            </a:ln>
            <a:effectLst/>
            <a:scene3d>
              <a:camera prst="orthographicFront">
                <a:rot lat="0" lon="0" rev="0"/>
              </a:camera>
              <a:lightRig rig="brightRoom" dir="t">
                <a:rot lat="0" lon="0" rev="600000"/>
              </a:lightRig>
            </a:scene3d>
            <a:sp3d prstMaterial="metal">
              <a:bevelT w="38100" h="57150" prst="angle"/>
            </a:sp3d>
          </p:spPr>
          <p:txBody>
            <a:bodyPr rot="0" spcFirstLastPara="0" vertOverflow="overflow" horzOverflow="overflow" vert="vert270" wrap="square" lIns="458969" tIns="323978" rIns="68576" bIns="323978" numCol="1" spcCol="0" rtlCol="0" fromWordArt="0" anchor="ctr" anchorCtr="0" forceAA="0" compatLnSpc="1">
              <a:noAutofit/>
            </a:bodyPr>
            <a:lstStyle/>
            <a:p>
              <a:pPr algn="ctr">
                <a:defRPr/>
              </a:pPr>
              <a:endParaRPr lang="zh-CN" altLang="en-US" sz="1705" b="1" kern="0">
                <a:ln>
                  <a:solidFill>
                    <a:srgbClr val="EC7016"/>
                  </a:solidFill>
                </a:ln>
                <a:solidFill>
                  <a:srgbClr val="EC7016"/>
                </a:solidFill>
                <a:latin typeface="Arial" pitchFamily="34" charset="0"/>
                <a:ea typeface="Microsoft YaHei" panose="020B0503020204020204" pitchFamily="34"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80"/>
                                        </p:tgtEl>
                                        <p:attrNameLst>
                                          <p:attrName>style.visibility</p:attrName>
                                        </p:attrNameLst>
                                      </p:cBhvr>
                                      <p:to>
                                        <p:strVal val="visible"/>
                                      </p:to>
                                    </p:set>
                                    <p:animEffect transition="in" filter="wipe(left)">
                                      <p:cBhvr>
                                        <p:cTn id="8" dur="500"/>
                                        <p:tgtEl>
                                          <p:spTgt spid="80"/>
                                        </p:tgtEl>
                                      </p:cBhvr>
                                    </p:animEffect>
                                  </p:childTnLst>
                                </p:cTn>
                              </p:par>
                              <p:par>
                                <p:cTn id="9" presetID="10" presetClass="entr" presetSubtype="0" fill="hold" nodeType="withEffect">
                                  <p:stCondLst>
                                    <p:cond delay="0"/>
                                  </p:stCondLst>
                                  <p:childTnLst>
                                    <p:set>
                                      <p:cBhvr>
                                        <p:cTn id="10" dur="1" fill="hold">
                                          <p:stCondLst>
                                            <p:cond delay="0"/>
                                          </p:stCondLst>
                                        </p:cTn>
                                        <p:tgtEl>
                                          <p:spTgt spid="128"/>
                                        </p:tgtEl>
                                        <p:attrNameLst>
                                          <p:attrName>style.visibility</p:attrName>
                                        </p:attrNameLst>
                                      </p:cBhvr>
                                      <p:to>
                                        <p:strVal val="visible"/>
                                      </p:to>
                                    </p:set>
                                    <p:animEffect transition="in" filter="fade">
                                      <p:cBhvr>
                                        <p:cTn id="11" dur="500"/>
                                        <p:tgtEl>
                                          <p:spTgt spid="128"/>
                                        </p:tgtEl>
                                      </p:cBhvr>
                                    </p:animEffect>
                                  </p:childTnLst>
                                </p:cTn>
                              </p:par>
                            </p:childTnLst>
                          </p:cTn>
                        </p:par>
                      </p:childTnLst>
                    </p:cTn>
                  </p:par>
                  <p:par>
                    <p:cTn id="12" fill="hold" nodeType="clickPar">
                      <p:stCondLst>
                        <p:cond delay="indefinite"/>
                        <p:cond evt="onBegin" delay="0">
                          <p:tn val="11"/>
                        </p:cond>
                      </p:stCondLst>
                      <p:childTnLst>
                        <p:par>
                          <p:cTn id="13" fill="hold" nodeType="withGroup">
                            <p:stCondLst>
                              <p:cond delay="indefinite"/>
                            </p:stCondLst>
                          </p:cTn>
                        </p:par>
                        <p:par>
                          <p:cTn id="14" fill="hold" nodeType="after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140"/>
                                        </p:tgtEl>
                                        <p:attrNameLst>
                                          <p:attrName>style.visibility</p:attrName>
                                        </p:attrNameLst>
                                      </p:cBhvr>
                                      <p:to>
                                        <p:strVal val="visible"/>
                                      </p:to>
                                    </p:set>
                                    <p:animEffect transition="in" filter="blinds(horizontal)">
                                      <p:cBhvr>
                                        <p:cTn id="17" dur="500"/>
                                        <p:tgtEl>
                                          <p:spTgt spid="140"/>
                                        </p:tgtEl>
                                      </p:cBhvr>
                                    </p:animEffect>
                                  </p:childTnLst>
                                </p:cTn>
                              </p:par>
                            </p:childTnLst>
                          </p:cTn>
                        </p:par>
                      </p:childTnLst>
                    </p:cTn>
                  </p:par>
                  <p:par>
                    <p:cTn id="18" fill="hold" nodeType="clickPar">
                      <p:stCondLst>
                        <p:cond delay="indefinite"/>
                        <p:cond evt="onBegin" delay="0">
                          <p:tn val="17"/>
                        </p:cond>
                      </p:stCondLst>
                      <p:childTnLst>
                        <p:par>
                          <p:cTn id="19" fill="hold" nodeType="withGroup">
                            <p:stCondLst>
                              <p:cond delay="indefinite"/>
                            </p:stCondLst>
                          </p:cTn>
                        </p:par>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152"/>
                                        </p:tgtEl>
                                        <p:attrNameLst>
                                          <p:attrName>style.visibility</p:attrName>
                                        </p:attrNameLst>
                                      </p:cBhvr>
                                      <p:to>
                                        <p:strVal val="visible"/>
                                      </p:to>
                                    </p:set>
                                    <p:animEffect transition="in" filter="blinds(horizontal)">
                                      <p:cBhvr>
                                        <p:cTn id="23" dur="500"/>
                                        <p:tgtEl>
                                          <p:spTgt spid="152"/>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45"/>
                                        </p:tgtEl>
                                        <p:attrNameLst>
                                          <p:attrName>style.visibility</p:attrName>
                                        </p:attrNameLst>
                                      </p:cBhvr>
                                      <p:to>
                                        <p:strVal val="visible"/>
                                      </p:to>
                                    </p:set>
                                    <p:animEffect transition="in" filter="blinds(horizontal)">
                                      <p:cBhvr>
                                        <p:cTn id="26" dur="500"/>
                                        <p:tgtEl>
                                          <p:spTgt spid="145"/>
                                        </p:tgtEl>
                                      </p:cBhvr>
                                    </p:animEffect>
                                  </p:childTnLst>
                                </p:cTn>
                              </p:par>
                              <p:par>
                                <p:cTn id="27" presetID="3" presetClass="entr" presetSubtype="1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animEffect transition="in" filter="blinds(horizontal)">
                                      <p:cBhvr>
                                        <p:cTn id="29" dur="500"/>
                                        <p:tgtEl>
                                          <p:spTgt spid="137"/>
                                        </p:tgtEl>
                                      </p:cBhvr>
                                    </p:animEffect>
                                  </p:childTnLst>
                                </p:cTn>
                              </p:par>
                            </p:childTnLst>
                          </p:cTn>
                        </p:par>
                      </p:childTnLst>
                    </p:cTn>
                  </p:par>
                  <p:par>
                    <p:cTn id="30" fill="hold" nodeType="clickPar">
                      <p:stCondLst>
                        <p:cond delay="indefinite"/>
                        <p:cond evt="onBegin" delay="0">
                          <p:tn val="29"/>
                        </p:cond>
                      </p:stCondLst>
                      <p:childTnLst>
                        <p:par>
                          <p:cTn id="31" fill="hold" nodeType="withGroup">
                            <p:stCondLst>
                              <p:cond delay="indefinite"/>
                            </p:stCondLst>
                          </p:cTn>
                        </p:par>
                        <p:par>
                          <p:cTn id="32" fill="hold" nodeType="afterGroup">
                            <p:stCondLst>
                              <p:cond delay="0"/>
                            </p:stCondLst>
                            <p:childTnLst>
                              <p:par>
                                <p:cTn id="33" presetID="3" presetClass="entr" presetSubtype="10" fill="hold" nodeType="clickEffect">
                                  <p:stCondLst>
                                    <p:cond delay="0"/>
                                  </p:stCondLst>
                                  <p:childTnLst>
                                    <p:set>
                                      <p:cBhvr>
                                        <p:cTn id="34" dur="1" fill="hold">
                                          <p:stCondLst>
                                            <p:cond delay="0"/>
                                          </p:stCondLst>
                                        </p:cTn>
                                        <p:tgtEl>
                                          <p:spTgt spid="147"/>
                                        </p:tgtEl>
                                        <p:attrNameLst>
                                          <p:attrName>style.visibility</p:attrName>
                                        </p:attrNameLst>
                                      </p:cBhvr>
                                      <p:to>
                                        <p:strVal val="visible"/>
                                      </p:to>
                                    </p:set>
                                    <p:animEffect transition="in" filter="blinds(horizontal)">
                                      <p:cBhvr>
                                        <p:cTn id="35" dur="500"/>
                                        <p:tgtEl>
                                          <p:spTgt spid="147"/>
                                        </p:tgtEl>
                                      </p:cBhvr>
                                    </p:animEffect>
                                  </p:childTnLst>
                                </p:cTn>
                              </p:par>
                              <p:par>
                                <p:cTn id="36" presetID="3" presetClass="entr" presetSubtype="10" fill="hold" nodeType="with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blinds(horizontal)">
                                      <p:cBhvr>
                                        <p:cTn id="38" dur="500"/>
                                        <p:tgtEl>
                                          <p:spTgt spid="134"/>
                                        </p:tgtEl>
                                      </p:cBhvr>
                                    </p:animEffect>
                                  </p:childTnLst>
                                </p:cTn>
                              </p:par>
                              <p:par>
                                <p:cTn id="39" presetID="3" presetClass="entr" presetSubtype="10" fill="hold" grpId="1" nodeType="withEffect">
                                  <p:stCondLst>
                                    <p:cond delay="0"/>
                                  </p:stCondLst>
                                  <p:childTnLst>
                                    <p:set>
                                      <p:cBhvr>
                                        <p:cTn id="40" dur="1" fill="hold">
                                          <p:stCondLst>
                                            <p:cond delay="0"/>
                                          </p:stCondLst>
                                        </p:cTn>
                                        <p:tgtEl>
                                          <p:spTgt spid="146"/>
                                        </p:tgtEl>
                                        <p:attrNameLst>
                                          <p:attrName>style.visibility</p:attrName>
                                        </p:attrNameLst>
                                      </p:cBhvr>
                                      <p:to>
                                        <p:strVal val="visible"/>
                                      </p:to>
                                    </p:set>
                                    <p:animEffect transition="in" filter="blinds(horizontal)">
                                      <p:cBhvr>
                                        <p:cTn id="41" dur="500"/>
                                        <p:tgtEl>
                                          <p:spTgt spid="146"/>
                                        </p:tgtEl>
                                      </p:cBhvr>
                                    </p:animEffect>
                                  </p:childTnLst>
                                </p:cTn>
                              </p:par>
                            </p:childTnLst>
                          </p:cTn>
                        </p:par>
                      </p:childTnLst>
                    </p:cTn>
                  </p:par>
                  <p:par>
                    <p:cTn id="42" fill="hold" nodeType="clickPar">
                      <p:stCondLst>
                        <p:cond delay="indefinite"/>
                        <p:cond evt="onBegin" delay="0">
                          <p:tn val="41"/>
                        </p:cond>
                      </p:stCondLst>
                      <p:childTnLst>
                        <p:par>
                          <p:cTn id="43" fill="hold" nodeType="withGroup">
                            <p:stCondLst>
                              <p:cond delay="indefinite"/>
                            </p:stCondLst>
                          </p:cTn>
                        </p:par>
                        <p:par>
                          <p:cTn id="44" fill="hold" nodeType="after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158"/>
                                        </p:tgtEl>
                                        <p:attrNameLst>
                                          <p:attrName>style.visibility</p:attrName>
                                        </p:attrNameLst>
                                      </p:cBhvr>
                                      <p:to>
                                        <p:strVal val="visible"/>
                                      </p:to>
                                    </p:set>
                                    <p:animEffect transition="in" filter="blinds(horizontal)">
                                      <p:cBhvr>
                                        <p:cTn id="47" dur="500"/>
                                        <p:tgtEl>
                                          <p:spTgt spid="158"/>
                                        </p:tgtEl>
                                      </p:cBhvr>
                                    </p:animEffect>
                                  </p:childTnLst>
                                </p:cTn>
                              </p:par>
                              <p:par>
                                <p:cTn id="48" presetID="3" presetClass="entr" presetSubtype="10" fill="hold" grpId="2" nodeType="withEffect">
                                  <p:stCondLst>
                                    <p:cond delay="0"/>
                                  </p:stCondLst>
                                  <p:childTnLst>
                                    <p:set>
                                      <p:cBhvr>
                                        <p:cTn id="49" dur="1" fill="hold">
                                          <p:stCondLst>
                                            <p:cond delay="0"/>
                                          </p:stCondLst>
                                        </p:cTn>
                                        <p:tgtEl>
                                          <p:spTgt spid="157"/>
                                        </p:tgtEl>
                                        <p:attrNameLst>
                                          <p:attrName>style.visibility</p:attrName>
                                        </p:attrNameLst>
                                      </p:cBhvr>
                                      <p:to>
                                        <p:strVal val="visible"/>
                                      </p:to>
                                    </p:set>
                                    <p:animEffect transition="in" filter="blinds(horizontal)">
                                      <p:cBhvr>
                                        <p:cTn id="50" dur="500"/>
                                        <p:tgtEl>
                                          <p:spTgt spid="157"/>
                                        </p:tgtEl>
                                      </p:cBhvr>
                                    </p:animEffect>
                                  </p:childTnLst>
                                </p:cTn>
                              </p:par>
                              <p:par>
                                <p:cTn id="51" presetID="3" presetClass="entr" presetSubtype="10" fill="hold" nodeType="withEffect">
                                  <p:stCondLst>
                                    <p:cond delay="0"/>
                                  </p:stCondLst>
                                  <p:childTnLst>
                                    <p:set>
                                      <p:cBhvr>
                                        <p:cTn id="52" dur="1" fill="hold">
                                          <p:stCondLst>
                                            <p:cond delay="0"/>
                                          </p:stCondLst>
                                        </p:cTn>
                                        <p:tgtEl>
                                          <p:spTgt spid="163"/>
                                        </p:tgtEl>
                                        <p:attrNameLst>
                                          <p:attrName>style.visibility</p:attrName>
                                        </p:attrNameLst>
                                      </p:cBhvr>
                                      <p:to>
                                        <p:strVal val="visible"/>
                                      </p:to>
                                    </p:set>
                                    <p:animEffect transition="in" filter="blinds(horizontal)">
                                      <p:cBhvr>
                                        <p:cTn id="53" dur="5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P spid="146" grpId="1"/>
      <p:bldP spid="157" grpId="2"/>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文本框 33"/>
          <p:cNvSpPr txBox="1"/>
          <p:nvPr/>
        </p:nvSpPr>
        <p:spPr bwMode="auto">
          <a:xfrm flipH="1">
            <a:off x="3227070" y="1998980"/>
            <a:ext cx="5581015" cy="461645"/>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对律师的执业活动起到规范和保护作用</a:t>
            </a:r>
          </a:p>
        </p:txBody>
      </p:sp>
      <p:sp>
        <p:nvSpPr>
          <p:cNvPr id="37" name="文本框 36"/>
          <p:cNvSpPr txBox="1"/>
          <p:nvPr/>
        </p:nvSpPr>
        <p:spPr bwMode="auto">
          <a:xfrm flipH="1">
            <a:off x="3349625" y="2993390"/>
            <a:ext cx="5909310" cy="461645"/>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对律师的执业行为起到评价和矫正的作用</a:t>
            </a:r>
          </a:p>
        </p:txBody>
      </p:sp>
      <p:sp>
        <p:nvSpPr>
          <p:cNvPr id="40" name="文本框 39"/>
          <p:cNvSpPr txBox="1"/>
          <p:nvPr/>
        </p:nvSpPr>
        <p:spPr bwMode="auto">
          <a:xfrm flipH="1">
            <a:off x="3416935" y="4224020"/>
            <a:ext cx="5581015" cy="461645"/>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对律师群体起到约束和强制的作用</a:t>
            </a:r>
          </a:p>
        </p:txBody>
      </p:sp>
      <p:grpSp>
        <p:nvGrpSpPr>
          <p:cNvPr id="41" name="组合 40"/>
          <p:cNvGrpSpPr/>
          <p:nvPr/>
        </p:nvGrpSpPr>
        <p:grpSpPr>
          <a:xfrm>
            <a:off x="411622" y="398742"/>
            <a:ext cx="4991719" cy="720090"/>
            <a:chOff x="172119" y="108250"/>
            <a:chExt cx="4991719" cy="720090"/>
          </a:xfrm>
        </p:grpSpPr>
        <p:grpSp>
          <p:nvGrpSpPr>
            <p:cNvPr id="43" name="组合 42"/>
            <p:cNvGrpSpPr/>
            <p:nvPr/>
          </p:nvGrpSpPr>
          <p:grpSpPr>
            <a:xfrm>
              <a:off x="172119" y="108250"/>
              <a:ext cx="4991719" cy="720090"/>
              <a:chOff x="172119" y="108250"/>
              <a:chExt cx="4991719" cy="720090"/>
            </a:xfrm>
          </p:grpSpPr>
          <p:grpSp>
            <p:nvGrpSpPr>
              <p:cNvPr id="45" name="组合 44"/>
              <p:cNvGrpSpPr/>
              <p:nvPr/>
            </p:nvGrpSpPr>
            <p:grpSpPr>
              <a:xfrm>
                <a:off x="172119" y="139850"/>
                <a:ext cx="4991719" cy="688490"/>
                <a:chOff x="172119" y="139850"/>
                <a:chExt cx="4991719" cy="688490"/>
              </a:xfrm>
            </p:grpSpPr>
            <p:sp>
              <p:nvSpPr>
                <p:cNvPr id="78" name="弧形 77"/>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79" name="直接连接符 78"/>
                <p:cNvCxnSpPr>
                  <a:stCxn id="78" idx="0"/>
                </p:cNvCxnSpPr>
                <p:nvPr/>
              </p:nvCxnSpPr>
              <p:spPr>
                <a:xfrm>
                  <a:off x="517306" y="828339"/>
                  <a:ext cx="43943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0" name="矩形: 圆角 79"/>
                <p:cNvSpPr/>
                <p:nvPr/>
              </p:nvSpPr>
              <p:spPr>
                <a:xfrm>
                  <a:off x="253272" y="217843"/>
                  <a:ext cx="4910566"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6" name="直接连接符 45"/>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44" name="Rectangle 7"/>
            <p:cNvSpPr>
              <a:spLocks noChangeArrowheads="1"/>
            </p:cNvSpPr>
            <p:nvPr/>
          </p:nvSpPr>
          <p:spPr bwMode="auto">
            <a:xfrm>
              <a:off x="1130764" y="204858"/>
              <a:ext cx="3933253"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律师职业伦理重要性</a:t>
              </a:r>
            </a:p>
          </p:txBody>
        </p:sp>
      </p:grpSp>
      <p:grpSp>
        <p:nvGrpSpPr>
          <p:cNvPr id="81" name="组合 80"/>
          <p:cNvGrpSpPr/>
          <p:nvPr/>
        </p:nvGrpSpPr>
        <p:grpSpPr>
          <a:xfrm>
            <a:off x="582520" y="413294"/>
            <a:ext cx="838200" cy="722586"/>
            <a:chOff x="544888" y="408581"/>
            <a:chExt cx="838200" cy="722586"/>
          </a:xfrm>
        </p:grpSpPr>
        <p:sp>
          <p:nvSpPr>
            <p:cNvPr id="82" name="六边形 81"/>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84"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85"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86"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7" name="组合 166"/>
          <p:cNvGrpSpPr/>
          <p:nvPr/>
        </p:nvGrpSpPr>
        <p:grpSpPr>
          <a:xfrm>
            <a:off x="411622" y="398742"/>
            <a:ext cx="4991719" cy="720090"/>
            <a:chOff x="172119" y="108250"/>
            <a:chExt cx="4991719" cy="720090"/>
          </a:xfrm>
        </p:grpSpPr>
        <p:grpSp>
          <p:nvGrpSpPr>
            <p:cNvPr id="168" name="组合 167"/>
            <p:cNvGrpSpPr/>
            <p:nvPr/>
          </p:nvGrpSpPr>
          <p:grpSpPr>
            <a:xfrm>
              <a:off x="172119" y="108250"/>
              <a:ext cx="4991719" cy="720090"/>
              <a:chOff x="172119" y="108250"/>
              <a:chExt cx="4991719" cy="720090"/>
            </a:xfrm>
          </p:grpSpPr>
          <p:grpSp>
            <p:nvGrpSpPr>
              <p:cNvPr id="170" name="组合 169"/>
              <p:cNvGrpSpPr/>
              <p:nvPr/>
            </p:nvGrpSpPr>
            <p:grpSpPr>
              <a:xfrm>
                <a:off x="172119" y="139850"/>
                <a:ext cx="4991719" cy="688490"/>
                <a:chOff x="172119" y="139850"/>
                <a:chExt cx="4991719" cy="688490"/>
              </a:xfrm>
            </p:grpSpPr>
            <p:sp>
              <p:nvSpPr>
                <p:cNvPr id="179" name="弧形 178"/>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80" name="直接连接符 179"/>
                <p:cNvCxnSpPr>
                  <a:stCxn id="179" idx="0"/>
                </p:cNvCxnSpPr>
                <p:nvPr/>
              </p:nvCxnSpPr>
              <p:spPr>
                <a:xfrm>
                  <a:off x="517306" y="828339"/>
                  <a:ext cx="439431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81" name="矩形: 圆角 180"/>
                <p:cNvSpPr/>
                <p:nvPr/>
              </p:nvSpPr>
              <p:spPr>
                <a:xfrm>
                  <a:off x="253272" y="217843"/>
                  <a:ext cx="4910566"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2" name="直接连接符 171"/>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3" name="直接连接符 172"/>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5" name="直接连接符 174"/>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6" name="直接连接符 175"/>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169" name="Rectangle 7"/>
            <p:cNvSpPr>
              <a:spLocks noChangeArrowheads="1"/>
            </p:cNvSpPr>
            <p:nvPr/>
          </p:nvSpPr>
          <p:spPr bwMode="auto">
            <a:xfrm>
              <a:off x="1130764" y="204858"/>
              <a:ext cx="3933253"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不当的律师职业行为</a:t>
              </a:r>
              <a:endParaRPr lang="en-US"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nvGrpSpPr>
          <p:cNvPr id="182" name="组合 181"/>
          <p:cNvGrpSpPr/>
          <p:nvPr/>
        </p:nvGrpSpPr>
        <p:grpSpPr>
          <a:xfrm>
            <a:off x="582520" y="413294"/>
            <a:ext cx="838200" cy="722586"/>
            <a:chOff x="544888" y="408581"/>
            <a:chExt cx="838200" cy="722586"/>
          </a:xfrm>
        </p:grpSpPr>
        <p:sp>
          <p:nvSpPr>
            <p:cNvPr id="183" name="六边形 182"/>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4" name="组合 183"/>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185"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186"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87"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88" name="组合 13"/>
          <p:cNvGrpSpPr/>
          <p:nvPr/>
        </p:nvGrpSpPr>
        <p:grpSpPr>
          <a:xfrm>
            <a:off x="1152655" y="1397066"/>
            <a:ext cx="452308" cy="452308"/>
            <a:chOff x="2940909" y="1002889"/>
            <a:chExt cx="452308" cy="452308"/>
          </a:xfrm>
        </p:grpSpPr>
        <p:sp>
          <p:nvSpPr>
            <p:cNvPr id="189"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90"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1</a:t>
              </a:r>
            </a:p>
          </p:txBody>
        </p:sp>
      </p:grpSp>
      <p:sp>
        <p:nvSpPr>
          <p:cNvPr id="191"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1397066"/>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marL="0" marR="0" indent="0" algn="l" defTabSz="914400">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律师私收案、收费和不适当地过高收费，违反</a:t>
            </a:r>
            <a:r>
              <a:rPr altLang="zh-CN" sz="2000">
                <a:latin typeface="思源黑体 CN Normal" panose="020B0400000000000000" pitchFamily="34" charset="-122"/>
                <a:ea typeface="思源黑体 CN Normal" panose="020B0400000000000000" pitchFamily="34" charset="-122"/>
                <a:sym typeface="+mn-ea"/>
              </a:rPr>
              <a:t>《</a:t>
            </a:r>
            <a:r>
              <a:rPr lang="zh-CN" altLang="en-US" sz="2000">
                <a:latin typeface="思源黑体 CN Normal" panose="020B0400000000000000" pitchFamily="34" charset="-122"/>
                <a:ea typeface="思源黑体 CN Normal" panose="020B0400000000000000" pitchFamily="34" charset="-122"/>
                <a:sym typeface="+mn-ea"/>
              </a:rPr>
              <a:t>律师法</a:t>
            </a:r>
            <a:r>
              <a:rPr altLang="zh-CN" sz="2000">
                <a:latin typeface="思源黑体 CN Normal" panose="020B0400000000000000" pitchFamily="34" charset="-122"/>
                <a:ea typeface="思源黑体 CN Normal" panose="020B0400000000000000" pitchFamily="34" charset="-122"/>
                <a:sym typeface="+mn-ea"/>
              </a:rPr>
              <a:t>》</a:t>
            </a:r>
            <a:r>
              <a:rPr lang="zh-CN" altLang="en-US" sz="2000">
                <a:latin typeface="思源黑体 CN Normal" panose="020B0400000000000000" pitchFamily="34" charset="-122"/>
                <a:ea typeface="思源黑体 CN Normal" panose="020B0400000000000000" pitchFamily="34" charset="-122"/>
                <a:sym typeface="+mn-ea"/>
              </a:rPr>
              <a:t>的规定；</a:t>
            </a:r>
            <a:endParaRPr lang="zh-CN" altLang="en-US" sz="2000">
              <a:solidFill>
                <a:srgbClr val="5B5957"/>
              </a:solidFill>
              <a:latin typeface="思源黑体 CN Normal" panose="020B0400000000000000" pitchFamily="34" charset="-122"/>
              <a:ea typeface="思源黑体 CN Normal" panose="020B0400000000000000" pitchFamily="34" charset="-122"/>
              <a:cs typeface="等线" charset="0"/>
            </a:endParaRPr>
          </a:p>
        </p:txBody>
      </p:sp>
      <p:grpSp>
        <p:nvGrpSpPr>
          <p:cNvPr id="192" name="组合 13"/>
          <p:cNvGrpSpPr/>
          <p:nvPr/>
        </p:nvGrpSpPr>
        <p:grpSpPr>
          <a:xfrm>
            <a:off x="1152655" y="2052109"/>
            <a:ext cx="452308" cy="452308"/>
            <a:chOff x="2940909" y="1002889"/>
            <a:chExt cx="452308" cy="452308"/>
          </a:xfrm>
        </p:grpSpPr>
        <p:sp>
          <p:nvSpPr>
            <p:cNvPr id="193"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94" name="椭圆 15"/>
            <p:cNvSpPr/>
            <p:nvPr/>
          </p:nvSpPr>
          <p:spPr>
            <a:xfrm>
              <a:off x="2969260" y="1028065"/>
              <a:ext cx="401955" cy="401955"/>
            </a:xfrm>
            <a:prstGeom prst="ellipse">
              <a:avLst/>
            </a:prstGeom>
            <a:solidFill>
              <a:srgbClr val="0461A0"/>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2</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95"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2052109"/>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违背诉讼规律不适当许愿，一味迎合当事人的意愿；</a:t>
            </a:r>
          </a:p>
        </p:txBody>
      </p:sp>
      <p:grpSp>
        <p:nvGrpSpPr>
          <p:cNvPr id="196" name="组合 13"/>
          <p:cNvGrpSpPr/>
          <p:nvPr/>
        </p:nvGrpSpPr>
        <p:grpSpPr>
          <a:xfrm>
            <a:off x="1152655" y="2707152"/>
            <a:ext cx="452308" cy="452308"/>
            <a:chOff x="2940909" y="1002889"/>
            <a:chExt cx="452308" cy="452308"/>
          </a:xfrm>
        </p:grpSpPr>
        <p:sp>
          <p:nvSpPr>
            <p:cNvPr id="197"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98"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3</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99"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2707152"/>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为了获得案源，在执业活动和宣传材料中贬低同行甚至贬损同行；</a:t>
            </a:r>
          </a:p>
        </p:txBody>
      </p:sp>
      <p:grpSp>
        <p:nvGrpSpPr>
          <p:cNvPr id="200" name="组合 13"/>
          <p:cNvGrpSpPr/>
          <p:nvPr/>
        </p:nvGrpSpPr>
        <p:grpSpPr>
          <a:xfrm>
            <a:off x="1152655" y="3362195"/>
            <a:ext cx="452308" cy="452308"/>
            <a:chOff x="2940909" y="1002889"/>
            <a:chExt cx="452308" cy="452308"/>
          </a:xfrm>
        </p:grpSpPr>
        <p:sp>
          <p:nvSpPr>
            <p:cNvPr id="201"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202" name="椭圆 15"/>
            <p:cNvSpPr/>
            <p:nvPr/>
          </p:nvSpPr>
          <p:spPr>
            <a:xfrm>
              <a:off x="2969260" y="1028065"/>
              <a:ext cx="401955" cy="401955"/>
            </a:xfrm>
            <a:prstGeom prst="ellipse">
              <a:avLst/>
            </a:prstGeom>
            <a:solidFill>
              <a:srgbClr val="0461A0"/>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4</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203"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3362195"/>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非法披露信息，侵害当事人合法权益；</a:t>
            </a:r>
          </a:p>
        </p:txBody>
      </p:sp>
      <p:grpSp>
        <p:nvGrpSpPr>
          <p:cNvPr id="204" name="组合 13"/>
          <p:cNvGrpSpPr/>
          <p:nvPr/>
        </p:nvGrpSpPr>
        <p:grpSpPr>
          <a:xfrm>
            <a:off x="1152655" y="4017238"/>
            <a:ext cx="452308" cy="452308"/>
            <a:chOff x="2940909" y="1002889"/>
            <a:chExt cx="452308" cy="452308"/>
          </a:xfrm>
        </p:grpSpPr>
        <p:sp>
          <p:nvSpPr>
            <p:cNvPr id="205"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206"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5</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207"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4017238"/>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违反忠诚和保密义务，导致利益冲突；</a:t>
            </a:r>
          </a:p>
        </p:txBody>
      </p:sp>
      <p:grpSp>
        <p:nvGrpSpPr>
          <p:cNvPr id="208" name="组合 13"/>
          <p:cNvGrpSpPr/>
          <p:nvPr/>
        </p:nvGrpSpPr>
        <p:grpSpPr>
          <a:xfrm>
            <a:off x="1152655" y="4672281"/>
            <a:ext cx="452308" cy="452308"/>
            <a:chOff x="2940909" y="1002889"/>
            <a:chExt cx="452308" cy="452308"/>
          </a:xfrm>
        </p:grpSpPr>
        <p:sp>
          <p:nvSpPr>
            <p:cNvPr id="209"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210" name="椭圆 15"/>
            <p:cNvSpPr/>
            <p:nvPr/>
          </p:nvSpPr>
          <p:spPr>
            <a:xfrm>
              <a:off x="2969260" y="1028065"/>
              <a:ext cx="401955" cy="401955"/>
            </a:xfrm>
            <a:prstGeom prst="ellipse">
              <a:avLst/>
            </a:prstGeom>
            <a:solidFill>
              <a:srgbClr val="0461A0"/>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6</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211"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4672281"/>
            <a:ext cx="9621380"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对承担社会责任重要性的认识还不深刻，对公益法律服务项目含义的理解存在偏差；</a:t>
            </a:r>
          </a:p>
        </p:txBody>
      </p:sp>
      <p:grpSp>
        <p:nvGrpSpPr>
          <p:cNvPr id="212" name="组合 13"/>
          <p:cNvGrpSpPr/>
          <p:nvPr/>
        </p:nvGrpSpPr>
        <p:grpSpPr>
          <a:xfrm>
            <a:off x="1152655" y="5327323"/>
            <a:ext cx="452308" cy="452308"/>
            <a:chOff x="2940909" y="1002889"/>
            <a:chExt cx="452308" cy="452308"/>
          </a:xfrm>
        </p:grpSpPr>
        <p:sp>
          <p:nvSpPr>
            <p:cNvPr id="213"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214"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7</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215"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650777" y="5327323"/>
            <a:ext cx="8282305"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利用媒体炒作，谋求个人利益。</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167"/>
                                        </p:tgtEl>
                                        <p:attrNameLst>
                                          <p:attrName>style.visibility</p:attrName>
                                        </p:attrNameLst>
                                      </p:cBhvr>
                                      <p:to>
                                        <p:strVal val="visible"/>
                                      </p:to>
                                    </p:set>
                                    <p:animEffect transition="in" filter="wipe(left)">
                                      <p:cBhvr>
                                        <p:cTn id="8" dur="500"/>
                                        <p:tgtEl>
                                          <p:spTgt spid="167"/>
                                        </p:tgtEl>
                                      </p:cBhvr>
                                    </p:animEffect>
                                  </p:childTnLst>
                                </p:cTn>
                              </p:par>
                              <p:par>
                                <p:cTn id="9" presetID="10" presetClass="entr" presetSubtype="0" fill="hold" nodeType="withEffect">
                                  <p:stCondLst>
                                    <p:cond delay="0"/>
                                  </p:stCondLst>
                                  <p:childTnLst>
                                    <p:set>
                                      <p:cBhvr>
                                        <p:cTn id="10" dur="1" fill="hold">
                                          <p:stCondLst>
                                            <p:cond delay="0"/>
                                          </p:stCondLst>
                                        </p:cTn>
                                        <p:tgtEl>
                                          <p:spTgt spid="182"/>
                                        </p:tgtEl>
                                        <p:attrNameLst>
                                          <p:attrName>style.visibility</p:attrName>
                                        </p:attrNameLst>
                                      </p:cBhvr>
                                      <p:to>
                                        <p:strVal val="visible"/>
                                      </p:to>
                                    </p:set>
                                    <p:animEffect transition="in" filter="fade">
                                      <p:cBhvr>
                                        <p:cTn id="11" dur="500"/>
                                        <p:tgtEl>
                                          <p:spTgt spid="182"/>
                                        </p:tgtEl>
                                      </p:cBhvr>
                                    </p:animEffect>
                                  </p:childTnLst>
                                </p:cTn>
                              </p:par>
                            </p:childTnLst>
                          </p:cTn>
                        </p:par>
                        <p:par>
                          <p:cTn id="12" fill="hold" nodeType="withGroup">
                            <p:stCondLst>
                              <p:cond delay="250"/>
                            </p:stCondLst>
                            <p:childTnLst>
                              <p:par>
                                <p:cTn id="13" presetID="53" presetClass="entr" presetSubtype="0" fill="hold" nodeType="afterEffect">
                                  <p:childTnLst>
                                    <p:set>
                                      <p:cBhvr>
                                        <p:cTn id="14" dur="1" fill="hold">
                                          <p:stCondLst>
                                            <p:cond delay="0"/>
                                          </p:stCondLst>
                                        </p:cTn>
                                        <p:tgtEl>
                                          <p:spTgt spid="188"/>
                                        </p:tgtEl>
                                        <p:attrNameLst>
                                          <p:attrName>style.visibility</p:attrName>
                                        </p:attrNameLst>
                                      </p:cBhvr>
                                      <p:to>
                                        <p:strVal val="visible"/>
                                      </p:to>
                                    </p:set>
                                    <p:anim calcmode="lin" valueType="num">
                                      <p:cBhvr>
                                        <p:cTn id="15" dur="500" fill="hold"/>
                                        <p:tgtEl>
                                          <p:spTgt spid="188"/>
                                        </p:tgtEl>
                                        <p:attrNameLst>
                                          <p:attrName>ppt_w</p:attrName>
                                        </p:attrNameLst>
                                      </p:cBhvr>
                                      <p:tavLst>
                                        <p:tav tm="0">
                                          <p:val>
                                            <p:fltVal val="0"/>
                                          </p:val>
                                        </p:tav>
                                        <p:tav tm="100000">
                                          <p:val>
                                            <p:strVal val="#ppt_w"/>
                                          </p:val>
                                        </p:tav>
                                      </p:tavLst>
                                    </p:anim>
                                    <p:anim calcmode="lin" valueType="num">
                                      <p:cBhvr>
                                        <p:cTn id="16" dur="500" fill="hold"/>
                                        <p:tgtEl>
                                          <p:spTgt spid="188"/>
                                        </p:tgtEl>
                                        <p:attrNameLst>
                                          <p:attrName>ppt_h</p:attrName>
                                        </p:attrNameLst>
                                      </p:cBhvr>
                                      <p:tavLst>
                                        <p:tav tm="0">
                                          <p:val>
                                            <p:fltVal val="0"/>
                                          </p:val>
                                        </p:tav>
                                        <p:tav tm="100000">
                                          <p:val>
                                            <p:strVal val="#ppt_h"/>
                                          </p:val>
                                        </p:tav>
                                      </p:tavLst>
                                    </p:anim>
                                    <p:animEffect transition="in" filter="fade">
                                      <p:cBhvr>
                                        <p:cTn id="17" dur="500"/>
                                        <p:tgtEl>
                                          <p:spTgt spid="188"/>
                                        </p:tgtEl>
                                      </p:cBhvr>
                                    </p:animEffect>
                                  </p:childTnLst>
                                </p:cTn>
                              </p:par>
                            </p:childTnLst>
                          </p:cTn>
                        </p:par>
                        <p:par>
                          <p:cTn id="18" fill="hold" nodeType="withGroup">
                            <p:stCondLst>
                              <p:cond delay="250"/>
                            </p:stCondLst>
                            <p:childTnLst>
                              <p:par>
                                <p:cTn id="19" presetID="22" presetClass="entr" presetSubtype="8" fill="hold" grpId="0" nodeType="afterEffect">
                                  <p:childTnLst>
                                    <p:set>
                                      <p:cBhvr>
                                        <p:cTn id="20" dur="1" fill="hold">
                                          <p:stCondLst>
                                            <p:cond delay="0"/>
                                          </p:stCondLst>
                                        </p:cTn>
                                        <p:tgtEl>
                                          <p:spTgt spid="191"/>
                                        </p:tgtEl>
                                        <p:attrNameLst>
                                          <p:attrName>style.visibility</p:attrName>
                                        </p:attrNameLst>
                                      </p:cBhvr>
                                      <p:to>
                                        <p:strVal val="visible"/>
                                      </p:to>
                                    </p:set>
                                    <p:animEffect transition="in" filter="wipe(left)">
                                      <p:cBhvr>
                                        <p:cTn id="21" dur="500"/>
                                        <p:tgtEl>
                                          <p:spTgt spid="191"/>
                                        </p:tgtEl>
                                      </p:cBhvr>
                                    </p:animEffect>
                                  </p:childTnLst>
                                </p:cTn>
                              </p:par>
                            </p:childTnLst>
                          </p:cTn>
                        </p:par>
                        <p:par>
                          <p:cTn id="22" fill="hold" nodeType="withGroup">
                            <p:stCondLst>
                              <p:cond delay="250"/>
                            </p:stCondLst>
                            <p:childTnLst>
                              <p:par>
                                <p:cTn id="23" presetID="53" presetClass="entr" presetSubtype="0" fill="hold" nodeType="afterEffect">
                                  <p:childTnLst>
                                    <p:set>
                                      <p:cBhvr>
                                        <p:cTn id="24" dur="1" fill="hold">
                                          <p:stCondLst>
                                            <p:cond delay="0"/>
                                          </p:stCondLst>
                                        </p:cTn>
                                        <p:tgtEl>
                                          <p:spTgt spid="192"/>
                                        </p:tgtEl>
                                        <p:attrNameLst>
                                          <p:attrName>style.visibility</p:attrName>
                                        </p:attrNameLst>
                                      </p:cBhvr>
                                      <p:to>
                                        <p:strVal val="visible"/>
                                      </p:to>
                                    </p:set>
                                    <p:anim calcmode="lin" valueType="num">
                                      <p:cBhvr>
                                        <p:cTn id="25" dur="500" fill="hold"/>
                                        <p:tgtEl>
                                          <p:spTgt spid="192"/>
                                        </p:tgtEl>
                                        <p:attrNameLst>
                                          <p:attrName>ppt_w</p:attrName>
                                        </p:attrNameLst>
                                      </p:cBhvr>
                                      <p:tavLst>
                                        <p:tav tm="0">
                                          <p:val>
                                            <p:fltVal val="0"/>
                                          </p:val>
                                        </p:tav>
                                        <p:tav tm="100000">
                                          <p:val>
                                            <p:strVal val="#ppt_w"/>
                                          </p:val>
                                        </p:tav>
                                      </p:tavLst>
                                    </p:anim>
                                    <p:anim calcmode="lin" valueType="num">
                                      <p:cBhvr>
                                        <p:cTn id="26" dur="500" fill="hold"/>
                                        <p:tgtEl>
                                          <p:spTgt spid="192"/>
                                        </p:tgtEl>
                                        <p:attrNameLst>
                                          <p:attrName>ppt_h</p:attrName>
                                        </p:attrNameLst>
                                      </p:cBhvr>
                                      <p:tavLst>
                                        <p:tav tm="0">
                                          <p:val>
                                            <p:fltVal val="0"/>
                                          </p:val>
                                        </p:tav>
                                        <p:tav tm="100000">
                                          <p:val>
                                            <p:strVal val="#ppt_h"/>
                                          </p:val>
                                        </p:tav>
                                      </p:tavLst>
                                    </p:anim>
                                    <p:animEffect transition="in" filter="fade">
                                      <p:cBhvr>
                                        <p:cTn id="27" dur="500"/>
                                        <p:tgtEl>
                                          <p:spTgt spid="192"/>
                                        </p:tgtEl>
                                      </p:cBhvr>
                                    </p:animEffect>
                                  </p:childTnLst>
                                </p:cTn>
                              </p:par>
                            </p:childTnLst>
                          </p:cTn>
                        </p:par>
                        <p:par>
                          <p:cTn id="28" fill="hold" nodeType="withGroup">
                            <p:stCondLst>
                              <p:cond delay="250"/>
                            </p:stCondLst>
                            <p:childTnLst>
                              <p:par>
                                <p:cTn id="29" presetID="22" presetClass="entr" presetSubtype="8" fill="hold" grpId="1" nodeType="afterEffect">
                                  <p:childTnLst>
                                    <p:set>
                                      <p:cBhvr>
                                        <p:cTn id="30" dur="1" fill="hold">
                                          <p:stCondLst>
                                            <p:cond delay="0"/>
                                          </p:stCondLst>
                                        </p:cTn>
                                        <p:tgtEl>
                                          <p:spTgt spid="195"/>
                                        </p:tgtEl>
                                        <p:attrNameLst>
                                          <p:attrName>style.visibility</p:attrName>
                                        </p:attrNameLst>
                                      </p:cBhvr>
                                      <p:to>
                                        <p:strVal val="visible"/>
                                      </p:to>
                                    </p:set>
                                    <p:animEffect transition="in" filter="wipe(left)">
                                      <p:cBhvr>
                                        <p:cTn id="31" dur="500"/>
                                        <p:tgtEl>
                                          <p:spTgt spid="195"/>
                                        </p:tgtEl>
                                      </p:cBhvr>
                                    </p:animEffect>
                                  </p:childTnLst>
                                </p:cTn>
                              </p:par>
                            </p:childTnLst>
                          </p:cTn>
                        </p:par>
                        <p:par>
                          <p:cTn id="32" fill="hold" nodeType="withGroup">
                            <p:stCondLst>
                              <p:cond delay="250"/>
                            </p:stCondLst>
                            <p:childTnLst>
                              <p:par>
                                <p:cTn id="33" presetID="53" presetClass="entr" presetSubtype="0" fill="hold" nodeType="afterEffect">
                                  <p:childTnLst>
                                    <p:set>
                                      <p:cBhvr>
                                        <p:cTn id="34" dur="1" fill="hold">
                                          <p:stCondLst>
                                            <p:cond delay="0"/>
                                          </p:stCondLst>
                                        </p:cTn>
                                        <p:tgtEl>
                                          <p:spTgt spid="196"/>
                                        </p:tgtEl>
                                        <p:attrNameLst>
                                          <p:attrName>style.visibility</p:attrName>
                                        </p:attrNameLst>
                                      </p:cBhvr>
                                      <p:to>
                                        <p:strVal val="visible"/>
                                      </p:to>
                                    </p:set>
                                    <p:anim calcmode="lin" valueType="num">
                                      <p:cBhvr>
                                        <p:cTn id="35" dur="500" fill="hold"/>
                                        <p:tgtEl>
                                          <p:spTgt spid="196"/>
                                        </p:tgtEl>
                                        <p:attrNameLst>
                                          <p:attrName>ppt_w</p:attrName>
                                        </p:attrNameLst>
                                      </p:cBhvr>
                                      <p:tavLst>
                                        <p:tav tm="0">
                                          <p:val>
                                            <p:fltVal val="0"/>
                                          </p:val>
                                        </p:tav>
                                        <p:tav tm="100000">
                                          <p:val>
                                            <p:strVal val="#ppt_w"/>
                                          </p:val>
                                        </p:tav>
                                      </p:tavLst>
                                    </p:anim>
                                    <p:anim calcmode="lin" valueType="num">
                                      <p:cBhvr>
                                        <p:cTn id="36" dur="500" fill="hold"/>
                                        <p:tgtEl>
                                          <p:spTgt spid="196"/>
                                        </p:tgtEl>
                                        <p:attrNameLst>
                                          <p:attrName>ppt_h</p:attrName>
                                        </p:attrNameLst>
                                      </p:cBhvr>
                                      <p:tavLst>
                                        <p:tav tm="0">
                                          <p:val>
                                            <p:fltVal val="0"/>
                                          </p:val>
                                        </p:tav>
                                        <p:tav tm="100000">
                                          <p:val>
                                            <p:strVal val="#ppt_h"/>
                                          </p:val>
                                        </p:tav>
                                      </p:tavLst>
                                    </p:anim>
                                    <p:animEffect transition="in" filter="fade">
                                      <p:cBhvr>
                                        <p:cTn id="37" dur="500"/>
                                        <p:tgtEl>
                                          <p:spTgt spid="196"/>
                                        </p:tgtEl>
                                      </p:cBhvr>
                                    </p:animEffect>
                                  </p:childTnLst>
                                </p:cTn>
                              </p:par>
                            </p:childTnLst>
                          </p:cTn>
                        </p:par>
                        <p:par>
                          <p:cTn id="38" fill="hold" nodeType="withGroup">
                            <p:stCondLst>
                              <p:cond delay="250"/>
                            </p:stCondLst>
                            <p:childTnLst>
                              <p:par>
                                <p:cTn id="39" presetID="22" presetClass="entr" presetSubtype="8" fill="hold" grpId="2" nodeType="afterEffect">
                                  <p:childTnLst>
                                    <p:set>
                                      <p:cBhvr>
                                        <p:cTn id="40" dur="1" fill="hold">
                                          <p:stCondLst>
                                            <p:cond delay="0"/>
                                          </p:stCondLst>
                                        </p:cTn>
                                        <p:tgtEl>
                                          <p:spTgt spid="199"/>
                                        </p:tgtEl>
                                        <p:attrNameLst>
                                          <p:attrName>style.visibility</p:attrName>
                                        </p:attrNameLst>
                                      </p:cBhvr>
                                      <p:to>
                                        <p:strVal val="visible"/>
                                      </p:to>
                                    </p:set>
                                    <p:animEffect transition="in" filter="wipe(left)">
                                      <p:cBhvr>
                                        <p:cTn id="41" dur="500"/>
                                        <p:tgtEl>
                                          <p:spTgt spid="199"/>
                                        </p:tgtEl>
                                      </p:cBhvr>
                                    </p:animEffect>
                                  </p:childTnLst>
                                </p:cTn>
                              </p:par>
                            </p:childTnLst>
                          </p:cTn>
                        </p:par>
                        <p:par>
                          <p:cTn id="42" fill="hold" nodeType="withGroup">
                            <p:stCondLst>
                              <p:cond delay="250"/>
                            </p:stCondLst>
                            <p:childTnLst>
                              <p:par>
                                <p:cTn id="43" presetID="53" presetClass="entr" presetSubtype="0" fill="hold" nodeType="afterEffect">
                                  <p:childTnLst>
                                    <p:set>
                                      <p:cBhvr>
                                        <p:cTn id="44" dur="1" fill="hold">
                                          <p:stCondLst>
                                            <p:cond delay="0"/>
                                          </p:stCondLst>
                                        </p:cTn>
                                        <p:tgtEl>
                                          <p:spTgt spid="200"/>
                                        </p:tgtEl>
                                        <p:attrNameLst>
                                          <p:attrName>style.visibility</p:attrName>
                                        </p:attrNameLst>
                                      </p:cBhvr>
                                      <p:to>
                                        <p:strVal val="visible"/>
                                      </p:to>
                                    </p:set>
                                    <p:anim calcmode="lin" valueType="num">
                                      <p:cBhvr>
                                        <p:cTn id="45" dur="500" fill="hold"/>
                                        <p:tgtEl>
                                          <p:spTgt spid="200"/>
                                        </p:tgtEl>
                                        <p:attrNameLst>
                                          <p:attrName>ppt_w</p:attrName>
                                        </p:attrNameLst>
                                      </p:cBhvr>
                                      <p:tavLst>
                                        <p:tav tm="0">
                                          <p:val>
                                            <p:fltVal val="0"/>
                                          </p:val>
                                        </p:tav>
                                        <p:tav tm="100000">
                                          <p:val>
                                            <p:strVal val="#ppt_w"/>
                                          </p:val>
                                        </p:tav>
                                      </p:tavLst>
                                    </p:anim>
                                    <p:anim calcmode="lin" valueType="num">
                                      <p:cBhvr>
                                        <p:cTn id="46" dur="500" fill="hold"/>
                                        <p:tgtEl>
                                          <p:spTgt spid="200"/>
                                        </p:tgtEl>
                                        <p:attrNameLst>
                                          <p:attrName>ppt_h</p:attrName>
                                        </p:attrNameLst>
                                      </p:cBhvr>
                                      <p:tavLst>
                                        <p:tav tm="0">
                                          <p:val>
                                            <p:fltVal val="0"/>
                                          </p:val>
                                        </p:tav>
                                        <p:tav tm="100000">
                                          <p:val>
                                            <p:strVal val="#ppt_h"/>
                                          </p:val>
                                        </p:tav>
                                      </p:tavLst>
                                    </p:anim>
                                    <p:animEffect transition="in" filter="fade">
                                      <p:cBhvr>
                                        <p:cTn id="47" dur="500"/>
                                        <p:tgtEl>
                                          <p:spTgt spid="200"/>
                                        </p:tgtEl>
                                      </p:cBhvr>
                                    </p:animEffect>
                                  </p:childTnLst>
                                </p:cTn>
                              </p:par>
                            </p:childTnLst>
                          </p:cTn>
                        </p:par>
                        <p:par>
                          <p:cTn id="48" fill="hold" nodeType="withGroup">
                            <p:stCondLst>
                              <p:cond delay="250"/>
                            </p:stCondLst>
                            <p:childTnLst>
                              <p:par>
                                <p:cTn id="49" presetID="22" presetClass="entr" presetSubtype="8" fill="hold" grpId="3" nodeType="afterEffect">
                                  <p:childTnLst>
                                    <p:set>
                                      <p:cBhvr>
                                        <p:cTn id="50" dur="1" fill="hold">
                                          <p:stCondLst>
                                            <p:cond delay="0"/>
                                          </p:stCondLst>
                                        </p:cTn>
                                        <p:tgtEl>
                                          <p:spTgt spid="203"/>
                                        </p:tgtEl>
                                        <p:attrNameLst>
                                          <p:attrName>style.visibility</p:attrName>
                                        </p:attrNameLst>
                                      </p:cBhvr>
                                      <p:to>
                                        <p:strVal val="visible"/>
                                      </p:to>
                                    </p:set>
                                    <p:animEffect transition="in" filter="wipe(left)">
                                      <p:cBhvr>
                                        <p:cTn id="51" dur="500"/>
                                        <p:tgtEl>
                                          <p:spTgt spid="203"/>
                                        </p:tgtEl>
                                      </p:cBhvr>
                                    </p:animEffect>
                                  </p:childTnLst>
                                </p:cTn>
                              </p:par>
                            </p:childTnLst>
                          </p:cTn>
                        </p:par>
                        <p:par>
                          <p:cTn id="52" fill="hold" nodeType="withGroup">
                            <p:stCondLst>
                              <p:cond delay="250"/>
                            </p:stCondLst>
                            <p:childTnLst>
                              <p:par>
                                <p:cTn id="53" presetID="53" presetClass="entr" presetSubtype="0" fill="hold" nodeType="afterEffect">
                                  <p:childTnLst>
                                    <p:set>
                                      <p:cBhvr>
                                        <p:cTn id="54" dur="1" fill="hold">
                                          <p:stCondLst>
                                            <p:cond delay="0"/>
                                          </p:stCondLst>
                                        </p:cTn>
                                        <p:tgtEl>
                                          <p:spTgt spid="204"/>
                                        </p:tgtEl>
                                        <p:attrNameLst>
                                          <p:attrName>style.visibility</p:attrName>
                                        </p:attrNameLst>
                                      </p:cBhvr>
                                      <p:to>
                                        <p:strVal val="visible"/>
                                      </p:to>
                                    </p:set>
                                    <p:anim calcmode="lin" valueType="num">
                                      <p:cBhvr>
                                        <p:cTn id="55" dur="500" fill="hold"/>
                                        <p:tgtEl>
                                          <p:spTgt spid="204"/>
                                        </p:tgtEl>
                                        <p:attrNameLst>
                                          <p:attrName>ppt_w</p:attrName>
                                        </p:attrNameLst>
                                      </p:cBhvr>
                                      <p:tavLst>
                                        <p:tav tm="0">
                                          <p:val>
                                            <p:fltVal val="0"/>
                                          </p:val>
                                        </p:tav>
                                        <p:tav tm="100000">
                                          <p:val>
                                            <p:strVal val="#ppt_w"/>
                                          </p:val>
                                        </p:tav>
                                      </p:tavLst>
                                    </p:anim>
                                    <p:anim calcmode="lin" valueType="num">
                                      <p:cBhvr>
                                        <p:cTn id="56" dur="500" fill="hold"/>
                                        <p:tgtEl>
                                          <p:spTgt spid="204"/>
                                        </p:tgtEl>
                                        <p:attrNameLst>
                                          <p:attrName>ppt_h</p:attrName>
                                        </p:attrNameLst>
                                      </p:cBhvr>
                                      <p:tavLst>
                                        <p:tav tm="0">
                                          <p:val>
                                            <p:fltVal val="0"/>
                                          </p:val>
                                        </p:tav>
                                        <p:tav tm="100000">
                                          <p:val>
                                            <p:strVal val="#ppt_h"/>
                                          </p:val>
                                        </p:tav>
                                      </p:tavLst>
                                    </p:anim>
                                    <p:animEffect transition="in" filter="fade">
                                      <p:cBhvr>
                                        <p:cTn id="57" dur="500"/>
                                        <p:tgtEl>
                                          <p:spTgt spid="204"/>
                                        </p:tgtEl>
                                      </p:cBhvr>
                                    </p:animEffect>
                                  </p:childTnLst>
                                </p:cTn>
                              </p:par>
                            </p:childTnLst>
                          </p:cTn>
                        </p:par>
                        <p:par>
                          <p:cTn id="58" fill="hold" nodeType="withGroup">
                            <p:stCondLst>
                              <p:cond delay="250"/>
                            </p:stCondLst>
                            <p:childTnLst>
                              <p:par>
                                <p:cTn id="59" presetID="22" presetClass="entr" presetSubtype="8" fill="hold" grpId="4" nodeType="afterEffect">
                                  <p:childTnLst>
                                    <p:set>
                                      <p:cBhvr>
                                        <p:cTn id="60" dur="1" fill="hold">
                                          <p:stCondLst>
                                            <p:cond delay="0"/>
                                          </p:stCondLst>
                                        </p:cTn>
                                        <p:tgtEl>
                                          <p:spTgt spid="207"/>
                                        </p:tgtEl>
                                        <p:attrNameLst>
                                          <p:attrName>style.visibility</p:attrName>
                                        </p:attrNameLst>
                                      </p:cBhvr>
                                      <p:to>
                                        <p:strVal val="visible"/>
                                      </p:to>
                                    </p:set>
                                    <p:animEffect transition="in" filter="wipe(left)">
                                      <p:cBhvr>
                                        <p:cTn id="61" dur="500"/>
                                        <p:tgtEl>
                                          <p:spTgt spid="207"/>
                                        </p:tgtEl>
                                      </p:cBhvr>
                                    </p:animEffect>
                                  </p:childTnLst>
                                </p:cTn>
                              </p:par>
                            </p:childTnLst>
                          </p:cTn>
                        </p:par>
                        <p:par>
                          <p:cTn id="62" fill="hold" nodeType="withGroup">
                            <p:stCondLst>
                              <p:cond delay="250"/>
                            </p:stCondLst>
                            <p:childTnLst>
                              <p:par>
                                <p:cTn id="63" presetID="53" presetClass="entr" presetSubtype="0" fill="hold" nodeType="afterEffect">
                                  <p:childTnLst>
                                    <p:set>
                                      <p:cBhvr>
                                        <p:cTn id="64" dur="1" fill="hold">
                                          <p:stCondLst>
                                            <p:cond delay="0"/>
                                          </p:stCondLst>
                                        </p:cTn>
                                        <p:tgtEl>
                                          <p:spTgt spid="208"/>
                                        </p:tgtEl>
                                        <p:attrNameLst>
                                          <p:attrName>style.visibility</p:attrName>
                                        </p:attrNameLst>
                                      </p:cBhvr>
                                      <p:to>
                                        <p:strVal val="visible"/>
                                      </p:to>
                                    </p:set>
                                    <p:anim calcmode="lin" valueType="num">
                                      <p:cBhvr>
                                        <p:cTn id="65" dur="500" fill="hold"/>
                                        <p:tgtEl>
                                          <p:spTgt spid="208"/>
                                        </p:tgtEl>
                                        <p:attrNameLst>
                                          <p:attrName>ppt_w</p:attrName>
                                        </p:attrNameLst>
                                      </p:cBhvr>
                                      <p:tavLst>
                                        <p:tav tm="0">
                                          <p:val>
                                            <p:fltVal val="0"/>
                                          </p:val>
                                        </p:tav>
                                        <p:tav tm="100000">
                                          <p:val>
                                            <p:strVal val="#ppt_w"/>
                                          </p:val>
                                        </p:tav>
                                      </p:tavLst>
                                    </p:anim>
                                    <p:anim calcmode="lin" valueType="num">
                                      <p:cBhvr>
                                        <p:cTn id="66" dur="500" fill="hold"/>
                                        <p:tgtEl>
                                          <p:spTgt spid="208"/>
                                        </p:tgtEl>
                                        <p:attrNameLst>
                                          <p:attrName>ppt_h</p:attrName>
                                        </p:attrNameLst>
                                      </p:cBhvr>
                                      <p:tavLst>
                                        <p:tav tm="0">
                                          <p:val>
                                            <p:fltVal val="0"/>
                                          </p:val>
                                        </p:tav>
                                        <p:tav tm="100000">
                                          <p:val>
                                            <p:strVal val="#ppt_h"/>
                                          </p:val>
                                        </p:tav>
                                      </p:tavLst>
                                    </p:anim>
                                    <p:animEffect transition="in" filter="fade">
                                      <p:cBhvr>
                                        <p:cTn id="67" dur="500"/>
                                        <p:tgtEl>
                                          <p:spTgt spid="208"/>
                                        </p:tgtEl>
                                      </p:cBhvr>
                                    </p:animEffect>
                                  </p:childTnLst>
                                </p:cTn>
                              </p:par>
                            </p:childTnLst>
                          </p:cTn>
                        </p:par>
                        <p:par>
                          <p:cTn id="68" fill="hold" nodeType="withGroup">
                            <p:stCondLst>
                              <p:cond delay="250"/>
                            </p:stCondLst>
                            <p:childTnLst>
                              <p:par>
                                <p:cTn id="69" presetID="22" presetClass="entr" presetSubtype="8" fill="hold" grpId="5" nodeType="afterEffect">
                                  <p:childTnLst>
                                    <p:set>
                                      <p:cBhvr>
                                        <p:cTn id="70" dur="1" fill="hold">
                                          <p:stCondLst>
                                            <p:cond delay="0"/>
                                          </p:stCondLst>
                                        </p:cTn>
                                        <p:tgtEl>
                                          <p:spTgt spid="211"/>
                                        </p:tgtEl>
                                        <p:attrNameLst>
                                          <p:attrName>style.visibility</p:attrName>
                                        </p:attrNameLst>
                                      </p:cBhvr>
                                      <p:to>
                                        <p:strVal val="visible"/>
                                      </p:to>
                                    </p:set>
                                    <p:animEffect transition="in" filter="wipe(left)">
                                      <p:cBhvr>
                                        <p:cTn id="71" dur="500"/>
                                        <p:tgtEl>
                                          <p:spTgt spid="211"/>
                                        </p:tgtEl>
                                      </p:cBhvr>
                                    </p:animEffect>
                                  </p:childTnLst>
                                </p:cTn>
                              </p:par>
                            </p:childTnLst>
                          </p:cTn>
                        </p:par>
                        <p:par>
                          <p:cTn id="72" fill="hold" nodeType="withGroup">
                            <p:stCondLst>
                              <p:cond delay="250"/>
                            </p:stCondLst>
                            <p:childTnLst>
                              <p:par>
                                <p:cTn id="73" presetID="53" presetClass="entr" presetSubtype="0" fill="hold" nodeType="afterEffect">
                                  <p:childTnLst>
                                    <p:set>
                                      <p:cBhvr>
                                        <p:cTn id="74" dur="1" fill="hold">
                                          <p:stCondLst>
                                            <p:cond delay="0"/>
                                          </p:stCondLst>
                                        </p:cTn>
                                        <p:tgtEl>
                                          <p:spTgt spid="212"/>
                                        </p:tgtEl>
                                        <p:attrNameLst>
                                          <p:attrName>style.visibility</p:attrName>
                                        </p:attrNameLst>
                                      </p:cBhvr>
                                      <p:to>
                                        <p:strVal val="visible"/>
                                      </p:to>
                                    </p:set>
                                    <p:anim calcmode="lin" valueType="num">
                                      <p:cBhvr>
                                        <p:cTn id="75" dur="500" fill="hold"/>
                                        <p:tgtEl>
                                          <p:spTgt spid="212"/>
                                        </p:tgtEl>
                                        <p:attrNameLst>
                                          <p:attrName>ppt_w</p:attrName>
                                        </p:attrNameLst>
                                      </p:cBhvr>
                                      <p:tavLst>
                                        <p:tav tm="0">
                                          <p:val>
                                            <p:fltVal val="0"/>
                                          </p:val>
                                        </p:tav>
                                        <p:tav tm="100000">
                                          <p:val>
                                            <p:strVal val="#ppt_w"/>
                                          </p:val>
                                        </p:tav>
                                      </p:tavLst>
                                    </p:anim>
                                    <p:anim calcmode="lin" valueType="num">
                                      <p:cBhvr>
                                        <p:cTn id="76" dur="500" fill="hold"/>
                                        <p:tgtEl>
                                          <p:spTgt spid="212"/>
                                        </p:tgtEl>
                                        <p:attrNameLst>
                                          <p:attrName>ppt_h</p:attrName>
                                        </p:attrNameLst>
                                      </p:cBhvr>
                                      <p:tavLst>
                                        <p:tav tm="0">
                                          <p:val>
                                            <p:fltVal val="0"/>
                                          </p:val>
                                        </p:tav>
                                        <p:tav tm="100000">
                                          <p:val>
                                            <p:strVal val="#ppt_h"/>
                                          </p:val>
                                        </p:tav>
                                      </p:tavLst>
                                    </p:anim>
                                    <p:animEffect transition="in" filter="fade">
                                      <p:cBhvr>
                                        <p:cTn id="77" dur="500"/>
                                        <p:tgtEl>
                                          <p:spTgt spid="212"/>
                                        </p:tgtEl>
                                      </p:cBhvr>
                                    </p:animEffect>
                                  </p:childTnLst>
                                </p:cTn>
                              </p:par>
                            </p:childTnLst>
                          </p:cTn>
                        </p:par>
                        <p:par>
                          <p:cTn id="78" fill="hold" nodeType="withGroup">
                            <p:stCondLst>
                              <p:cond delay="250"/>
                            </p:stCondLst>
                            <p:childTnLst>
                              <p:par>
                                <p:cTn id="79" presetID="22" presetClass="entr" presetSubtype="8" fill="hold" grpId="6" nodeType="afterEffect">
                                  <p:childTnLst>
                                    <p:set>
                                      <p:cBhvr>
                                        <p:cTn id="80" dur="1" fill="hold">
                                          <p:stCondLst>
                                            <p:cond delay="0"/>
                                          </p:stCondLst>
                                        </p:cTn>
                                        <p:tgtEl>
                                          <p:spTgt spid="215"/>
                                        </p:tgtEl>
                                        <p:attrNameLst>
                                          <p:attrName>style.visibility</p:attrName>
                                        </p:attrNameLst>
                                      </p:cBhvr>
                                      <p:to>
                                        <p:strVal val="visible"/>
                                      </p:to>
                                    </p:set>
                                    <p:animEffect transition="in" filter="wipe(left)">
                                      <p:cBhvr>
                                        <p:cTn id="81"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 grpId="0"/>
      <p:bldP spid="195" grpId="1"/>
      <p:bldP spid="199" grpId="2"/>
      <p:bldP spid="203" grpId="3"/>
      <p:bldP spid="207" grpId="4"/>
      <p:bldP spid="211" grpId="5"/>
      <p:bldP spid="215" grpId="6"/>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组合 68"/>
          <p:cNvGrpSpPr/>
          <p:nvPr/>
        </p:nvGrpSpPr>
        <p:grpSpPr>
          <a:xfrm>
            <a:off x="411622" y="398742"/>
            <a:ext cx="5890118" cy="720090"/>
            <a:chOff x="172119" y="108250"/>
            <a:chExt cx="5890118" cy="720090"/>
          </a:xfrm>
        </p:grpSpPr>
        <p:grpSp>
          <p:nvGrpSpPr>
            <p:cNvPr id="70" name="组合 69"/>
            <p:cNvGrpSpPr/>
            <p:nvPr/>
          </p:nvGrpSpPr>
          <p:grpSpPr>
            <a:xfrm>
              <a:off x="172119" y="108250"/>
              <a:ext cx="5890118" cy="720090"/>
              <a:chOff x="172119" y="108250"/>
              <a:chExt cx="5890118" cy="720090"/>
            </a:xfrm>
          </p:grpSpPr>
          <p:grpSp>
            <p:nvGrpSpPr>
              <p:cNvPr id="72" name="组合 71"/>
              <p:cNvGrpSpPr/>
              <p:nvPr/>
            </p:nvGrpSpPr>
            <p:grpSpPr>
              <a:xfrm>
                <a:off x="172119" y="139850"/>
                <a:ext cx="5890118" cy="688490"/>
                <a:chOff x="172119" y="139850"/>
                <a:chExt cx="5890118" cy="688490"/>
              </a:xfrm>
            </p:grpSpPr>
            <p:sp>
              <p:nvSpPr>
                <p:cNvPr id="81" name="弧形 80"/>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2" name="直接连接符 81"/>
                <p:cNvCxnSpPr>
                  <a:stCxn id="81" idx="0"/>
                </p:cNvCxnSpPr>
                <p:nvPr/>
              </p:nvCxnSpPr>
              <p:spPr>
                <a:xfrm>
                  <a:off x="517306" y="828339"/>
                  <a:ext cx="526299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7" name="矩形: 圆角 86"/>
                <p:cNvSpPr/>
                <p:nvPr/>
              </p:nvSpPr>
              <p:spPr>
                <a:xfrm>
                  <a:off x="253272" y="217843"/>
                  <a:ext cx="580896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73" name="直接连接符 72"/>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71" name="Rectangle 7"/>
            <p:cNvSpPr>
              <a:spLocks noChangeArrowheads="1"/>
            </p:cNvSpPr>
            <p:nvPr/>
          </p:nvSpPr>
          <p:spPr bwMode="auto">
            <a:xfrm>
              <a:off x="1130764" y="204858"/>
              <a:ext cx="4778137"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律师</a:t>
              </a:r>
              <a:r>
                <a:rPr lang="en-US" altLang="zh-CN" sz="3200" kern="0" err="1">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sym typeface="+mn-ea"/>
                </a:rPr>
                <a:t>不当职业行为的原因</a:t>
              </a:r>
              <a:endParaRPr lang="en-US"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nvGrpSpPr>
          <p:cNvPr id="88" name="组合 87"/>
          <p:cNvGrpSpPr/>
          <p:nvPr/>
        </p:nvGrpSpPr>
        <p:grpSpPr>
          <a:xfrm>
            <a:off x="582520" y="413294"/>
            <a:ext cx="838200" cy="722586"/>
            <a:chOff x="544888" y="408581"/>
            <a:chExt cx="838200" cy="722586"/>
          </a:xfrm>
        </p:grpSpPr>
        <p:sp>
          <p:nvSpPr>
            <p:cNvPr id="89" name="六边形 88"/>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91"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92"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93"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96" name="组合 13"/>
          <p:cNvGrpSpPr/>
          <p:nvPr/>
        </p:nvGrpSpPr>
        <p:grpSpPr>
          <a:xfrm>
            <a:off x="3524380" y="1585751"/>
            <a:ext cx="452308" cy="452308"/>
            <a:chOff x="2940909" y="1002889"/>
            <a:chExt cx="452308" cy="452308"/>
          </a:xfrm>
        </p:grpSpPr>
        <p:sp>
          <p:nvSpPr>
            <p:cNvPr id="97"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98"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1</a:t>
              </a:r>
            </a:p>
          </p:txBody>
        </p:sp>
      </p:grpSp>
      <p:sp>
        <p:nvSpPr>
          <p:cNvPr id="99"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022502" y="1585751"/>
            <a:ext cx="7653561"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部分律师过度商业化，以“法律商人”自居，推崇“法律商业主义”</a:t>
            </a:r>
          </a:p>
        </p:txBody>
      </p:sp>
      <p:grpSp>
        <p:nvGrpSpPr>
          <p:cNvPr id="100" name="组合 13"/>
          <p:cNvGrpSpPr/>
          <p:nvPr/>
        </p:nvGrpSpPr>
        <p:grpSpPr>
          <a:xfrm>
            <a:off x="3524380" y="2356330"/>
            <a:ext cx="452308" cy="452308"/>
            <a:chOff x="2940909" y="1002889"/>
            <a:chExt cx="452308" cy="452308"/>
          </a:xfrm>
        </p:grpSpPr>
        <p:sp>
          <p:nvSpPr>
            <p:cNvPr id="125"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26" name="椭圆 15"/>
            <p:cNvSpPr/>
            <p:nvPr/>
          </p:nvSpPr>
          <p:spPr>
            <a:xfrm>
              <a:off x="2969260" y="1028065"/>
              <a:ext cx="401955" cy="401955"/>
            </a:xfrm>
            <a:prstGeom prst="ellipse">
              <a:avLst/>
            </a:prstGeom>
            <a:solidFill>
              <a:srgbClr val="0461A0"/>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2</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27"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022502" y="2356330"/>
            <a:ext cx="7653561"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律师行业管理没有及时跟进，律师协会在律师执业行为管理方面的作用没有发挥。</a:t>
            </a:r>
          </a:p>
        </p:txBody>
      </p:sp>
      <p:grpSp>
        <p:nvGrpSpPr>
          <p:cNvPr id="128" name="组合 13"/>
          <p:cNvGrpSpPr/>
          <p:nvPr/>
        </p:nvGrpSpPr>
        <p:grpSpPr>
          <a:xfrm>
            <a:off x="3524380" y="3184546"/>
            <a:ext cx="452308" cy="452308"/>
            <a:chOff x="2940909" y="1002889"/>
            <a:chExt cx="452308" cy="452308"/>
          </a:xfrm>
        </p:grpSpPr>
        <p:sp>
          <p:nvSpPr>
            <p:cNvPr id="129"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30"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3</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31"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022502" y="3184546"/>
            <a:ext cx="7653561"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司法行政机关和律师协会受制于处罚和惩戒的类型、权力，难以对个别违法违纪行为进行有效处罚，形成警示效果。</a:t>
            </a:r>
          </a:p>
        </p:txBody>
      </p:sp>
      <p:grpSp>
        <p:nvGrpSpPr>
          <p:cNvPr id="132" name="组合 13"/>
          <p:cNvGrpSpPr/>
          <p:nvPr/>
        </p:nvGrpSpPr>
        <p:grpSpPr>
          <a:xfrm>
            <a:off x="3524380" y="3999355"/>
            <a:ext cx="452308" cy="452308"/>
            <a:chOff x="2940909" y="1002889"/>
            <a:chExt cx="452308" cy="452308"/>
          </a:xfrm>
        </p:grpSpPr>
        <p:sp>
          <p:nvSpPr>
            <p:cNvPr id="133"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34" name="椭圆 15"/>
            <p:cNvSpPr/>
            <p:nvPr/>
          </p:nvSpPr>
          <p:spPr>
            <a:xfrm>
              <a:off x="2969260" y="1028065"/>
              <a:ext cx="401955" cy="401955"/>
            </a:xfrm>
            <a:prstGeom prst="ellipse">
              <a:avLst/>
            </a:prstGeom>
            <a:solidFill>
              <a:srgbClr val="0461A0"/>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4</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35"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022502" y="3999355"/>
            <a:ext cx="7530869"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律师行业缺乏社会责任、公共性、公益性的评价体系和激励机制。</a:t>
            </a:r>
          </a:p>
        </p:txBody>
      </p:sp>
      <p:grpSp>
        <p:nvGrpSpPr>
          <p:cNvPr id="136" name="组合 13"/>
          <p:cNvGrpSpPr/>
          <p:nvPr/>
        </p:nvGrpSpPr>
        <p:grpSpPr>
          <a:xfrm>
            <a:off x="3524380" y="4814164"/>
            <a:ext cx="452308" cy="452308"/>
            <a:chOff x="2940909" y="1002889"/>
            <a:chExt cx="452308" cy="452308"/>
          </a:xfrm>
        </p:grpSpPr>
        <p:sp>
          <p:nvSpPr>
            <p:cNvPr id="137" name="椭圆 14"/>
            <p:cNvSpPr/>
            <p:nvPr/>
          </p:nvSpPr>
          <p:spPr>
            <a:xfrm>
              <a:off x="2940909" y="1002889"/>
              <a:ext cx="452308" cy="452308"/>
            </a:xfrm>
            <a:prstGeom prst="ellipse">
              <a:avLst/>
            </a:prstGeom>
            <a:noFill/>
            <a:ln w="9525" cap="flat" cmpd="sng" algn="ctr">
              <a:solidFill>
                <a:schemeClr val="tx1">
                  <a:lumMod val="65000"/>
                  <a:lumOff val="35000"/>
                </a:schemeClr>
              </a:solidFill>
              <a:prstDash val="sysDash"/>
              <a:miter lim="800000"/>
              <a:headEnd type="none" w="med" len="med"/>
              <a:tailEnd type="none" w="med" len="med"/>
            </a:ln>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endParaRPr sz="1350" noProof="1">
                <a:solidFill>
                  <a:srgbClr val="FFFFFF"/>
                </a:solidFill>
                <a:latin typeface="Arial" pitchFamily="34" charset="0"/>
                <a:ea typeface="等线" charset="0"/>
                <a:cs typeface="Arial" pitchFamily="34" charset="0"/>
              </a:endParaRPr>
            </a:p>
          </p:txBody>
        </p:sp>
        <p:sp>
          <p:nvSpPr>
            <p:cNvPr id="138" name="椭圆 15"/>
            <p:cNvSpPr/>
            <p:nvPr/>
          </p:nvSpPr>
          <p:spPr>
            <a:xfrm>
              <a:off x="2969260" y="1028065"/>
              <a:ext cx="401955" cy="401955"/>
            </a:xfrm>
            <a:prstGeom prst="ellipse">
              <a:avLst/>
            </a:prstGeom>
            <a:solidFill>
              <a:srgbClr val="EC7016"/>
            </a:solidFill>
            <a:ln w="12700" cap="flat" cmpd="sng" algn="ctr">
              <a:noFill/>
              <a:prstDash val="solid"/>
              <a:miter lim="800000"/>
              <a:headEnd type="none" w="med" len="med"/>
              <a:tailEnd type="none" w="med" len="med"/>
            </a:ln>
            <a:effectLst>
              <a:outerShdw blurRad="139700" dist="101600" dir="5400000" algn="t">
                <a:srgbClr val="000000">
                  <a:alpha val="40000"/>
                </a:srgbClr>
              </a:outerShdw>
            </a:effectLst>
          </p:spPr>
          <p:txBody>
            <a:bodyPr vert="horz" wrap="square" lIns="91440" tIns="45720" rIns="91440" bIns="45720" numCol="1" anchor="ctr"/>
            <a:lstStyle/>
            <a:p>
              <a:pPr marL="0" marR="0" indent="0" algn="ctr" defTabSz="685800">
                <a:lnSpc>
                  <a:spcPct val="100000"/>
                </a:lnSpc>
                <a:spcBef>
                  <a:spcPct val="0"/>
                </a:spcBef>
                <a:spcAft>
                  <a:spcPct val="0"/>
                </a:spcAft>
                <a:buNone/>
                <a:defRPr lang="en-US" sz="1800" b="0" i="0" u="none" strike="noStrike" kern="1" spc="0" baseline="0">
                  <a:solidFill>
                    <a:schemeClr val="tx1"/>
                  </a:solidFill>
                  <a:effectLst/>
                  <a:latin typeface="等线" charset="0"/>
                  <a:ea typeface="等线" charset="0"/>
                  <a:cs typeface="等线" charset="0"/>
                </a:defRPr>
              </a:pPr>
              <a:r>
                <a:rPr lang="en-US" altLang="zh-CN"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rPr>
                <a:t>5</a:t>
              </a:r>
              <a:endParaRPr sz="2000" b="1" noProof="1">
                <a:solidFill>
                  <a:srgbClr val="FFFFFF"/>
                </a:solidFill>
                <a:effectLst>
                  <a:outerShdw blurRad="38100" dist="38100" dir="2700000" algn="tl">
                    <a:srgbClr val="000000">
                      <a:alpha val="43137"/>
                    </a:srgbClr>
                  </a:outerShdw>
                </a:effectLst>
                <a:latin typeface="Times New Roman" pitchFamily="18" charset="0"/>
                <a:ea typeface="等线" charset="0"/>
                <a:cs typeface="Times New Roman" pitchFamily="18" charset="0"/>
              </a:endParaRPr>
            </a:p>
          </p:txBody>
        </p:sp>
      </p:grpSp>
      <p:sp>
        <p:nvSpPr>
          <p:cNvPr id="139" name="矩形 33"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4022502" y="4814164"/>
            <a:ext cx="5905269" cy="499110"/>
          </a:xfrm>
          <a:prstGeom prst="rect">
            <a:avLst/>
          </a:prstGeom>
          <a:noFill/>
          <a:ln w="9525" cap="flat" cmpd="sng" algn="ctr">
            <a:noFill/>
            <a:prstDash val="solid"/>
            <a:miter lim="800000"/>
            <a:headEnd type="none" w="med" len="med"/>
            <a:tailEnd type="none" w="med" len="med"/>
          </a:ln>
          <a:effectLst/>
        </p:spPr>
        <p:txBody>
          <a:bodyPr vert="horz" wrap="square" lIns="91440" tIns="45720" rIns="91440" bIns="45720" numCol="1" anchor="ctr"/>
          <a:lstStyle/>
          <a:p>
            <a:pPr>
              <a:defRPr lang="en-US" sz="1800" b="0" i="0" u="none" strike="noStrike" kern="1" spc="0" baseline="0">
                <a:solidFill>
                  <a:schemeClr val="tx1"/>
                </a:solidFill>
                <a:effectLst/>
                <a:latin typeface="等线" charset="0"/>
                <a:ea typeface="等线" charset="0"/>
                <a:cs typeface="等线" charset="0"/>
              </a:defRPr>
            </a:pPr>
            <a:r>
              <a:rPr lang="zh-CN" altLang="en-US" sz="2000">
                <a:latin typeface="思源黑体 CN Normal" panose="020B0400000000000000" pitchFamily="34" charset="-122"/>
                <a:ea typeface="思源黑体 CN Normal" panose="020B0400000000000000" pitchFamily="34" charset="-122"/>
                <a:sym typeface="+mn-ea"/>
              </a:rPr>
              <a:t>律师职业伦理未能得到法学教育的足够重视。</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69"/>
                                        </p:tgtEl>
                                        <p:attrNameLst>
                                          <p:attrName>style.visibility</p:attrName>
                                        </p:attrNameLst>
                                      </p:cBhvr>
                                      <p:to>
                                        <p:strVal val="visible"/>
                                      </p:to>
                                    </p:set>
                                    <p:animEffect transition="in" filter="wipe(left)">
                                      <p:cBhvr>
                                        <p:cTn id="8" dur="500"/>
                                        <p:tgtEl>
                                          <p:spTgt spid="69"/>
                                        </p:tgtEl>
                                      </p:cBhvr>
                                    </p:animEffect>
                                  </p:childTnLst>
                                </p:cTn>
                              </p:par>
                              <p:par>
                                <p:cTn id="9" presetID="10"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500"/>
                                        <p:tgtEl>
                                          <p:spTgt spid="88"/>
                                        </p:tgtEl>
                                      </p:cBhvr>
                                    </p:animEffect>
                                  </p:childTnLst>
                                </p:cTn>
                              </p:par>
                            </p:childTnLst>
                          </p:cTn>
                        </p:par>
                        <p:par>
                          <p:cTn id="12" fill="hold" nodeType="withGroup">
                            <p:stCondLst>
                              <p:cond delay="250"/>
                            </p:stCondLst>
                            <p:childTnLst>
                              <p:par>
                                <p:cTn id="13" presetID="53" presetClass="entr" presetSubtype="0" fill="hold" nodeType="afterEffect">
                                  <p:childTnLst>
                                    <p:set>
                                      <p:cBhvr>
                                        <p:cTn id="14" dur="1" fill="hold">
                                          <p:stCondLst>
                                            <p:cond delay="0"/>
                                          </p:stCondLst>
                                        </p:cTn>
                                        <p:tgtEl>
                                          <p:spTgt spid="96"/>
                                        </p:tgtEl>
                                        <p:attrNameLst>
                                          <p:attrName>style.visibility</p:attrName>
                                        </p:attrNameLst>
                                      </p:cBhvr>
                                      <p:to>
                                        <p:strVal val="visible"/>
                                      </p:to>
                                    </p:set>
                                    <p:anim calcmode="lin" valueType="num">
                                      <p:cBhvr>
                                        <p:cTn id="15" dur="500" fill="hold"/>
                                        <p:tgtEl>
                                          <p:spTgt spid="96"/>
                                        </p:tgtEl>
                                        <p:attrNameLst>
                                          <p:attrName>ppt_w</p:attrName>
                                        </p:attrNameLst>
                                      </p:cBhvr>
                                      <p:tavLst>
                                        <p:tav tm="0">
                                          <p:val>
                                            <p:fltVal val="0"/>
                                          </p:val>
                                        </p:tav>
                                        <p:tav tm="100000">
                                          <p:val>
                                            <p:strVal val="#ppt_w"/>
                                          </p:val>
                                        </p:tav>
                                      </p:tavLst>
                                    </p:anim>
                                    <p:anim calcmode="lin" valueType="num">
                                      <p:cBhvr>
                                        <p:cTn id="16" dur="500" fill="hold"/>
                                        <p:tgtEl>
                                          <p:spTgt spid="96"/>
                                        </p:tgtEl>
                                        <p:attrNameLst>
                                          <p:attrName>ppt_h</p:attrName>
                                        </p:attrNameLst>
                                      </p:cBhvr>
                                      <p:tavLst>
                                        <p:tav tm="0">
                                          <p:val>
                                            <p:fltVal val="0"/>
                                          </p:val>
                                        </p:tav>
                                        <p:tav tm="100000">
                                          <p:val>
                                            <p:strVal val="#ppt_h"/>
                                          </p:val>
                                        </p:tav>
                                      </p:tavLst>
                                    </p:anim>
                                    <p:animEffect transition="in" filter="fade">
                                      <p:cBhvr>
                                        <p:cTn id="17" dur="500"/>
                                        <p:tgtEl>
                                          <p:spTgt spid="96"/>
                                        </p:tgtEl>
                                      </p:cBhvr>
                                    </p:animEffect>
                                  </p:childTnLst>
                                </p:cTn>
                              </p:par>
                            </p:childTnLst>
                          </p:cTn>
                        </p:par>
                        <p:par>
                          <p:cTn id="18" fill="hold" nodeType="withGroup">
                            <p:stCondLst>
                              <p:cond delay="250"/>
                            </p:stCondLst>
                            <p:childTnLst>
                              <p:par>
                                <p:cTn id="19" presetID="22" presetClass="entr" presetSubtype="8" fill="hold" grpId="0" nodeType="afterEffect">
                                  <p:childTnLst>
                                    <p:set>
                                      <p:cBhvr>
                                        <p:cTn id="20" dur="1" fill="hold">
                                          <p:stCondLst>
                                            <p:cond delay="0"/>
                                          </p:stCondLst>
                                        </p:cTn>
                                        <p:tgtEl>
                                          <p:spTgt spid="99"/>
                                        </p:tgtEl>
                                        <p:attrNameLst>
                                          <p:attrName>style.visibility</p:attrName>
                                        </p:attrNameLst>
                                      </p:cBhvr>
                                      <p:to>
                                        <p:strVal val="visible"/>
                                      </p:to>
                                    </p:set>
                                    <p:animEffect transition="in" filter="wipe(left)">
                                      <p:cBhvr>
                                        <p:cTn id="21" dur="500"/>
                                        <p:tgtEl>
                                          <p:spTgt spid="99"/>
                                        </p:tgtEl>
                                      </p:cBhvr>
                                    </p:animEffect>
                                  </p:childTnLst>
                                </p:cTn>
                              </p:par>
                            </p:childTnLst>
                          </p:cTn>
                        </p:par>
                        <p:par>
                          <p:cTn id="22" fill="hold" nodeType="withGroup">
                            <p:stCondLst>
                              <p:cond delay="250"/>
                            </p:stCondLst>
                            <p:childTnLst>
                              <p:par>
                                <p:cTn id="23" presetID="53" presetClass="entr" presetSubtype="0" fill="hold" nodeType="afterEffect">
                                  <p:childTnLst>
                                    <p:set>
                                      <p:cBhvr>
                                        <p:cTn id="24" dur="1" fill="hold">
                                          <p:stCondLst>
                                            <p:cond delay="0"/>
                                          </p:stCondLst>
                                        </p:cTn>
                                        <p:tgtEl>
                                          <p:spTgt spid="100"/>
                                        </p:tgtEl>
                                        <p:attrNameLst>
                                          <p:attrName>style.visibility</p:attrName>
                                        </p:attrNameLst>
                                      </p:cBhvr>
                                      <p:to>
                                        <p:strVal val="visible"/>
                                      </p:to>
                                    </p:set>
                                    <p:anim calcmode="lin" valueType="num">
                                      <p:cBhvr>
                                        <p:cTn id="25" dur="500" fill="hold"/>
                                        <p:tgtEl>
                                          <p:spTgt spid="100"/>
                                        </p:tgtEl>
                                        <p:attrNameLst>
                                          <p:attrName>ppt_w</p:attrName>
                                        </p:attrNameLst>
                                      </p:cBhvr>
                                      <p:tavLst>
                                        <p:tav tm="0">
                                          <p:val>
                                            <p:fltVal val="0"/>
                                          </p:val>
                                        </p:tav>
                                        <p:tav tm="100000">
                                          <p:val>
                                            <p:strVal val="#ppt_w"/>
                                          </p:val>
                                        </p:tav>
                                      </p:tavLst>
                                    </p:anim>
                                    <p:anim calcmode="lin" valueType="num">
                                      <p:cBhvr>
                                        <p:cTn id="26" dur="500" fill="hold"/>
                                        <p:tgtEl>
                                          <p:spTgt spid="100"/>
                                        </p:tgtEl>
                                        <p:attrNameLst>
                                          <p:attrName>ppt_h</p:attrName>
                                        </p:attrNameLst>
                                      </p:cBhvr>
                                      <p:tavLst>
                                        <p:tav tm="0">
                                          <p:val>
                                            <p:fltVal val="0"/>
                                          </p:val>
                                        </p:tav>
                                        <p:tav tm="100000">
                                          <p:val>
                                            <p:strVal val="#ppt_h"/>
                                          </p:val>
                                        </p:tav>
                                      </p:tavLst>
                                    </p:anim>
                                    <p:animEffect transition="in" filter="fade">
                                      <p:cBhvr>
                                        <p:cTn id="27" dur="500"/>
                                        <p:tgtEl>
                                          <p:spTgt spid="100"/>
                                        </p:tgtEl>
                                      </p:cBhvr>
                                    </p:animEffect>
                                  </p:childTnLst>
                                </p:cTn>
                              </p:par>
                            </p:childTnLst>
                          </p:cTn>
                        </p:par>
                        <p:par>
                          <p:cTn id="28" fill="hold" nodeType="withGroup">
                            <p:stCondLst>
                              <p:cond delay="250"/>
                            </p:stCondLst>
                            <p:childTnLst>
                              <p:par>
                                <p:cTn id="29" presetID="22" presetClass="entr" presetSubtype="8" fill="hold" grpId="1" nodeType="afterEffect">
                                  <p:childTnLst>
                                    <p:set>
                                      <p:cBhvr>
                                        <p:cTn id="30" dur="1" fill="hold">
                                          <p:stCondLst>
                                            <p:cond delay="0"/>
                                          </p:stCondLst>
                                        </p:cTn>
                                        <p:tgtEl>
                                          <p:spTgt spid="127"/>
                                        </p:tgtEl>
                                        <p:attrNameLst>
                                          <p:attrName>style.visibility</p:attrName>
                                        </p:attrNameLst>
                                      </p:cBhvr>
                                      <p:to>
                                        <p:strVal val="visible"/>
                                      </p:to>
                                    </p:set>
                                    <p:animEffect transition="in" filter="wipe(left)">
                                      <p:cBhvr>
                                        <p:cTn id="31" dur="500"/>
                                        <p:tgtEl>
                                          <p:spTgt spid="127"/>
                                        </p:tgtEl>
                                      </p:cBhvr>
                                    </p:animEffect>
                                  </p:childTnLst>
                                </p:cTn>
                              </p:par>
                            </p:childTnLst>
                          </p:cTn>
                        </p:par>
                        <p:par>
                          <p:cTn id="32" fill="hold" nodeType="withGroup">
                            <p:stCondLst>
                              <p:cond delay="250"/>
                            </p:stCondLst>
                            <p:childTnLst>
                              <p:par>
                                <p:cTn id="33" presetID="53" presetClass="entr" presetSubtype="0" fill="hold" nodeType="afterEffect">
                                  <p:childTnLst>
                                    <p:set>
                                      <p:cBhvr>
                                        <p:cTn id="34" dur="1" fill="hold">
                                          <p:stCondLst>
                                            <p:cond delay="0"/>
                                          </p:stCondLst>
                                        </p:cTn>
                                        <p:tgtEl>
                                          <p:spTgt spid="128"/>
                                        </p:tgtEl>
                                        <p:attrNameLst>
                                          <p:attrName>style.visibility</p:attrName>
                                        </p:attrNameLst>
                                      </p:cBhvr>
                                      <p:to>
                                        <p:strVal val="visible"/>
                                      </p:to>
                                    </p:set>
                                    <p:anim calcmode="lin" valueType="num">
                                      <p:cBhvr>
                                        <p:cTn id="35" dur="500" fill="hold"/>
                                        <p:tgtEl>
                                          <p:spTgt spid="128"/>
                                        </p:tgtEl>
                                        <p:attrNameLst>
                                          <p:attrName>ppt_w</p:attrName>
                                        </p:attrNameLst>
                                      </p:cBhvr>
                                      <p:tavLst>
                                        <p:tav tm="0">
                                          <p:val>
                                            <p:fltVal val="0"/>
                                          </p:val>
                                        </p:tav>
                                        <p:tav tm="100000">
                                          <p:val>
                                            <p:strVal val="#ppt_w"/>
                                          </p:val>
                                        </p:tav>
                                      </p:tavLst>
                                    </p:anim>
                                    <p:anim calcmode="lin" valueType="num">
                                      <p:cBhvr>
                                        <p:cTn id="36" dur="500" fill="hold"/>
                                        <p:tgtEl>
                                          <p:spTgt spid="128"/>
                                        </p:tgtEl>
                                        <p:attrNameLst>
                                          <p:attrName>ppt_h</p:attrName>
                                        </p:attrNameLst>
                                      </p:cBhvr>
                                      <p:tavLst>
                                        <p:tav tm="0">
                                          <p:val>
                                            <p:fltVal val="0"/>
                                          </p:val>
                                        </p:tav>
                                        <p:tav tm="100000">
                                          <p:val>
                                            <p:strVal val="#ppt_h"/>
                                          </p:val>
                                        </p:tav>
                                      </p:tavLst>
                                    </p:anim>
                                    <p:animEffect transition="in" filter="fade">
                                      <p:cBhvr>
                                        <p:cTn id="37" dur="500"/>
                                        <p:tgtEl>
                                          <p:spTgt spid="128"/>
                                        </p:tgtEl>
                                      </p:cBhvr>
                                    </p:animEffect>
                                  </p:childTnLst>
                                </p:cTn>
                              </p:par>
                            </p:childTnLst>
                          </p:cTn>
                        </p:par>
                        <p:par>
                          <p:cTn id="38" fill="hold" nodeType="withGroup">
                            <p:stCondLst>
                              <p:cond delay="250"/>
                            </p:stCondLst>
                            <p:childTnLst>
                              <p:par>
                                <p:cTn id="39" presetID="22" presetClass="entr" presetSubtype="8" fill="hold" grpId="2" nodeType="afterEffect">
                                  <p:childTnLst>
                                    <p:set>
                                      <p:cBhvr>
                                        <p:cTn id="40" dur="1" fill="hold">
                                          <p:stCondLst>
                                            <p:cond delay="0"/>
                                          </p:stCondLst>
                                        </p:cTn>
                                        <p:tgtEl>
                                          <p:spTgt spid="131"/>
                                        </p:tgtEl>
                                        <p:attrNameLst>
                                          <p:attrName>style.visibility</p:attrName>
                                        </p:attrNameLst>
                                      </p:cBhvr>
                                      <p:to>
                                        <p:strVal val="visible"/>
                                      </p:to>
                                    </p:set>
                                    <p:animEffect transition="in" filter="wipe(left)">
                                      <p:cBhvr>
                                        <p:cTn id="41" dur="500"/>
                                        <p:tgtEl>
                                          <p:spTgt spid="131"/>
                                        </p:tgtEl>
                                      </p:cBhvr>
                                    </p:animEffect>
                                  </p:childTnLst>
                                </p:cTn>
                              </p:par>
                            </p:childTnLst>
                          </p:cTn>
                        </p:par>
                        <p:par>
                          <p:cTn id="42" fill="hold" nodeType="withGroup">
                            <p:stCondLst>
                              <p:cond delay="250"/>
                            </p:stCondLst>
                            <p:childTnLst>
                              <p:par>
                                <p:cTn id="43" presetID="53" presetClass="entr" presetSubtype="0" fill="hold" nodeType="afterEffect">
                                  <p:childTnLst>
                                    <p:set>
                                      <p:cBhvr>
                                        <p:cTn id="44" dur="1" fill="hold">
                                          <p:stCondLst>
                                            <p:cond delay="0"/>
                                          </p:stCondLst>
                                        </p:cTn>
                                        <p:tgtEl>
                                          <p:spTgt spid="132"/>
                                        </p:tgtEl>
                                        <p:attrNameLst>
                                          <p:attrName>style.visibility</p:attrName>
                                        </p:attrNameLst>
                                      </p:cBhvr>
                                      <p:to>
                                        <p:strVal val="visible"/>
                                      </p:to>
                                    </p:set>
                                    <p:anim calcmode="lin" valueType="num">
                                      <p:cBhvr>
                                        <p:cTn id="45" dur="500" fill="hold"/>
                                        <p:tgtEl>
                                          <p:spTgt spid="132"/>
                                        </p:tgtEl>
                                        <p:attrNameLst>
                                          <p:attrName>ppt_w</p:attrName>
                                        </p:attrNameLst>
                                      </p:cBhvr>
                                      <p:tavLst>
                                        <p:tav tm="0">
                                          <p:val>
                                            <p:fltVal val="0"/>
                                          </p:val>
                                        </p:tav>
                                        <p:tav tm="100000">
                                          <p:val>
                                            <p:strVal val="#ppt_w"/>
                                          </p:val>
                                        </p:tav>
                                      </p:tavLst>
                                    </p:anim>
                                    <p:anim calcmode="lin" valueType="num">
                                      <p:cBhvr>
                                        <p:cTn id="46" dur="500" fill="hold"/>
                                        <p:tgtEl>
                                          <p:spTgt spid="132"/>
                                        </p:tgtEl>
                                        <p:attrNameLst>
                                          <p:attrName>ppt_h</p:attrName>
                                        </p:attrNameLst>
                                      </p:cBhvr>
                                      <p:tavLst>
                                        <p:tav tm="0">
                                          <p:val>
                                            <p:fltVal val="0"/>
                                          </p:val>
                                        </p:tav>
                                        <p:tav tm="100000">
                                          <p:val>
                                            <p:strVal val="#ppt_h"/>
                                          </p:val>
                                        </p:tav>
                                      </p:tavLst>
                                    </p:anim>
                                    <p:animEffect transition="in" filter="fade">
                                      <p:cBhvr>
                                        <p:cTn id="47" dur="500"/>
                                        <p:tgtEl>
                                          <p:spTgt spid="132"/>
                                        </p:tgtEl>
                                      </p:cBhvr>
                                    </p:animEffect>
                                  </p:childTnLst>
                                </p:cTn>
                              </p:par>
                            </p:childTnLst>
                          </p:cTn>
                        </p:par>
                        <p:par>
                          <p:cTn id="48" fill="hold" nodeType="withGroup">
                            <p:stCondLst>
                              <p:cond delay="250"/>
                            </p:stCondLst>
                            <p:childTnLst>
                              <p:par>
                                <p:cTn id="49" presetID="22" presetClass="entr" presetSubtype="8" fill="hold" grpId="3" nodeType="afterEffect">
                                  <p:childTnLst>
                                    <p:set>
                                      <p:cBhvr>
                                        <p:cTn id="50" dur="1" fill="hold">
                                          <p:stCondLst>
                                            <p:cond delay="0"/>
                                          </p:stCondLst>
                                        </p:cTn>
                                        <p:tgtEl>
                                          <p:spTgt spid="135"/>
                                        </p:tgtEl>
                                        <p:attrNameLst>
                                          <p:attrName>style.visibility</p:attrName>
                                        </p:attrNameLst>
                                      </p:cBhvr>
                                      <p:to>
                                        <p:strVal val="visible"/>
                                      </p:to>
                                    </p:set>
                                    <p:animEffect transition="in" filter="wipe(left)">
                                      <p:cBhvr>
                                        <p:cTn id="51" dur="500"/>
                                        <p:tgtEl>
                                          <p:spTgt spid="135"/>
                                        </p:tgtEl>
                                      </p:cBhvr>
                                    </p:animEffect>
                                  </p:childTnLst>
                                </p:cTn>
                              </p:par>
                            </p:childTnLst>
                          </p:cTn>
                        </p:par>
                        <p:par>
                          <p:cTn id="52" fill="hold" nodeType="withGroup">
                            <p:stCondLst>
                              <p:cond delay="250"/>
                            </p:stCondLst>
                            <p:childTnLst>
                              <p:par>
                                <p:cTn id="53" presetID="53" presetClass="entr" presetSubtype="0" fill="hold" nodeType="afterEffect">
                                  <p:childTnLst>
                                    <p:set>
                                      <p:cBhvr>
                                        <p:cTn id="54" dur="1" fill="hold">
                                          <p:stCondLst>
                                            <p:cond delay="0"/>
                                          </p:stCondLst>
                                        </p:cTn>
                                        <p:tgtEl>
                                          <p:spTgt spid="136"/>
                                        </p:tgtEl>
                                        <p:attrNameLst>
                                          <p:attrName>style.visibility</p:attrName>
                                        </p:attrNameLst>
                                      </p:cBhvr>
                                      <p:to>
                                        <p:strVal val="visible"/>
                                      </p:to>
                                    </p:set>
                                    <p:anim calcmode="lin" valueType="num">
                                      <p:cBhvr>
                                        <p:cTn id="55" dur="500" fill="hold"/>
                                        <p:tgtEl>
                                          <p:spTgt spid="136"/>
                                        </p:tgtEl>
                                        <p:attrNameLst>
                                          <p:attrName>ppt_w</p:attrName>
                                        </p:attrNameLst>
                                      </p:cBhvr>
                                      <p:tavLst>
                                        <p:tav tm="0">
                                          <p:val>
                                            <p:fltVal val="0"/>
                                          </p:val>
                                        </p:tav>
                                        <p:tav tm="100000">
                                          <p:val>
                                            <p:strVal val="#ppt_w"/>
                                          </p:val>
                                        </p:tav>
                                      </p:tavLst>
                                    </p:anim>
                                    <p:anim calcmode="lin" valueType="num">
                                      <p:cBhvr>
                                        <p:cTn id="56" dur="500" fill="hold"/>
                                        <p:tgtEl>
                                          <p:spTgt spid="136"/>
                                        </p:tgtEl>
                                        <p:attrNameLst>
                                          <p:attrName>ppt_h</p:attrName>
                                        </p:attrNameLst>
                                      </p:cBhvr>
                                      <p:tavLst>
                                        <p:tav tm="0">
                                          <p:val>
                                            <p:fltVal val="0"/>
                                          </p:val>
                                        </p:tav>
                                        <p:tav tm="100000">
                                          <p:val>
                                            <p:strVal val="#ppt_h"/>
                                          </p:val>
                                        </p:tav>
                                      </p:tavLst>
                                    </p:anim>
                                    <p:animEffect transition="in" filter="fade">
                                      <p:cBhvr>
                                        <p:cTn id="57" dur="500"/>
                                        <p:tgtEl>
                                          <p:spTgt spid="136"/>
                                        </p:tgtEl>
                                      </p:cBhvr>
                                    </p:animEffect>
                                  </p:childTnLst>
                                </p:cTn>
                              </p:par>
                            </p:childTnLst>
                          </p:cTn>
                        </p:par>
                        <p:par>
                          <p:cTn id="58" fill="hold" nodeType="withGroup">
                            <p:stCondLst>
                              <p:cond delay="250"/>
                            </p:stCondLst>
                            <p:childTnLst>
                              <p:par>
                                <p:cTn id="59" presetID="22" presetClass="entr" presetSubtype="8" fill="hold" grpId="4" nodeType="afterEffect">
                                  <p:childTnLst>
                                    <p:set>
                                      <p:cBhvr>
                                        <p:cTn id="60" dur="1" fill="hold">
                                          <p:stCondLst>
                                            <p:cond delay="0"/>
                                          </p:stCondLst>
                                        </p:cTn>
                                        <p:tgtEl>
                                          <p:spTgt spid="139"/>
                                        </p:tgtEl>
                                        <p:attrNameLst>
                                          <p:attrName>style.visibility</p:attrName>
                                        </p:attrNameLst>
                                      </p:cBhvr>
                                      <p:to>
                                        <p:strVal val="visible"/>
                                      </p:to>
                                    </p:set>
                                    <p:animEffect transition="in" filter="wipe(left)">
                                      <p:cBhvr>
                                        <p:cTn id="61"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27" grpId="1"/>
      <p:bldP spid="131" grpId="2"/>
      <p:bldP spid="135" grpId="3"/>
      <p:bldP spid="139" grpId="4"/>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0" name="组合 79"/>
          <p:cNvGrpSpPr/>
          <p:nvPr/>
        </p:nvGrpSpPr>
        <p:grpSpPr>
          <a:xfrm>
            <a:off x="411622" y="398742"/>
            <a:ext cx="5890118" cy="720090"/>
            <a:chOff x="172119" y="108250"/>
            <a:chExt cx="5890118" cy="720090"/>
          </a:xfrm>
        </p:grpSpPr>
        <p:grpSp>
          <p:nvGrpSpPr>
            <p:cNvPr id="81" name="组合 80"/>
            <p:cNvGrpSpPr/>
            <p:nvPr/>
          </p:nvGrpSpPr>
          <p:grpSpPr>
            <a:xfrm>
              <a:off x="172119" y="108250"/>
              <a:ext cx="5890118" cy="720090"/>
              <a:chOff x="172119" y="108250"/>
              <a:chExt cx="5890118" cy="720090"/>
            </a:xfrm>
          </p:grpSpPr>
          <p:grpSp>
            <p:nvGrpSpPr>
              <p:cNvPr id="83" name="组合 82"/>
              <p:cNvGrpSpPr/>
              <p:nvPr/>
            </p:nvGrpSpPr>
            <p:grpSpPr>
              <a:xfrm>
                <a:off x="172119" y="139850"/>
                <a:ext cx="5890118" cy="688490"/>
                <a:chOff x="172119" y="139850"/>
                <a:chExt cx="5890118" cy="688490"/>
              </a:xfrm>
            </p:grpSpPr>
            <p:sp>
              <p:nvSpPr>
                <p:cNvPr id="92" name="弧形 91"/>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3" name="直接连接符 92"/>
                <p:cNvCxnSpPr>
                  <a:stCxn id="92" idx="0"/>
                </p:cNvCxnSpPr>
                <p:nvPr/>
              </p:nvCxnSpPr>
              <p:spPr>
                <a:xfrm>
                  <a:off x="517306" y="828339"/>
                  <a:ext cx="5262991"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94" name="矩形: 圆角 93"/>
                <p:cNvSpPr/>
                <p:nvPr/>
              </p:nvSpPr>
              <p:spPr>
                <a:xfrm>
                  <a:off x="253272" y="217843"/>
                  <a:ext cx="580896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4" name="直接连接符 83"/>
              <p:cNvCxnSpPr/>
              <p:nvPr/>
            </p:nvCxnSpPr>
            <p:spPr>
              <a:xfrm flipH="1">
                <a:off x="109243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flipH="1">
                <a:off x="119478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1297128"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flipH="1">
                <a:off x="1399476"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1501824"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H="1">
                <a:off x="1604172"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H="1">
                <a:off x="1706520" y="108250"/>
                <a:ext cx="76666"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H="1">
                <a:off x="1808869" y="108250"/>
                <a:ext cx="76667" cy="8001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82" name="Rectangle 7"/>
            <p:cNvSpPr>
              <a:spLocks noChangeArrowheads="1"/>
            </p:cNvSpPr>
            <p:nvPr/>
          </p:nvSpPr>
          <p:spPr bwMode="auto">
            <a:xfrm>
              <a:off x="1130764" y="204858"/>
              <a:ext cx="4778137"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律师职业伦理监督与引导</a:t>
              </a:r>
              <a:endParaRPr lang="en-US" altLang="zh-CN"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endParaRPr>
            </a:p>
          </p:txBody>
        </p:sp>
      </p:grpSp>
      <p:grpSp>
        <p:nvGrpSpPr>
          <p:cNvPr id="95" name="组合 94"/>
          <p:cNvGrpSpPr/>
          <p:nvPr/>
        </p:nvGrpSpPr>
        <p:grpSpPr>
          <a:xfrm>
            <a:off x="582520" y="413294"/>
            <a:ext cx="838200" cy="722586"/>
            <a:chOff x="544888" y="408581"/>
            <a:chExt cx="838200" cy="722586"/>
          </a:xfrm>
        </p:grpSpPr>
        <p:sp>
          <p:nvSpPr>
            <p:cNvPr id="96" name="六边形 95"/>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7" name="组合 96"/>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98"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99"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100"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06" name="组合 105"/>
          <p:cNvGrpSpPr/>
          <p:nvPr/>
        </p:nvGrpSpPr>
        <p:grpSpPr>
          <a:xfrm>
            <a:off x="2940412" y="1511865"/>
            <a:ext cx="6643662" cy="461665"/>
            <a:chOff x="4309707" y="2050561"/>
            <a:chExt cx="6643662" cy="461665"/>
          </a:xfrm>
        </p:grpSpPr>
        <p:cxnSp>
          <p:nvCxnSpPr>
            <p:cNvPr id="107" name="Straight Connector 40"/>
            <p:cNvCxnSpPr/>
            <p:nvPr/>
          </p:nvCxnSpPr>
          <p:spPr bwMode="auto">
            <a:xfrm>
              <a:off x="4309707" y="2281393"/>
              <a:ext cx="606384"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08" name="文本框 107"/>
            <p:cNvSpPr txBox="1"/>
            <p:nvPr/>
          </p:nvSpPr>
          <p:spPr bwMode="auto">
            <a:xfrm flipH="1">
              <a:off x="5052964" y="2050561"/>
              <a:ext cx="5900405" cy="461665"/>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司法行政机关与律师协会的工作协调机制</a:t>
              </a:r>
            </a:p>
          </p:txBody>
        </p:sp>
      </p:grpSp>
      <p:grpSp>
        <p:nvGrpSpPr>
          <p:cNvPr id="109" name="组合 108"/>
          <p:cNvGrpSpPr/>
          <p:nvPr/>
        </p:nvGrpSpPr>
        <p:grpSpPr>
          <a:xfrm>
            <a:off x="2940412" y="2173033"/>
            <a:ext cx="7693333" cy="461665"/>
            <a:chOff x="4309707" y="2050561"/>
            <a:chExt cx="7693333" cy="461665"/>
          </a:xfrm>
        </p:grpSpPr>
        <p:cxnSp>
          <p:nvCxnSpPr>
            <p:cNvPr id="110" name="Straight Connector 40"/>
            <p:cNvCxnSpPr/>
            <p:nvPr/>
          </p:nvCxnSpPr>
          <p:spPr bwMode="auto">
            <a:xfrm>
              <a:off x="4309707" y="2281393"/>
              <a:ext cx="606384"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11" name="文本框 110"/>
            <p:cNvSpPr txBox="1"/>
            <p:nvPr/>
          </p:nvSpPr>
          <p:spPr bwMode="auto">
            <a:xfrm flipH="1">
              <a:off x="5052964" y="2050561"/>
              <a:ext cx="6950076" cy="461665"/>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司法行政机关与律师协会对律师事务所的管理 </a:t>
              </a:r>
            </a:p>
          </p:txBody>
        </p:sp>
      </p:grpSp>
      <p:grpSp>
        <p:nvGrpSpPr>
          <p:cNvPr id="112" name="组合 111"/>
          <p:cNvGrpSpPr/>
          <p:nvPr/>
        </p:nvGrpSpPr>
        <p:grpSpPr>
          <a:xfrm>
            <a:off x="2940412" y="2865530"/>
            <a:ext cx="8600153" cy="830997"/>
            <a:chOff x="4309707" y="2279381"/>
            <a:chExt cx="8600153" cy="830997"/>
          </a:xfrm>
        </p:grpSpPr>
        <p:cxnSp>
          <p:nvCxnSpPr>
            <p:cNvPr id="113" name="Straight Connector 40"/>
            <p:cNvCxnSpPr/>
            <p:nvPr/>
          </p:nvCxnSpPr>
          <p:spPr bwMode="auto">
            <a:xfrm>
              <a:off x="4309707" y="2466059"/>
              <a:ext cx="606384" cy="0"/>
            </a:xfrm>
            <a:prstGeom prst="line">
              <a:avLst/>
            </a:prstGeom>
            <a:ln w="6350">
              <a:solidFill>
                <a:srgbClr val="0461A0"/>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14" name="文本框 113"/>
            <p:cNvSpPr txBox="1"/>
            <p:nvPr/>
          </p:nvSpPr>
          <p:spPr bwMode="auto">
            <a:xfrm flipH="1">
              <a:off x="5052964" y="2279381"/>
              <a:ext cx="7856896" cy="830997"/>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在司法行政机关和律师协会联合或分别出台行业自律规则和业务指引，对律师职业伦理进行具体微观层面的引导。</a:t>
              </a:r>
            </a:p>
          </p:txBody>
        </p:sp>
      </p:grpSp>
      <p:grpSp>
        <p:nvGrpSpPr>
          <p:cNvPr id="115" name="组合 114"/>
          <p:cNvGrpSpPr/>
          <p:nvPr/>
        </p:nvGrpSpPr>
        <p:grpSpPr>
          <a:xfrm>
            <a:off x="2940412" y="3787841"/>
            <a:ext cx="8735651" cy="1938992"/>
            <a:chOff x="4309707" y="2050561"/>
            <a:chExt cx="8735651" cy="1938992"/>
          </a:xfrm>
        </p:grpSpPr>
        <p:cxnSp>
          <p:nvCxnSpPr>
            <p:cNvPr id="116" name="Straight Connector 40"/>
            <p:cNvCxnSpPr/>
            <p:nvPr/>
          </p:nvCxnSpPr>
          <p:spPr bwMode="auto">
            <a:xfrm>
              <a:off x="4309707" y="2281393"/>
              <a:ext cx="606384" cy="0"/>
            </a:xfrm>
            <a:prstGeom prst="line">
              <a:avLst/>
            </a:prstGeom>
            <a:ln w="6350">
              <a:solidFill>
                <a:srgbClr val="EC7016"/>
              </a:solidFill>
              <a:prstDash val="sysDash"/>
              <a:headEnd type="none"/>
              <a:tailEnd type="oval" w="sm" len="sm"/>
            </a:ln>
          </p:spPr>
          <p:style>
            <a:lnRef idx="1">
              <a:schemeClr val="accent1"/>
            </a:lnRef>
            <a:fillRef idx="0">
              <a:schemeClr val="accent1"/>
            </a:fillRef>
            <a:effectRef idx="0">
              <a:schemeClr val="accent1"/>
            </a:effectRef>
            <a:fontRef idx="minor">
              <a:schemeClr val="tx1"/>
            </a:fontRef>
          </p:style>
        </p:cxnSp>
        <p:sp>
          <p:nvSpPr>
            <p:cNvPr id="117" name="文本框 116"/>
            <p:cNvSpPr txBox="1"/>
            <p:nvPr/>
          </p:nvSpPr>
          <p:spPr bwMode="auto">
            <a:xfrm flipH="1">
              <a:off x="5052964" y="2050561"/>
              <a:ext cx="7992394" cy="1938992"/>
            </a:xfrm>
            <a:prstGeom prst="rect">
              <a:avLst/>
            </a:prstGeom>
            <a:noFill/>
          </p:spPr>
          <p:txBody>
            <a:bodyPr wrap="square">
              <a:spAutoFit/>
            </a:bodyPr>
            <a:lstStyle/>
            <a:p>
              <a:pPr>
                <a:defRPr/>
              </a:pPr>
              <a:r>
                <a:rPr lang="zh-CN" altLang="en-US" sz="2400">
                  <a:solidFill>
                    <a:schemeClr val="tx1">
                      <a:lumMod val="85000"/>
                      <a:lumOff val="15000"/>
                    </a:schemeClr>
                  </a:solidFill>
                  <a:latin typeface="Times New Roman" pitchFamily="18" charset="0"/>
                  <a:ea typeface="思源黑体 CN Normal" panose="020B0400000000000000" pitchFamily="34" charset="-122"/>
                  <a:cs typeface="Times New Roman" pitchFamily="18" charset="0"/>
                </a:rPr>
                <a:t>司法部和各地司法行政机关、律师协会通过业务培训和教材编写加大对律师职业伦理和工作作风的引导；严格律师执业许可条件和程序，依法开展律师及律师事务所执业申请的审核工作，加强对申请律师执业人员思想政治素质和职业伦理素质的考察。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80"/>
                                        </p:tgtEl>
                                        <p:attrNameLst>
                                          <p:attrName>style.visibility</p:attrName>
                                        </p:attrNameLst>
                                      </p:cBhvr>
                                      <p:to>
                                        <p:strVal val="visible"/>
                                      </p:to>
                                    </p:set>
                                    <p:animEffect transition="in" filter="wipe(left)">
                                      <p:cBhvr>
                                        <p:cTn id="8" dur="500"/>
                                        <p:tgtEl>
                                          <p:spTgt spid="80"/>
                                        </p:tgtEl>
                                      </p:cBhvr>
                                    </p:animEffect>
                                  </p:childTnLst>
                                </p:cTn>
                              </p:par>
                              <p:par>
                                <p:cTn id="9" presetID="10" presetClass="entr" presetSubtype="0" fill="hold" nodeType="withEffect">
                                  <p:stCondLst>
                                    <p:cond delay="0"/>
                                  </p:stCondLst>
                                  <p:childTnLst>
                                    <p:set>
                                      <p:cBhvr>
                                        <p:cTn id="10" dur="1" fill="hold">
                                          <p:stCondLst>
                                            <p:cond delay="0"/>
                                          </p:stCondLst>
                                        </p:cTn>
                                        <p:tgtEl>
                                          <p:spTgt spid="95"/>
                                        </p:tgtEl>
                                        <p:attrNameLst>
                                          <p:attrName>style.visibility</p:attrName>
                                        </p:attrNameLst>
                                      </p:cBhvr>
                                      <p:to>
                                        <p:strVal val="visible"/>
                                      </p:to>
                                    </p:set>
                                    <p:animEffect transition="in" filter="fade">
                                      <p:cBhvr>
                                        <p:cTn id="11" dur="500"/>
                                        <p:tgtEl>
                                          <p:spTgt spid="95"/>
                                        </p:tgtEl>
                                      </p:cBhvr>
                                    </p:animEffect>
                                  </p:childTnLst>
                                </p:cTn>
                              </p:par>
                            </p:childTnLst>
                          </p:cTn>
                        </p:par>
                        <p:par>
                          <p:cTn id="12" fill="hold" nodeType="withGroup">
                            <p:stCondLst>
                              <p:cond delay="250"/>
                            </p:stCondLst>
                            <p:childTnLst>
                              <p:par>
                                <p:cTn id="13" presetID="22" presetClass="entr" presetSubtype="8" fill="hold" nodeType="afterEffect">
                                  <p:childTnLst>
                                    <p:set>
                                      <p:cBhvr>
                                        <p:cTn id="14" dur="1" fill="hold">
                                          <p:stCondLst>
                                            <p:cond delay="0"/>
                                          </p:stCondLst>
                                        </p:cTn>
                                        <p:tgtEl>
                                          <p:spTgt spid="106"/>
                                        </p:tgtEl>
                                        <p:attrNameLst>
                                          <p:attrName>style.visibility</p:attrName>
                                        </p:attrNameLst>
                                      </p:cBhvr>
                                      <p:to>
                                        <p:strVal val="visible"/>
                                      </p:to>
                                    </p:set>
                                    <p:animEffect transition="in" filter="wipe(left)">
                                      <p:cBhvr>
                                        <p:cTn id="15" dur="500"/>
                                        <p:tgtEl>
                                          <p:spTgt spid="106"/>
                                        </p:tgtEl>
                                      </p:cBhvr>
                                    </p:animEffect>
                                  </p:childTnLst>
                                </p:cTn>
                              </p:par>
                            </p:childTnLst>
                          </p:cTn>
                        </p:par>
                        <p:par>
                          <p:cTn id="16" fill="hold" nodeType="withGroup">
                            <p:stCondLst>
                              <p:cond delay="250"/>
                            </p:stCondLst>
                            <p:childTnLst>
                              <p:par>
                                <p:cTn id="17" presetID="22" presetClass="entr" presetSubtype="8" fill="hold" nodeType="afterEffect">
                                  <p:childTnLst>
                                    <p:set>
                                      <p:cBhvr>
                                        <p:cTn id="18" dur="1" fill="hold">
                                          <p:stCondLst>
                                            <p:cond delay="0"/>
                                          </p:stCondLst>
                                        </p:cTn>
                                        <p:tgtEl>
                                          <p:spTgt spid="109"/>
                                        </p:tgtEl>
                                        <p:attrNameLst>
                                          <p:attrName>style.visibility</p:attrName>
                                        </p:attrNameLst>
                                      </p:cBhvr>
                                      <p:to>
                                        <p:strVal val="visible"/>
                                      </p:to>
                                    </p:set>
                                    <p:animEffect transition="in" filter="wipe(left)">
                                      <p:cBhvr>
                                        <p:cTn id="19" dur="500"/>
                                        <p:tgtEl>
                                          <p:spTgt spid="109"/>
                                        </p:tgtEl>
                                      </p:cBhvr>
                                    </p:animEffect>
                                  </p:childTnLst>
                                </p:cTn>
                              </p:par>
                            </p:childTnLst>
                          </p:cTn>
                        </p:par>
                        <p:par>
                          <p:cTn id="20" fill="hold" nodeType="withGroup">
                            <p:stCondLst>
                              <p:cond delay="250"/>
                            </p:stCondLst>
                            <p:childTnLst>
                              <p:par>
                                <p:cTn id="21" presetID="22" presetClass="entr" presetSubtype="8" fill="hold" nodeType="afterEffect">
                                  <p:childTnLst>
                                    <p:set>
                                      <p:cBhvr>
                                        <p:cTn id="22" dur="1" fill="hold">
                                          <p:stCondLst>
                                            <p:cond delay="0"/>
                                          </p:stCondLst>
                                        </p:cTn>
                                        <p:tgtEl>
                                          <p:spTgt spid="112"/>
                                        </p:tgtEl>
                                        <p:attrNameLst>
                                          <p:attrName>style.visibility</p:attrName>
                                        </p:attrNameLst>
                                      </p:cBhvr>
                                      <p:to>
                                        <p:strVal val="visible"/>
                                      </p:to>
                                    </p:set>
                                    <p:animEffect transition="in" filter="wipe(left)">
                                      <p:cBhvr>
                                        <p:cTn id="23" dur="500"/>
                                        <p:tgtEl>
                                          <p:spTgt spid="112"/>
                                        </p:tgtEl>
                                      </p:cBhvr>
                                    </p:animEffect>
                                  </p:childTnLst>
                                </p:cTn>
                              </p:par>
                            </p:childTnLst>
                          </p:cTn>
                        </p:par>
                        <p:par>
                          <p:cTn id="24" fill="hold" nodeType="withGroup">
                            <p:stCondLst>
                              <p:cond delay="250"/>
                            </p:stCondLst>
                            <p:childTnLst>
                              <p:par>
                                <p:cTn id="25" presetID="22" presetClass="entr" presetSubtype="8" fill="hold" nodeType="afterEffect">
                                  <p:childTnLst>
                                    <p:set>
                                      <p:cBhvr>
                                        <p:cTn id="26" dur="1" fill="hold">
                                          <p:stCondLst>
                                            <p:cond delay="0"/>
                                          </p:stCondLst>
                                        </p:cTn>
                                        <p:tgtEl>
                                          <p:spTgt spid="115"/>
                                        </p:tgtEl>
                                        <p:attrNameLst>
                                          <p:attrName>style.visibility</p:attrName>
                                        </p:attrNameLst>
                                      </p:cBhvr>
                                      <p:to>
                                        <p:strVal val="visible"/>
                                      </p:to>
                                    </p:set>
                                    <p:animEffect transition="in" filter="wipe(left)">
                                      <p:cBhvr>
                                        <p:cTn id="27"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17"/>
          <p:cNvSpPr/>
          <p:nvPr/>
        </p:nvSpPr>
        <p:spPr>
          <a:xfrm>
            <a:off x="10784594" y="2250786"/>
            <a:ext cx="276363"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6" name="圆角矩形 18"/>
          <p:cNvSpPr/>
          <p:nvPr/>
        </p:nvSpPr>
        <p:spPr>
          <a:xfrm>
            <a:off x="10055623" y="2283906"/>
            <a:ext cx="552726" cy="553437"/>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7" name="圆角矩形 19"/>
          <p:cNvSpPr/>
          <p:nvPr/>
        </p:nvSpPr>
        <p:spPr>
          <a:xfrm>
            <a:off x="10973738" y="1455401"/>
            <a:ext cx="220113"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8" name="圆角矩形 20"/>
          <p:cNvSpPr/>
          <p:nvPr/>
        </p:nvSpPr>
        <p:spPr>
          <a:xfrm>
            <a:off x="10839199" y="851286"/>
            <a:ext cx="221335" cy="221862"/>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0" name="圆角矩形 22"/>
          <p:cNvSpPr/>
          <p:nvPr/>
        </p:nvSpPr>
        <p:spPr>
          <a:xfrm flipH="1">
            <a:off x="961094" y="1860261"/>
            <a:ext cx="276571"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2" name="圆角矩形 24"/>
          <p:cNvSpPr/>
          <p:nvPr/>
        </p:nvSpPr>
        <p:spPr>
          <a:xfrm flipH="1">
            <a:off x="819831" y="1455399"/>
            <a:ext cx="220278"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3" name="圆角矩形 25"/>
          <p:cNvSpPr/>
          <p:nvPr/>
        </p:nvSpPr>
        <p:spPr>
          <a:xfrm flipH="1">
            <a:off x="961459" y="938916"/>
            <a:ext cx="221501" cy="221862"/>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84" name="Oval 8"/>
          <p:cNvSpPr>
            <a:spLocks noChangeArrowheads="1"/>
          </p:cNvSpPr>
          <p:nvPr/>
        </p:nvSpPr>
        <p:spPr bwMode="auto">
          <a:xfrm>
            <a:off x="1732280" y="2139950"/>
            <a:ext cx="507365" cy="499110"/>
          </a:xfrm>
          <a:prstGeom prst="ellipse">
            <a:avLst/>
          </a:prstGeom>
          <a:solidFill>
            <a:srgbClr val="EC7016"/>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06" tIns="45703" rIns="91406" bIns="45703" numCol="1" rtlCol="0" anchor="t" anchorCtr="0" compatLnSpc="1"/>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
        <p:nvSpPr>
          <p:cNvPr id="85" name="Oval 9"/>
          <p:cNvSpPr>
            <a:spLocks noChangeArrowheads="1"/>
          </p:cNvSpPr>
          <p:nvPr/>
        </p:nvSpPr>
        <p:spPr bwMode="auto">
          <a:xfrm>
            <a:off x="10637314" y="168913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grpSp>
        <p:nvGrpSpPr>
          <p:cNvPr id="64" name="组合 63"/>
          <p:cNvGrpSpPr/>
          <p:nvPr/>
        </p:nvGrpSpPr>
        <p:grpSpPr>
          <a:xfrm>
            <a:off x="1495058" y="2709182"/>
            <a:ext cx="1920586" cy="1920584"/>
            <a:chOff x="1677608" y="2996952"/>
            <a:chExt cx="1395643" cy="1395643"/>
          </a:xfrm>
        </p:grpSpPr>
        <p:sp>
          <p:nvSpPr>
            <p:cNvPr id="78"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9" name="Oval 29"/>
            <p:cNvSpPr>
              <a:spLocks noChangeAspect="1"/>
            </p:cNvSpPr>
            <p:nvPr/>
          </p:nvSpPr>
          <p:spPr>
            <a:xfrm>
              <a:off x="1850114" y="3169457"/>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6" name="组合 65"/>
          <p:cNvGrpSpPr/>
          <p:nvPr/>
        </p:nvGrpSpPr>
        <p:grpSpPr>
          <a:xfrm>
            <a:off x="3874592" y="1849378"/>
            <a:ext cx="1920586" cy="1920584"/>
            <a:chOff x="1677608" y="2996952"/>
            <a:chExt cx="1395643" cy="1395643"/>
          </a:xfrm>
        </p:grpSpPr>
        <p:sp>
          <p:nvSpPr>
            <p:cNvPr id="76"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7"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8" name="组合 67"/>
          <p:cNvGrpSpPr/>
          <p:nvPr/>
        </p:nvGrpSpPr>
        <p:grpSpPr>
          <a:xfrm>
            <a:off x="5936362" y="3189899"/>
            <a:ext cx="1920586" cy="1920584"/>
            <a:chOff x="1677608" y="2996952"/>
            <a:chExt cx="1395643" cy="1395643"/>
          </a:xfrm>
        </p:grpSpPr>
        <p:sp>
          <p:nvSpPr>
            <p:cNvPr id="74"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5" name="Oval 29"/>
            <p:cNvSpPr>
              <a:spLocks noChangeAspect="1"/>
            </p:cNvSpPr>
            <p:nvPr/>
          </p:nvSpPr>
          <p:spPr>
            <a:xfrm>
              <a:off x="1850114" y="3169458"/>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70" name="组合 69"/>
          <p:cNvGrpSpPr/>
          <p:nvPr/>
        </p:nvGrpSpPr>
        <p:grpSpPr>
          <a:xfrm>
            <a:off x="8134956" y="2468517"/>
            <a:ext cx="1920586" cy="1920584"/>
            <a:chOff x="1677608" y="2996952"/>
            <a:chExt cx="1395643" cy="1395643"/>
          </a:xfrm>
        </p:grpSpPr>
        <p:sp>
          <p:nvSpPr>
            <p:cNvPr id="72"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3"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sp>
        <p:nvSpPr>
          <p:cNvPr id="39" name="TextBox 11"/>
          <p:cNvSpPr txBox="1"/>
          <p:nvPr/>
        </p:nvSpPr>
        <p:spPr>
          <a:xfrm flipH="1">
            <a:off x="6527362" y="3596815"/>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聆</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40" name="TextBox 11"/>
          <p:cNvSpPr txBox="1"/>
          <p:nvPr/>
        </p:nvSpPr>
        <p:spPr>
          <a:xfrm flipH="1">
            <a:off x="8616241" y="2946132"/>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spcBef>
                <a:spcPct val="0"/>
              </a:spcBef>
              <a:spcAft>
                <a:spcPct val="0"/>
              </a:spcAft>
              <a:defRPr/>
            </a:pPr>
            <a:r>
              <a:rPr lang="zh-CN" altLang="en-US"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rPr>
              <a:t>听</a:t>
            </a:r>
            <a:endParaRPr lang="id-ID" altLang="zh-CN"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endParaRPr>
          </a:p>
        </p:txBody>
      </p:sp>
      <p:sp>
        <p:nvSpPr>
          <p:cNvPr id="12" name="TextBox 11"/>
          <p:cNvSpPr txBox="1"/>
          <p:nvPr/>
        </p:nvSpPr>
        <p:spPr>
          <a:xfrm flipH="1">
            <a:off x="4357772" y="2260476"/>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13" name="TextBox 11"/>
          <p:cNvSpPr txBox="1"/>
          <p:nvPr/>
        </p:nvSpPr>
        <p:spPr>
          <a:xfrm flipH="1">
            <a:off x="1976096" y="3115664"/>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2" name="Oval 9"/>
          <p:cNvSpPr>
            <a:spLocks noChangeArrowheads="1"/>
          </p:cNvSpPr>
          <p:nvPr/>
        </p:nvSpPr>
        <p:spPr bwMode="auto">
          <a:xfrm>
            <a:off x="1375204" y="163579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85309" y="1577046"/>
            <a:ext cx="7998897" cy="2545377"/>
            <a:chOff x="385309" y="1577046"/>
            <a:chExt cx="7998897" cy="2545377"/>
          </a:xfrm>
        </p:grpSpPr>
        <p:sp>
          <p:nvSpPr>
            <p:cNvPr id="9" name="文本框 8"/>
            <p:cNvSpPr txBox="1"/>
            <p:nvPr/>
          </p:nvSpPr>
          <p:spPr>
            <a:xfrm>
              <a:off x="812903" y="1577046"/>
              <a:ext cx="5876417" cy="769441"/>
            </a:xfrm>
            <a:prstGeom prst="rect">
              <a:avLst/>
            </a:prstGeom>
            <a:noFill/>
          </p:spPr>
          <p:txBody>
            <a:bodyPr wrap="none" rtlCol="0">
              <a:spAutoFit/>
            </a:bodyPr>
            <a:lstStyle/>
            <a:p>
              <a:r>
                <a:rPr lang="en-US" altLang="zh-CN" sz="4400" b="1">
                  <a:gradFill flip="none" rotWithShape="1">
                    <a:gsLst>
                      <a:gs pos="100000">
                        <a:srgbClr val="D9AE55"/>
                      </a:gs>
                      <a:gs pos="57000">
                        <a:srgbClr val="FAE289"/>
                      </a:gs>
                      <a:gs pos="0">
                        <a:schemeClr val="bg1"/>
                      </a:gs>
                    </a:gsLst>
                    <a:lin ang="5400000" scaled="1"/>
                  </a:gradFill>
                  <a:latin typeface="Times New Roman" pitchFamily="18" charset="0"/>
                  <a:cs typeface="Times New Roman" pitchFamily="18" charset="0"/>
                </a:rPr>
                <a:t>FA LV ZHI YE LUN LI</a:t>
              </a:r>
              <a:endParaRPr lang="zh-CN" altLang="en-US" sz="4400" b="1">
                <a:gradFill flip="none" rotWithShape="1">
                  <a:gsLst>
                    <a:gs pos="100000">
                      <a:srgbClr val="D9AE55"/>
                    </a:gs>
                    <a:gs pos="57000">
                      <a:srgbClr val="FAE289"/>
                    </a:gs>
                    <a:gs pos="0">
                      <a:schemeClr val="bg1"/>
                    </a:gs>
                  </a:gsLst>
                  <a:lin ang="5400000" scaled="1"/>
                </a:gradFill>
                <a:latin typeface="Times New Roman" pitchFamily="18" charset="0"/>
                <a:cs typeface="Times New Roman" pitchFamily="18" charset="0"/>
              </a:endParaRPr>
            </a:p>
          </p:txBody>
        </p:sp>
        <p:grpSp>
          <p:nvGrpSpPr>
            <p:cNvPr id="12" name="组合 11"/>
            <p:cNvGrpSpPr/>
            <p:nvPr/>
          </p:nvGrpSpPr>
          <p:grpSpPr>
            <a:xfrm>
              <a:off x="385309" y="2315367"/>
              <a:ext cx="7998897" cy="1807056"/>
              <a:chOff x="515938" y="2274740"/>
              <a:chExt cx="7998897" cy="1807056"/>
            </a:xfrm>
          </p:grpSpPr>
          <p:sp>
            <p:nvSpPr>
              <p:cNvPr id="20" name="矩形 19"/>
              <p:cNvSpPr/>
              <p:nvPr/>
            </p:nvSpPr>
            <p:spPr>
              <a:xfrm>
                <a:off x="515938" y="2274740"/>
                <a:ext cx="7998897" cy="1807056"/>
              </a:xfrm>
              <a:prstGeom prst="rect">
                <a:avLst/>
              </a:prstGeom>
              <a:gradFill flip="none" rotWithShape="1">
                <a:gsLst>
                  <a:gs pos="0">
                    <a:srgbClr val="0E4E88">
                      <a:alpha val="0"/>
                    </a:srgbClr>
                  </a:gs>
                  <a:gs pos="100000">
                    <a:srgbClr val="0E4E88">
                      <a:alpha val="0"/>
                    </a:srgbClr>
                  </a:gs>
                  <a:gs pos="35000">
                    <a:srgbClr val="006496">
                      <a:alpha val="70000"/>
                    </a:srgbClr>
                  </a:gs>
                  <a:gs pos="73000">
                    <a:srgbClr val="006496">
                      <a:alpha val="8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43532" y="2365734"/>
                <a:ext cx="7571303" cy="1569660"/>
              </a:xfrm>
              <a:prstGeom prst="rect">
                <a:avLst/>
              </a:prstGeom>
            </p:spPr>
            <p:txBody>
              <a:bodyPr wrap="none">
                <a:spAutoFit/>
              </a:bodyPr>
              <a:lstStyle/>
              <a:p>
                <a:r>
                  <a:rPr lang="zh-CN" altLang="en-US" sz="9600">
                    <a:solidFill>
                      <a:schemeClr val="bg1"/>
                    </a:solidFill>
                    <a:effectLst>
                      <a:outerShdw blurRad="38100" dist="38100" dir="2700000" algn="tl">
                        <a:srgbClr val="000000">
                          <a:alpha val="43137"/>
                        </a:srgbClr>
                      </a:outerShdw>
                    </a:effectLst>
                    <a:latin typeface="锐字洪荒之力简 粗黑" panose="02010604000000000000" pitchFamily="2" charset="-122"/>
                    <a:ea typeface="锐字洪荒之力简 粗黑" panose="02010604000000000000" pitchFamily="2" charset="-122"/>
                  </a:rPr>
                  <a:t>法律职业伦理</a:t>
                </a:r>
              </a:p>
            </p:txBody>
          </p:sp>
        </p:grpSp>
      </p:grpSp>
      <p:grpSp>
        <p:nvGrpSpPr>
          <p:cNvPr id="30" name="组合 29"/>
          <p:cNvGrpSpPr/>
          <p:nvPr/>
        </p:nvGrpSpPr>
        <p:grpSpPr>
          <a:xfrm>
            <a:off x="812904" y="3976437"/>
            <a:ext cx="7462479" cy="584775"/>
            <a:chOff x="812904" y="3976437"/>
            <a:chExt cx="7462479" cy="584775"/>
          </a:xfrm>
        </p:grpSpPr>
        <p:cxnSp>
          <p:nvCxnSpPr>
            <p:cNvPr id="27" name="直接连接符 26"/>
            <p:cNvCxnSpPr/>
            <p:nvPr/>
          </p:nvCxnSpPr>
          <p:spPr>
            <a:xfrm>
              <a:off x="4236098" y="4242171"/>
              <a:ext cx="4039285" cy="0"/>
            </a:xfrm>
            <a:prstGeom prst="line">
              <a:avLst/>
            </a:prstGeom>
            <a:ln>
              <a:solidFill>
                <a:srgbClr val="0461A0"/>
              </a:solidFill>
              <a:tailEnd type="diamond"/>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12904" y="3976437"/>
              <a:ext cx="3871064" cy="584775"/>
              <a:chOff x="943533" y="3935810"/>
              <a:chExt cx="3871064" cy="584775"/>
            </a:xfrm>
          </p:grpSpPr>
          <p:sp>
            <p:nvSpPr>
              <p:cNvPr id="24" name="箭头: 五边形 23"/>
              <p:cNvSpPr/>
              <p:nvPr/>
            </p:nvSpPr>
            <p:spPr>
              <a:xfrm>
                <a:off x="943533" y="3956026"/>
                <a:ext cx="3871064" cy="491036"/>
              </a:xfrm>
              <a:prstGeom prst="homePlate">
                <a:avLst>
                  <a:gd name="adj" fmla="val 315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52665" y="3935810"/>
                <a:ext cx="3467616" cy="584775"/>
              </a:xfrm>
              <a:prstGeom prst="rect">
                <a:avLst/>
              </a:prstGeom>
            </p:spPr>
            <p:txBody>
              <a:bodyPr wrap="none">
                <a:spAutoFit/>
              </a:bodyPr>
              <a:lstStyle/>
              <a:p>
                <a:r>
                  <a:rPr lang="zh-CN" altLang="en-US" sz="320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河北广播电视大学</a:t>
                </a:r>
              </a:p>
            </p:txBody>
          </p:sp>
        </p:grpSp>
      </p:grpSp>
      <p:pic>
        <p:nvPicPr>
          <p:cNvPr id="4" name="图片 3" descr="微信图片_20210325163744"/>
          <p:cNvPicPr>
            <a:picLocks noChangeAspect="1"/>
          </p:cNvPicPr>
          <p:nvPr/>
        </p:nvPicPr>
        <p:blipFill>
          <a:blip r:embed="rId4"/>
          <a:stretch>
            <a:fillRect/>
          </a:stretch>
        </p:blipFill>
        <p:spPr>
          <a:xfrm>
            <a:off x="0" y="0"/>
            <a:ext cx="12192000"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325164924/output_1.jpgoutput_1"/>
          <p:cNvPicPr>
            <a:picLocks noChangeAspect="1"/>
          </p:cNvPicPr>
          <p:nvPr>
            <p:custDataLst>
              <p:tags r:id="rId2"/>
            </p:custDataLst>
          </p:nvPr>
        </p:nvPicPr>
        <p:blipFill>
          <a:blip r:embed="rId4"/>
          <a:stretch>
            <a:fillRect/>
          </a:stretch>
        </p:blipFill>
        <p:spPr>
          <a:xfrm>
            <a:off x="1270" y="0"/>
            <a:ext cx="12190730" cy="6858635"/>
          </a:xfrm>
          <a:prstGeom prst="rect">
            <a:avLst/>
          </a:prstGeom>
        </p:spPr>
      </p:pic>
      <p:sp>
        <p:nvSpPr>
          <p:cNvPr id="5" name="object 53"/>
          <p:cNvSpPr txBox="1"/>
          <p:nvPr/>
        </p:nvSpPr>
        <p:spPr>
          <a:xfrm>
            <a:off x="4552950" y="2817495"/>
            <a:ext cx="7943215" cy="973087"/>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4800" b="1">
                <a:solidFill>
                  <a:schemeClr val="tx1">
                    <a:lumMod val="75000"/>
                    <a:lumOff val="25000"/>
                  </a:schemeClr>
                </a:solidFill>
                <a:latin typeface="SimHei" panose="02010609060101010101" charset="-122"/>
                <a:ea typeface="SimHei" panose="02010609060101010101" charset="-122"/>
                <a:cs typeface="Microsoft YaHei" panose="020B0503020204020204" pitchFamily="34" charset="-122"/>
              </a:rPr>
              <a:t>公证员职业伦理概述</a:t>
            </a:r>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448992" y="800587"/>
            <a:ext cx="4564378" cy="1169284"/>
            <a:chOff x="2231934" y="1110258"/>
            <a:chExt cx="5168595" cy="1324070"/>
          </a:xfrm>
        </p:grpSpPr>
        <p:grpSp>
          <p:nvGrpSpPr>
            <p:cNvPr id="122" name="组合 121"/>
            <p:cNvGrpSpPr/>
            <p:nvPr/>
          </p:nvGrpSpPr>
          <p:grpSpPr>
            <a:xfrm>
              <a:off x="2231934" y="1110258"/>
              <a:ext cx="1997174" cy="1324070"/>
              <a:chOff x="926699" y="4599492"/>
              <a:chExt cx="2106551" cy="1428750"/>
            </a:xfrm>
          </p:grpSpPr>
          <p:sp>
            <p:nvSpPr>
              <p:cNvPr id="124" name="Freeform 5"/>
              <p:cNvSpPr/>
              <p:nvPr/>
            </p:nvSpPr>
            <p:spPr bwMode="auto">
              <a:xfrm>
                <a:off x="926699" y="5070525"/>
                <a:ext cx="1081087" cy="955675"/>
              </a:xfrm>
              <a:custGeom>
                <a:avLst/>
                <a:gdLst>
                  <a:gd name="T0" fmla="*/ 0 w 681"/>
                  <a:gd name="T1" fmla="*/ 0 h 602"/>
                  <a:gd name="T2" fmla="*/ 681 w 681"/>
                  <a:gd name="T3" fmla="*/ 0 h 602"/>
                  <a:gd name="T4" fmla="*/ 681 w 681"/>
                  <a:gd name="T5" fmla="*/ 602 h 602"/>
                  <a:gd name="T6" fmla="*/ 0 w 681"/>
                  <a:gd name="T7" fmla="*/ 602 h 602"/>
                  <a:gd name="T8" fmla="*/ 183 w 681"/>
                  <a:gd name="T9" fmla="*/ 304 h 602"/>
                  <a:gd name="T10" fmla="*/ 0 w 681"/>
                  <a:gd name="T11" fmla="*/ 0 h 602"/>
                  <a:gd name="T12" fmla="*/ 0 w 68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681" h="602">
                    <a:moveTo>
                      <a:pt x="0" y="0"/>
                    </a:moveTo>
                    <a:lnTo>
                      <a:pt x="681" y="0"/>
                    </a:lnTo>
                    <a:lnTo>
                      <a:pt x="681" y="602"/>
                    </a:lnTo>
                    <a:lnTo>
                      <a:pt x="0" y="602"/>
                    </a:lnTo>
                    <a:lnTo>
                      <a:pt x="183" y="304"/>
                    </a:lnTo>
                    <a:lnTo>
                      <a:pt x="0" y="0"/>
                    </a:lnTo>
                    <a:lnTo>
                      <a:pt x="0" y="0"/>
                    </a:lnTo>
                    <a:close/>
                  </a:path>
                </a:pathLst>
              </a:custGeom>
              <a:solidFill>
                <a:srgbClr val="4BAEE2"/>
              </a:solidFill>
              <a:ln>
                <a:noFill/>
              </a:ln>
            </p:spPr>
            <p:txBody>
              <a:bodyPr vert="horz" wrap="square" lIns="91440" tIns="45720" rIns="91440" bIns="45720" numCol="1" anchor="t" anchorCtr="0" compatLnSpc="1"/>
              <a:lstStyle/>
              <a:p>
                <a:endParaRPr lang="zh-CN" altLang="en-US"/>
              </a:p>
            </p:txBody>
          </p:sp>
          <p:sp>
            <p:nvSpPr>
              <p:cNvPr id="125" name="Freeform 6"/>
              <p:cNvSpPr>
                <a:spLocks noEditPoints="1"/>
              </p:cNvSpPr>
              <p:nvPr/>
            </p:nvSpPr>
            <p:spPr bwMode="auto">
              <a:xfrm>
                <a:off x="1042584" y="5137200"/>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7"/>
              <p:cNvSpPr>
                <a:spLocks noEditPoints="1"/>
              </p:cNvSpPr>
              <p:nvPr/>
            </p:nvSpPr>
            <p:spPr bwMode="auto">
              <a:xfrm>
                <a:off x="987549" y="5966319"/>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
              <p:cNvSpPr/>
              <p:nvPr/>
            </p:nvSpPr>
            <p:spPr bwMode="auto">
              <a:xfrm>
                <a:off x="1509311" y="4599492"/>
                <a:ext cx="498476" cy="1428750"/>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rgbClr val="0A6F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9"/>
              <p:cNvSpPr>
                <a:spLocks noEditPoints="1"/>
              </p:cNvSpPr>
              <p:nvPr/>
            </p:nvSpPr>
            <p:spPr bwMode="auto">
              <a:xfrm>
                <a:off x="1509311" y="5429755"/>
                <a:ext cx="498476" cy="515938"/>
              </a:xfrm>
              <a:custGeom>
                <a:avLst/>
                <a:gdLst>
                  <a:gd name="T0" fmla="*/ 60 w 60"/>
                  <a:gd name="T1" fmla="*/ 57 h 62"/>
                  <a:gd name="T2" fmla="*/ 60 w 60"/>
                  <a:gd name="T3" fmla="*/ 62 h 62"/>
                  <a:gd name="T4" fmla="*/ 53 w 60"/>
                  <a:gd name="T5" fmla="*/ 56 h 62"/>
                  <a:gd name="T6" fmla="*/ 53 w 60"/>
                  <a:gd name="T7" fmla="*/ 53 h 62"/>
                  <a:gd name="T8" fmla="*/ 53 w 60"/>
                  <a:gd name="T9" fmla="*/ 53 h 62"/>
                  <a:gd name="T10" fmla="*/ 56 w 60"/>
                  <a:gd name="T11" fmla="*/ 53 h 62"/>
                  <a:gd name="T12" fmla="*/ 60 w 60"/>
                  <a:gd name="T13" fmla="*/ 57 h 62"/>
                  <a:gd name="T14" fmla="*/ 0 w 60"/>
                  <a:gd name="T15" fmla="*/ 4 h 62"/>
                  <a:gd name="T16" fmla="*/ 0 w 60"/>
                  <a:gd name="T17" fmla="*/ 0 h 62"/>
                  <a:gd name="T18" fmla="*/ 3 w 60"/>
                  <a:gd name="T19" fmla="*/ 3 h 62"/>
                  <a:gd name="T20" fmla="*/ 4 w 60"/>
                  <a:gd name="T21" fmla="*/ 6 h 62"/>
                  <a:gd name="T22" fmla="*/ 4 w 60"/>
                  <a:gd name="T23" fmla="*/ 6 h 62"/>
                  <a:gd name="T24" fmla="*/ 1 w 60"/>
                  <a:gd name="T25" fmla="*/ 6 h 62"/>
                  <a:gd name="T26" fmla="*/ 0 w 60"/>
                  <a:gd name="T27" fmla="*/ 4 h 62"/>
                  <a:gd name="T28" fmla="*/ 10 w 60"/>
                  <a:gd name="T29" fmla="*/ 10 h 62"/>
                  <a:gd name="T30" fmla="*/ 19 w 60"/>
                  <a:gd name="T31" fmla="*/ 18 h 62"/>
                  <a:gd name="T32" fmla="*/ 19 w 60"/>
                  <a:gd name="T33" fmla="*/ 20 h 62"/>
                  <a:gd name="T34" fmla="*/ 19 w 60"/>
                  <a:gd name="T35" fmla="*/ 20 h 62"/>
                  <a:gd name="T36" fmla="*/ 16 w 60"/>
                  <a:gd name="T37" fmla="*/ 20 h 62"/>
                  <a:gd name="T38" fmla="*/ 8 w 60"/>
                  <a:gd name="T39" fmla="*/ 12 h 62"/>
                  <a:gd name="T40" fmla="*/ 8 w 60"/>
                  <a:gd name="T41" fmla="*/ 10 h 62"/>
                  <a:gd name="T42" fmla="*/ 8 w 60"/>
                  <a:gd name="T43" fmla="*/ 10 h 62"/>
                  <a:gd name="T44" fmla="*/ 10 w 60"/>
                  <a:gd name="T45" fmla="*/ 10 h 62"/>
                  <a:gd name="T46" fmla="*/ 25 w 60"/>
                  <a:gd name="T47" fmla="*/ 24 h 62"/>
                  <a:gd name="T48" fmla="*/ 34 w 60"/>
                  <a:gd name="T49" fmla="*/ 32 h 62"/>
                  <a:gd name="T50" fmla="*/ 34 w 60"/>
                  <a:gd name="T51" fmla="*/ 35 h 62"/>
                  <a:gd name="T52" fmla="*/ 34 w 60"/>
                  <a:gd name="T53" fmla="*/ 35 h 62"/>
                  <a:gd name="T54" fmla="*/ 32 w 60"/>
                  <a:gd name="T55" fmla="*/ 35 h 62"/>
                  <a:gd name="T56" fmla="*/ 23 w 60"/>
                  <a:gd name="T57" fmla="*/ 27 h 62"/>
                  <a:gd name="T58" fmla="*/ 23 w 60"/>
                  <a:gd name="T59" fmla="*/ 24 h 62"/>
                  <a:gd name="T60" fmla="*/ 23 w 60"/>
                  <a:gd name="T61" fmla="*/ 24 h 62"/>
                  <a:gd name="T62" fmla="*/ 25 w 60"/>
                  <a:gd name="T63" fmla="*/ 24 h 62"/>
                  <a:gd name="T64" fmla="*/ 41 w 60"/>
                  <a:gd name="T65" fmla="*/ 39 h 62"/>
                  <a:gd name="T66" fmla="*/ 49 w 60"/>
                  <a:gd name="T67" fmla="*/ 47 h 62"/>
                  <a:gd name="T68" fmla="*/ 49 w 60"/>
                  <a:gd name="T69" fmla="*/ 49 h 62"/>
                  <a:gd name="T70" fmla="*/ 49 w 60"/>
                  <a:gd name="T71" fmla="*/ 49 h 62"/>
                  <a:gd name="T72" fmla="*/ 47 w 60"/>
                  <a:gd name="T73" fmla="*/ 49 h 62"/>
                  <a:gd name="T74" fmla="*/ 38 w 60"/>
                  <a:gd name="T75" fmla="*/ 41 h 62"/>
                  <a:gd name="T76" fmla="*/ 38 w 60"/>
                  <a:gd name="T77" fmla="*/ 39 h 62"/>
                  <a:gd name="T78" fmla="*/ 38 w 60"/>
                  <a:gd name="T79" fmla="*/ 39 h 62"/>
                  <a:gd name="T80" fmla="*/ 41 w 60"/>
                  <a:gd name="T8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62">
                    <a:moveTo>
                      <a:pt x="60" y="57"/>
                    </a:moveTo>
                    <a:cubicBezTo>
                      <a:pt x="60" y="62"/>
                      <a:pt x="60" y="62"/>
                      <a:pt x="60" y="62"/>
                    </a:cubicBezTo>
                    <a:cubicBezTo>
                      <a:pt x="58" y="60"/>
                      <a:pt x="56" y="58"/>
                      <a:pt x="53" y="56"/>
                    </a:cubicBezTo>
                    <a:cubicBezTo>
                      <a:pt x="53" y="55"/>
                      <a:pt x="53" y="54"/>
                      <a:pt x="53" y="53"/>
                    </a:cubicBezTo>
                    <a:cubicBezTo>
                      <a:pt x="53" y="53"/>
                      <a:pt x="53" y="53"/>
                      <a:pt x="53" y="53"/>
                    </a:cubicBezTo>
                    <a:cubicBezTo>
                      <a:pt x="54" y="53"/>
                      <a:pt x="55" y="53"/>
                      <a:pt x="56" y="53"/>
                    </a:cubicBezTo>
                    <a:cubicBezTo>
                      <a:pt x="57" y="55"/>
                      <a:pt x="58" y="56"/>
                      <a:pt x="60" y="57"/>
                    </a:cubicBezTo>
                    <a:close/>
                    <a:moveTo>
                      <a:pt x="0" y="4"/>
                    </a:moveTo>
                    <a:cubicBezTo>
                      <a:pt x="0" y="0"/>
                      <a:pt x="0" y="0"/>
                      <a:pt x="0" y="0"/>
                    </a:cubicBezTo>
                    <a:cubicBezTo>
                      <a:pt x="1" y="1"/>
                      <a:pt x="2" y="2"/>
                      <a:pt x="3" y="3"/>
                    </a:cubicBezTo>
                    <a:cubicBezTo>
                      <a:pt x="4" y="4"/>
                      <a:pt x="4" y="5"/>
                      <a:pt x="4" y="6"/>
                    </a:cubicBezTo>
                    <a:cubicBezTo>
                      <a:pt x="4" y="6"/>
                      <a:pt x="4" y="6"/>
                      <a:pt x="4" y="6"/>
                    </a:cubicBezTo>
                    <a:cubicBezTo>
                      <a:pt x="3" y="7"/>
                      <a:pt x="2" y="7"/>
                      <a:pt x="1" y="6"/>
                    </a:cubicBezTo>
                    <a:cubicBezTo>
                      <a:pt x="1" y="5"/>
                      <a:pt x="0" y="5"/>
                      <a:pt x="0" y="4"/>
                    </a:cubicBezTo>
                    <a:close/>
                    <a:moveTo>
                      <a:pt x="10" y="10"/>
                    </a:moveTo>
                    <a:cubicBezTo>
                      <a:pt x="13" y="13"/>
                      <a:pt x="16" y="15"/>
                      <a:pt x="19" y="18"/>
                    </a:cubicBezTo>
                    <a:cubicBezTo>
                      <a:pt x="19" y="19"/>
                      <a:pt x="19" y="20"/>
                      <a:pt x="19" y="20"/>
                    </a:cubicBezTo>
                    <a:cubicBezTo>
                      <a:pt x="19" y="20"/>
                      <a:pt x="19" y="20"/>
                      <a:pt x="19" y="20"/>
                    </a:cubicBezTo>
                    <a:cubicBezTo>
                      <a:pt x="18" y="21"/>
                      <a:pt x="17" y="21"/>
                      <a:pt x="16" y="20"/>
                    </a:cubicBezTo>
                    <a:cubicBezTo>
                      <a:pt x="14" y="18"/>
                      <a:pt x="11" y="15"/>
                      <a:pt x="8" y="12"/>
                    </a:cubicBezTo>
                    <a:cubicBezTo>
                      <a:pt x="7" y="12"/>
                      <a:pt x="7" y="11"/>
                      <a:pt x="8" y="10"/>
                    </a:cubicBezTo>
                    <a:cubicBezTo>
                      <a:pt x="8" y="10"/>
                      <a:pt x="8" y="10"/>
                      <a:pt x="8" y="10"/>
                    </a:cubicBezTo>
                    <a:cubicBezTo>
                      <a:pt x="8" y="9"/>
                      <a:pt x="9" y="9"/>
                      <a:pt x="10" y="10"/>
                    </a:cubicBezTo>
                    <a:close/>
                    <a:moveTo>
                      <a:pt x="25" y="24"/>
                    </a:moveTo>
                    <a:cubicBezTo>
                      <a:pt x="28" y="27"/>
                      <a:pt x="31" y="30"/>
                      <a:pt x="34" y="32"/>
                    </a:cubicBezTo>
                    <a:cubicBezTo>
                      <a:pt x="35" y="33"/>
                      <a:pt x="35" y="34"/>
                      <a:pt x="34" y="35"/>
                    </a:cubicBezTo>
                    <a:cubicBezTo>
                      <a:pt x="34" y="35"/>
                      <a:pt x="34" y="35"/>
                      <a:pt x="34" y="35"/>
                    </a:cubicBezTo>
                    <a:cubicBezTo>
                      <a:pt x="33" y="35"/>
                      <a:pt x="32" y="35"/>
                      <a:pt x="32" y="35"/>
                    </a:cubicBezTo>
                    <a:cubicBezTo>
                      <a:pt x="29" y="32"/>
                      <a:pt x="26" y="29"/>
                      <a:pt x="23" y="27"/>
                    </a:cubicBezTo>
                    <a:cubicBezTo>
                      <a:pt x="22" y="26"/>
                      <a:pt x="22" y="25"/>
                      <a:pt x="23" y="24"/>
                    </a:cubicBezTo>
                    <a:cubicBezTo>
                      <a:pt x="23" y="24"/>
                      <a:pt x="23" y="24"/>
                      <a:pt x="23" y="24"/>
                    </a:cubicBezTo>
                    <a:cubicBezTo>
                      <a:pt x="24" y="24"/>
                      <a:pt x="25" y="24"/>
                      <a:pt x="25" y="24"/>
                    </a:cubicBezTo>
                    <a:close/>
                    <a:moveTo>
                      <a:pt x="41" y="39"/>
                    </a:moveTo>
                    <a:cubicBezTo>
                      <a:pt x="43" y="42"/>
                      <a:pt x="46" y="44"/>
                      <a:pt x="49" y="47"/>
                    </a:cubicBezTo>
                    <a:cubicBezTo>
                      <a:pt x="50" y="48"/>
                      <a:pt x="50" y="49"/>
                      <a:pt x="49" y="49"/>
                    </a:cubicBezTo>
                    <a:cubicBezTo>
                      <a:pt x="49" y="49"/>
                      <a:pt x="49" y="49"/>
                      <a:pt x="49" y="49"/>
                    </a:cubicBezTo>
                    <a:cubicBezTo>
                      <a:pt x="48" y="50"/>
                      <a:pt x="47" y="50"/>
                      <a:pt x="47" y="49"/>
                    </a:cubicBezTo>
                    <a:cubicBezTo>
                      <a:pt x="44" y="47"/>
                      <a:pt x="41" y="44"/>
                      <a:pt x="38" y="41"/>
                    </a:cubicBezTo>
                    <a:cubicBezTo>
                      <a:pt x="38" y="41"/>
                      <a:pt x="38" y="40"/>
                      <a:pt x="38" y="39"/>
                    </a:cubicBezTo>
                    <a:cubicBezTo>
                      <a:pt x="38" y="39"/>
                      <a:pt x="38" y="39"/>
                      <a:pt x="38" y="39"/>
                    </a:cubicBezTo>
                    <a:cubicBezTo>
                      <a:pt x="39" y="38"/>
                      <a:pt x="40" y="38"/>
                      <a:pt x="41" y="39"/>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7"/>
              <p:cNvSpPr/>
              <p:nvPr/>
            </p:nvSpPr>
            <p:spPr bwMode="auto">
              <a:xfrm>
                <a:off x="1507879" y="4599577"/>
                <a:ext cx="1525371" cy="955675"/>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rgbClr val="2AA1DC"/>
              </a:solidFill>
              <a:ln>
                <a:noFill/>
              </a:ln>
            </p:spPr>
            <p:txBody>
              <a:bodyPr vert="horz" wrap="square" lIns="91440" tIns="45720" rIns="91440" bIns="45720" numCol="1" anchor="t" anchorCtr="0" compatLnSpc="1"/>
              <a:lstStyle/>
              <a:p>
                <a:endParaRPr lang="zh-CN" altLang="en-US"/>
              </a:p>
            </p:txBody>
          </p:sp>
          <p:sp>
            <p:nvSpPr>
              <p:cNvPr id="131" name="Freeform 39"/>
              <p:cNvSpPr>
                <a:spLocks noEditPoints="1"/>
              </p:cNvSpPr>
              <p:nvPr/>
            </p:nvSpPr>
            <p:spPr bwMode="auto">
              <a:xfrm>
                <a:off x="1531912" y="5100912"/>
                <a:ext cx="1313800" cy="418298"/>
              </a:xfrm>
              <a:custGeom>
                <a:avLst/>
                <a:gdLst>
                  <a:gd name="T0" fmla="*/ 30 w 221"/>
                  <a:gd name="T1" fmla="*/ 44 h 44"/>
                  <a:gd name="T2" fmla="*/ 32 w 221"/>
                  <a:gd name="T3" fmla="*/ 42 h 44"/>
                  <a:gd name="T4" fmla="*/ 19 w 221"/>
                  <a:gd name="T5" fmla="*/ 40 h 44"/>
                  <a:gd name="T6" fmla="*/ 17 w 221"/>
                  <a:gd name="T7" fmla="*/ 42 h 44"/>
                  <a:gd name="T8" fmla="*/ 196 w 221"/>
                  <a:gd name="T9" fmla="*/ 43 h 44"/>
                  <a:gd name="T10" fmla="*/ 198 w 221"/>
                  <a:gd name="T11" fmla="*/ 36 h 44"/>
                  <a:gd name="T12" fmla="*/ 195 w 221"/>
                  <a:gd name="T13" fmla="*/ 37 h 44"/>
                  <a:gd name="T14" fmla="*/ 186 w 221"/>
                  <a:gd name="T15" fmla="*/ 40 h 44"/>
                  <a:gd name="T16" fmla="*/ 185 w 221"/>
                  <a:gd name="T17" fmla="*/ 42 h 44"/>
                  <a:gd name="T18" fmla="*/ 194 w 221"/>
                  <a:gd name="T19" fmla="*/ 44 h 44"/>
                  <a:gd name="T20" fmla="*/ 217 w 221"/>
                  <a:gd name="T21" fmla="*/ 1 h 44"/>
                  <a:gd name="T22" fmla="*/ 212 w 221"/>
                  <a:gd name="T23" fmla="*/ 13 h 44"/>
                  <a:gd name="T24" fmla="*/ 214 w 221"/>
                  <a:gd name="T25" fmla="*/ 13 h 44"/>
                  <a:gd name="T26" fmla="*/ 219 w 221"/>
                  <a:gd name="T27" fmla="*/ 0 h 44"/>
                  <a:gd name="T28" fmla="*/ 217 w 221"/>
                  <a:gd name="T29" fmla="*/ 1 h 44"/>
                  <a:gd name="T30" fmla="*/ 200 w 221"/>
                  <a:gd name="T31" fmla="*/ 29 h 44"/>
                  <a:gd name="T32" fmla="*/ 201 w 221"/>
                  <a:gd name="T33" fmla="*/ 31 h 44"/>
                  <a:gd name="T34" fmla="*/ 209 w 221"/>
                  <a:gd name="T35" fmla="*/ 21 h 44"/>
                  <a:gd name="T36" fmla="*/ 209 w 221"/>
                  <a:gd name="T37" fmla="*/ 18 h 44"/>
                  <a:gd name="T38" fmla="*/ 0 w 221"/>
                  <a:gd name="T39" fmla="*/ 40 h 44"/>
                  <a:gd name="T40" fmla="*/ 8 w 221"/>
                  <a:gd name="T41" fmla="*/ 44 h 44"/>
                  <a:gd name="T42" fmla="*/ 10 w 221"/>
                  <a:gd name="T43" fmla="*/ 42 h 44"/>
                  <a:gd name="T44" fmla="*/ 0 w 221"/>
                  <a:gd name="T45" fmla="*/ 40 h 44"/>
                  <a:gd name="T46" fmla="*/ 51 w 221"/>
                  <a:gd name="T47" fmla="*/ 44 h 44"/>
                  <a:gd name="T48" fmla="*/ 53 w 221"/>
                  <a:gd name="T49" fmla="*/ 42 h 44"/>
                  <a:gd name="T50" fmla="*/ 40 w 221"/>
                  <a:gd name="T51" fmla="*/ 40 h 44"/>
                  <a:gd name="T52" fmla="*/ 38 w 221"/>
                  <a:gd name="T53" fmla="*/ 42 h 44"/>
                  <a:gd name="T54" fmla="*/ 60 w 221"/>
                  <a:gd name="T55" fmla="*/ 44 h 44"/>
                  <a:gd name="T56" fmla="*/ 74 w 221"/>
                  <a:gd name="T57" fmla="*/ 42 h 44"/>
                  <a:gd name="T58" fmla="*/ 72 w 221"/>
                  <a:gd name="T59" fmla="*/ 40 h 44"/>
                  <a:gd name="T60" fmla="*/ 59 w 221"/>
                  <a:gd name="T61" fmla="*/ 42 h 44"/>
                  <a:gd name="T62" fmla="*/ 60 w 221"/>
                  <a:gd name="T63" fmla="*/ 44 h 44"/>
                  <a:gd name="T64" fmla="*/ 93 w 221"/>
                  <a:gd name="T65" fmla="*/ 44 h 44"/>
                  <a:gd name="T66" fmla="*/ 95 w 221"/>
                  <a:gd name="T67" fmla="*/ 42 h 44"/>
                  <a:gd name="T68" fmla="*/ 81 w 221"/>
                  <a:gd name="T69" fmla="*/ 40 h 44"/>
                  <a:gd name="T70" fmla="*/ 80 w 221"/>
                  <a:gd name="T71" fmla="*/ 42 h 44"/>
                  <a:gd name="T72" fmla="*/ 102 w 221"/>
                  <a:gd name="T73" fmla="*/ 44 h 44"/>
                  <a:gd name="T74" fmla="*/ 116 w 221"/>
                  <a:gd name="T75" fmla="*/ 42 h 44"/>
                  <a:gd name="T76" fmla="*/ 114 w 221"/>
                  <a:gd name="T77" fmla="*/ 40 h 44"/>
                  <a:gd name="T78" fmla="*/ 101 w 221"/>
                  <a:gd name="T79" fmla="*/ 42 h 44"/>
                  <a:gd name="T80" fmla="*/ 102 w 221"/>
                  <a:gd name="T81" fmla="*/ 44 h 44"/>
                  <a:gd name="T82" fmla="*/ 135 w 221"/>
                  <a:gd name="T83" fmla="*/ 44 h 44"/>
                  <a:gd name="T84" fmla="*/ 137 w 221"/>
                  <a:gd name="T85" fmla="*/ 42 h 44"/>
                  <a:gd name="T86" fmla="*/ 123 w 221"/>
                  <a:gd name="T87" fmla="*/ 40 h 44"/>
                  <a:gd name="T88" fmla="*/ 122 w 221"/>
                  <a:gd name="T89" fmla="*/ 42 h 44"/>
                  <a:gd name="T90" fmla="*/ 144 w 221"/>
                  <a:gd name="T91" fmla="*/ 44 h 44"/>
                  <a:gd name="T92" fmla="*/ 158 w 221"/>
                  <a:gd name="T93" fmla="*/ 42 h 44"/>
                  <a:gd name="T94" fmla="*/ 156 w 221"/>
                  <a:gd name="T95" fmla="*/ 40 h 44"/>
                  <a:gd name="T96" fmla="*/ 143 w 221"/>
                  <a:gd name="T97" fmla="*/ 42 h 44"/>
                  <a:gd name="T98" fmla="*/ 144 w 221"/>
                  <a:gd name="T99" fmla="*/ 44 h 44"/>
                  <a:gd name="T100" fmla="*/ 177 w 221"/>
                  <a:gd name="T101" fmla="*/ 44 h 44"/>
                  <a:gd name="T102" fmla="*/ 179 w 221"/>
                  <a:gd name="T103" fmla="*/ 42 h 44"/>
                  <a:gd name="T104" fmla="*/ 165 w 221"/>
                  <a:gd name="T105" fmla="*/ 40 h 44"/>
                  <a:gd name="T106" fmla="*/ 164 w 221"/>
                  <a:gd name="T10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44">
                    <a:moveTo>
                      <a:pt x="19" y="44"/>
                    </a:moveTo>
                    <a:cubicBezTo>
                      <a:pt x="22" y="44"/>
                      <a:pt x="26" y="44"/>
                      <a:pt x="30" y="44"/>
                    </a:cubicBezTo>
                    <a:cubicBezTo>
                      <a:pt x="31" y="44"/>
                      <a:pt x="32" y="43"/>
                      <a:pt x="32" y="42"/>
                    </a:cubicBezTo>
                    <a:cubicBezTo>
                      <a:pt x="32" y="42"/>
                      <a:pt x="32" y="42"/>
                      <a:pt x="32" y="42"/>
                    </a:cubicBezTo>
                    <a:cubicBezTo>
                      <a:pt x="32" y="41"/>
                      <a:pt x="31" y="40"/>
                      <a:pt x="30" y="40"/>
                    </a:cubicBezTo>
                    <a:cubicBezTo>
                      <a:pt x="26" y="40"/>
                      <a:pt x="22" y="40"/>
                      <a:pt x="19" y="40"/>
                    </a:cubicBezTo>
                    <a:cubicBezTo>
                      <a:pt x="18" y="40"/>
                      <a:pt x="17" y="41"/>
                      <a:pt x="17" y="42"/>
                    </a:cubicBezTo>
                    <a:cubicBezTo>
                      <a:pt x="17" y="42"/>
                      <a:pt x="17" y="42"/>
                      <a:pt x="17" y="42"/>
                    </a:cubicBezTo>
                    <a:cubicBezTo>
                      <a:pt x="17" y="43"/>
                      <a:pt x="18" y="44"/>
                      <a:pt x="19" y="44"/>
                    </a:cubicBezTo>
                    <a:close/>
                    <a:moveTo>
                      <a:pt x="196" y="43"/>
                    </a:moveTo>
                    <a:cubicBezTo>
                      <a:pt x="196" y="41"/>
                      <a:pt x="197" y="40"/>
                      <a:pt x="198" y="39"/>
                    </a:cubicBezTo>
                    <a:cubicBezTo>
                      <a:pt x="199" y="38"/>
                      <a:pt x="198" y="37"/>
                      <a:pt x="198" y="36"/>
                    </a:cubicBezTo>
                    <a:cubicBezTo>
                      <a:pt x="198" y="36"/>
                      <a:pt x="198" y="36"/>
                      <a:pt x="198" y="36"/>
                    </a:cubicBezTo>
                    <a:cubicBezTo>
                      <a:pt x="197" y="36"/>
                      <a:pt x="196" y="36"/>
                      <a:pt x="195" y="37"/>
                    </a:cubicBezTo>
                    <a:cubicBezTo>
                      <a:pt x="195" y="38"/>
                      <a:pt x="194" y="39"/>
                      <a:pt x="193" y="40"/>
                    </a:cubicBezTo>
                    <a:cubicBezTo>
                      <a:pt x="190" y="40"/>
                      <a:pt x="190" y="40"/>
                      <a:pt x="186" y="40"/>
                    </a:cubicBezTo>
                    <a:cubicBezTo>
                      <a:pt x="186" y="40"/>
                      <a:pt x="185" y="41"/>
                      <a:pt x="185" y="42"/>
                    </a:cubicBezTo>
                    <a:cubicBezTo>
                      <a:pt x="185" y="42"/>
                      <a:pt x="185" y="42"/>
                      <a:pt x="185" y="42"/>
                    </a:cubicBezTo>
                    <a:cubicBezTo>
                      <a:pt x="185" y="43"/>
                      <a:pt x="186" y="44"/>
                      <a:pt x="186" y="44"/>
                    </a:cubicBezTo>
                    <a:cubicBezTo>
                      <a:pt x="194" y="44"/>
                      <a:pt x="194" y="44"/>
                      <a:pt x="194" y="44"/>
                    </a:cubicBezTo>
                    <a:cubicBezTo>
                      <a:pt x="195" y="44"/>
                      <a:pt x="195" y="43"/>
                      <a:pt x="196" y="43"/>
                    </a:cubicBezTo>
                    <a:close/>
                    <a:moveTo>
                      <a:pt x="217" y="1"/>
                    </a:moveTo>
                    <a:cubicBezTo>
                      <a:pt x="215" y="4"/>
                      <a:pt x="213" y="8"/>
                      <a:pt x="211" y="11"/>
                    </a:cubicBezTo>
                    <a:cubicBezTo>
                      <a:pt x="211" y="12"/>
                      <a:pt x="211" y="13"/>
                      <a:pt x="212" y="13"/>
                    </a:cubicBezTo>
                    <a:cubicBezTo>
                      <a:pt x="212" y="13"/>
                      <a:pt x="212" y="13"/>
                      <a:pt x="212" y="13"/>
                    </a:cubicBezTo>
                    <a:cubicBezTo>
                      <a:pt x="212" y="14"/>
                      <a:pt x="213" y="14"/>
                      <a:pt x="214" y="13"/>
                    </a:cubicBezTo>
                    <a:cubicBezTo>
                      <a:pt x="216" y="9"/>
                      <a:pt x="218" y="6"/>
                      <a:pt x="220" y="3"/>
                    </a:cubicBezTo>
                    <a:cubicBezTo>
                      <a:pt x="221" y="2"/>
                      <a:pt x="220" y="1"/>
                      <a:pt x="219" y="0"/>
                    </a:cubicBezTo>
                    <a:cubicBezTo>
                      <a:pt x="219" y="0"/>
                      <a:pt x="219" y="0"/>
                      <a:pt x="219" y="0"/>
                    </a:cubicBezTo>
                    <a:cubicBezTo>
                      <a:pt x="219" y="0"/>
                      <a:pt x="218" y="0"/>
                      <a:pt x="217" y="1"/>
                    </a:cubicBezTo>
                    <a:close/>
                    <a:moveTo>
                      <a:pt x="206" y="19"/>
                    </a:moveTo>
                    <a:cubicBezTo>
                      <a:pt x="204" y="22"/>
                      <a:pt x="202" y="26"/>
                      <a:pt x="200" y="29"/>
                    </a:cubicBezTo>
                    <a:cubicBezTo>
                      <a:pt x="200" y="30"/>
                      <a:pt x="200" y="31"/>
                      <a:pt x="201" y="31"/>
                    </a:cubicBezTo>
                    <a:cubicBezTo>
                      <a:pt x="201" y="31"/>
                      <a:pt x="201" y="31"/>
                      <a:pt x="201" y="31"/>
                    </a:cubicBezTo>
                    <a:cubicBezTo>
                      <a:pt x="201" y="32"/>
                      <a:pt x="203" y="31"/>
                      <a:pt x="203" y="31"/>
                    </a:cubicBezTo>
                    <a:cubicBezTo>
                      <a:pt x="205" y="27"/>
                      <a:pt x="207" y="24"/>
                      <a:pt x="209" y="21"/>
                    </a:cubicBezTo>
                    <a:cubicBezTo>
                      <a:pt x="210" y="20"/>
                      <a:pt x="209" y="19"/>
                      <a:pt x="209" y="18"/>
                    </a:cubicBezTo>
                    <a:cubicBezTo>
                      <a:pt x="209" y="18"/>
                      <a:pt x="209" y="18"/>
                      <a:pt x="209" y="18"/>
                    </a:cubicBezTo>
                    <a:cubicBezTo>
                      <a:pt x="208" y="18"/>
                      <a:pt x="207" y="18"/>
                      <a:pt x="206" y="19"/>
                    </a:cubicBezTo>
                    <a:close/>
                    <a:moveTo>
                      <a:pt x="0" y="40"/>
                    </a:moveTo>
                    <a:cubicBezTo>
                      <a:pt x="0" y="44"/>
                      <a:pt x="0" y="44"/>
                      <a:pt x="0" y="44"/>
                    </a:cubicBezTo>
                    <a:cubicBezTo>
                      <a:pt x="8" y="44"/>
                      <a:pt x="8" y="44"/>
                      <a:pt x="8" y="44"/>
                    </a:cubicBezTo>
                    <a:cubicBezTo>
                      <a:pt x="9" y="44"/>
                      <a:pt x="10" y="43"/>
                      <a:pt x="10" y="42"/>
                    </a:cubicBezTo>
                    <a:cubicBezTo>
                      <a:pt x="10" y="42"/>
                      <a:pt x="10" y="42"/>
                      <a:pt x="10" y="42"/>
                    </a:cubicBezTo>
                    <a:cubicBezTo>
                      <a:pt x="10" y="41"/>
                      <a:pt x="9" y="40"/>
                      <a:pt x="8" y="40"/>
                    </a:cubicBezTo>
                    <a:cubicBezTo>
                      <a:pt x="0" y="40"/>
                      <a:pt x="0" y="40"/>
                      <a:pt x="0" y="40"/>
                    </a:cubicBezTo>
                    <a:close/>
                    <a:moveTo>
                      <a:pt x="40" y="44"/>
                    </a:moveTo>
                    <a:cubicBezTo>
                      <a:pt x="43" y="44"/>
                      <a:pt x="47" y="44"/>
                      <a:pt x="51" y="44"/>
                    </a:cubicBezTo>
                    <a:cubicBezTo>
                      <a:pt x="52" y="44"/>
                      <a:pt x="53" y="43"/>
                      <a:pt x="53" y="42"/>
                    </a:cubicBezTo>
                    <a:cubicBezTo>
                      <a:pt x="53" y="42"/>
                      <a:pt x="53" y="42"/>
                      <a:pt x="53" y="42"/>
                    </a:cubicBezTo>
                    <a:cubicBezTo>
                      <a:pt x="53" y="41"/>
                      <a:pt x="52" y="40"/>
                      <a:pt x="51" y="40"/>
                    </a:cubicBezTo>
                    <a:cubicBezTo>
                      <a:pt x="47" y="40"/>
                      <a:pt x="43" y="40"/>
                      <a:pt x="40" y="40"/>
                    </a:cubicBezTo>
                    <a:cubicBezTo>
                      <a:pt x="39" y="40"/>
                      <a:pt x="38" y="41"/>
                      <a:pt x="38" y="42"/>
                    </a:cubicBezTo>
                    <a:cubicBezTo>
                      <a:pt x="38" y="42"/>
                      <a:pt x="38" y="42"/>
                      <a:pt x="38" y="42"/>
                    </a:cubicBezTo>
                    <a:cubicBezTo>
                      <a:pt x="38" y="43"/>
                      <a:pt x="39" y="44"/>
                      <a:pt x="40" y="44"/>
                    </a:cubicBezTo>
                    <a:close/>
                    <a:moveTo>
                      <a:pt x="60" y="44"/>
                    </a:moveTo>
                    <a:cubicBezTo>
                      <a:pt x="64" y="44"/>
                      <a:pt x="68" y="44"/>
                      <a:pt x="72" y="44"/>
                    </a:cubicBezTo>
                    <a:cubicBezTo>
                      <a:pt x="73" y="44"/>
                      <a:pt x="74" y="43"/>
                      <a:pt x="74" y="42"/>
                    </a:cubicBezTo>
                    <a:cubicBezTo>
                      <a:pt x="74" y="42"/>
                      <a:pt x="74" y="42"/>
                      <a:pt x="74" y="42"/>
                    </a:cubicBezTo>
                    <a:cubicBezTo>
                      <a:pt x="74" y="41"/>
                      <a:pt x="73" y="40"/>
                      <a:pt x="72" y="40"/>
                    </a:cubicBezTo>
                    <a:cubicBezTo>
                      <a:pt x="68" y="40"/>
                      <a:pt x="64" y="40"/>
                      <a:pt x="60" y="40"/>
                    </a:cubicBezTo>
                    <a:cubicBezTo>
                      <a:pt x="60" y="40"/>
                      <a:pt x="59" y="41"/>
                      <a:pt x="59" y="42"/>
                    </a:cubicBezTo>
                    <a:cubicBezTo>
                      <a:pt x="59" y="42"/>
                      <a:pt x="59" y="42"/>
                      <a:pt x="59" y="42"/>
                    </a:cubicBezTo>
                    <a:cubicBezTo>
                      <a:pt x="59" y="43"/>
                      <a:pt x="60" y="44"/>
                      <a:pt x="60" y="44"/>
                    </a:cubicBezTo>
                    <a:close/>
                    <a:moveTo>
                      <a:pt x="81" y="44"/>
                    </a:moveTo>
                    <a:cubicBezTo>
                      <a:pt x="85" y="44"/>
                      <a:pt x="89" y="44"/>
                      <a:pt x="93" y="44"/>
                    </a:cubicBezTo>
                    <a:cubicBezTo>
                      <a:pt x="94" y="44"/>
                      <a:pt x="95" y="43"/>
                      <a:pt x="95" y="42"/>
                    </a:cubicBezTo>
                    <a:cubicBezTo>
                      <a:pt x="95" y="42"/>
                      <a:pt x="95" y="42"/>
                      <a:pt x="95" y="42"/>
                    </a:cubicBezTo>
                    <a:cubicBezTo>
                      <a:pt x="95" y="41"/>
                      <a:pt x="94" y="40"/>
                      <a:pt x="93" y="40"/>
                    </a:cubicBezTo>
                    <a:cubicBezTo>
                      <a:pt x="89" y="40"/>
                      <a:pt x="85" y="40"/>
                      <a:pt x="81" y="40"/>
                    </a:cubicBezTo>
                    <a:cubicBezTo>
                      <a:pt x="81" y="40"/>
                      <a:pt x="80" y="41"/>
                      <a:pt x="80" y="42"/>
                    </a:cubicBezTo>
                    <a:cubicBezTo>
                      <a:pt x="80" y="42"/>
                      <a:pt x="80" y="42"/>
                      <a:pt x="80" y="42"/>
                    </a:cubicBezTo>
                    <a:cubicBezTo>
                      <a:pt x="80" y="43"/>
                      <a:pt x="81" y="44"/>
                      <a:pt x="81" y="44"/>
                    </a:cubicBezTo>
                    <a:close/>
                    <a:moveTo>
                      <a:pt x="102" y="44"/>
                    </a:moveTo>
                    <a:cubicBezTo>
                      <a:pt x="106" y="44"/>
                      <a:pt x="110" y="44"/>
                      <a:pt x="114" y="44"/>
                    </a:cubicBezTo>
                    <a:cubicBezTo>
                      <a:pt x="115" y="44"/>
                      <a:pt x="116" y="43"/>
                      <a:pt x="116" y="42"/>
                    </a:cubicBezTo>
                    <a:cubicBezTo>
                      <a:pt x="116" y="42"/>
                      <a:pt x="116" y="42"/>
                      <a:pt x="116" y="42"/>
                    </a:cubicBezTo>
                    <a:cubicBezTo>
                      <a:pt x="116" y="41"/>
                      <a:pt x="115" y="40"/>
                      <a:pt x="114" y="40"/>
                    </a:cubicBezTo>
                    <a:cubicBezTo>
                      <a:pt x="110" y="40"/>
                      <a:pt x="106" y="40"/>
                      <a:pt x="102" y="40"/>
                    </a:cubicBezTo>
                    <a:cubicBezTo>
                      <a:pt x="102" y="40"/>
                      <a:pt x="101" y="41"/>
                      <a:pt x="101" y="42"/>
                    </a:cubicBezTo>
                    <a:cubicBezTo>
                      <a:pt x="101" y="42"/>
                      <a:pt x="101" y="42"/>
                      <a:pt x="101" y="42"/>
                    </a:cubicBezTo>
                    <a:cubicBezTo>
                      <a:pt x="101" y="43"/>
                      <a:pt x="102" y="44"/>
                      <a:pt x="102" y="44"/>
                    </a:cubicBezTo>
                    <a:close/>
                    <a:moveTo>
                      <a:pt x="123" y="44"/>
                    </a:moveTo>
                    <a:cubicBezTo>
                      <a:pt x="127" y="44"/>
                      <a:pt x="131" y="44"/>
                      <a:pt x="135" y="44"/>
                    </a:cubicBezTo>
                    <a:cubicBezTo>
                      <a:pt x="136" y="44"/>
                      <a:pt x="137" y="43"/>
                      <a:pt x="137" y="42"/>
                    </a:cubicBezTo>
                    <a:cubicBezTo>
                      <a:pt x="137" y="42"/>
                      <a:pt x="137" y="42"/>
                      <a:pt x="137" y="42"/>
                    </a:cubicBezTo>
                    <a:cubicBezTo>
                      <a:pt x="137" y="41"/>
                      <a:pt x="136" y="40"/>
                      <a:pt x="135" y="40"/>
                    </a:cubicBezTo>
                    <a:cubicBezTo>
                      <a:pt x="131" y="40"/>
                      <a:pt x="127" y="40"/>
                      <a:pt x="123" y="40"/>
                    </a:cubicBezTo>
                    <a:cubicBezTo>
                      <a:pt x="123" y="40"/>
                      <a:pt x="122" y="41"/>
                      <a:pt x="122" y="42"/>
                    </a:cubicBezTo>
                    <a:cubicBezTo>
                      <a:pt x="122" y="42"/>
                      <a:pt x="122" y="42"/>
                      <a:pt x="122" y="42"/>
                    </a:cubicBezTo>
                    <a:cubicBezTo>
                      <a:pt x="122" y="43"/>
                      <a:pt x="123" y="44"/>
                      <a:pt x="123" y="44"/>
                    </a:cubicBezTo>
                    <a:close/>
                    <a:moveTo>
                      <a:pt x="144" y="44"/>
                    </a:moveTo>
                    <a:cubicBezTo>
                      <a:pt x="148" y="44"/>
                      <a:pt x="152" y="44"/>
                      <a:pt x="156" y="44"/>
                    </a:cubicBezTo>
                    <a:cubicBezTo>
                      <a:pt x="157" y="44"/>
                      <a:pt x="158" y="43"/>
                      <a:pt x="158" y="42"/>
                    </a:cubicBezTo>
                    <a:cubicBezTo>
                      <a:pt x="158" y="42"/>
                      <a:pt x="158" y="42"/>
                      <a:pt x="158" y="42"/>
                    </a:cubicBezTo>
                    <a:cubicBezTo>
                      <a:pt x="158" y="41"/>
                      <a:pt x="157" y="40"/>
                      <a:pt x="156" y="40"/>
                    </a:cubicBezTo>
                    <a:cubicBezTo>
                      <a:pt x="152" y="40"/>
                      <a:pt x="148" y="40"/>
                      <a:pt x="144" y="40"/>
                    </a:cubicBezTo>
                    <a:cubicBezTo>
                      <a:pt x="144" y="40"/>
                      <a:pt x="143" y="41"/>
                      <a:pt x="143" y="42"/>
                    </a:cubicBezTo>
                    <a:cubicBezTo>
                      <a:pt x="143" y="42"/>
                      <a:pt x="143" y="42"/>
                      <a:pt x="143" y="42"/>
                    </a:cubicBezTo>
                    <a:cubicBezTo>
                      <a:pt x="143" y="43"/>
                      <a:pt x="144" y="44"/>
                      <a:pt x="144" y="44"/>
                    </a:cubicBezTo>
                    <a:close/>
                    <a:moveTo>
                      <a:pt x="165" y="44"/>
                    </a:moveTo>
                    <a:cubicBezTo>
                      <a:pt x="169" y="44"/>
                      <a:pt x="173" y="44"/>
                      <a:pt x="177" y="44"/>
                    </a:cubicBezTo>
                    <a:cubicBezTo>
                      <a:pt x="178" y="44"/>
                      <a:pt x="179" y="43"/>
                      <a:pt x="179" y="42"/>
                    </a:cubicBezTo>
                    <a:cubicBezTo>
                      <a:pt x="179" y="42"/>
                      <a:pt x="179" y="42"/>
                      <a:pt x="179" y="42"/>
                    </a:cubicBezTo>
                    <a:cubicBezTo>
                      <a:pt x="179" y="41"/>
                      <a:pt x="178" y="40"/>
                      <a:pt x="177" y="40"/>
                    </a:cubicBezTo>
                    <a:cubicBezTo>
                      <a:pt x="173" y="40"/>
                      <a:pt x="169" y="40"/>
                      <a:pt x="165" y="40"/>
                    </a:cubicBezTo>
                    <a:cubicBezTo>
                      <a:pt x="165" y="40"/>
                      <a:pt x="164" y="41"/>
                      <a:pt x="164" y="42"/>
                    </a:cubicBezTo>
                    <a:cubicBezTo>
                      <a:pt x="164" y="42"/>
                      <a:pt x="164" y="42"/>
                      <a:pt x="164" y="42"/>
                    </a:cubicBezTo>
                    <a:cubicBezTo>
                      <a:pt x="164" y="43"/>
                      <a:pt x="165" y="44"/>
                      <a:pt x="165" y="44"/>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1"/>
              <p:cNvSpPr>
                <a:spLocks noEditPoints="1"/>
              </p:cNvSpPr>
              <p:nvPr/>
            </p:nvSpPr>
            <p:spPr bwMode="auto">
              <a:xfrm>
                <a:off x="1531914" y="4649166"/>
                <a:ext cx="1313799" cy="408884"/>
              </a:xfrm>
              <a:custGeom>
                <a:avLst/>
                <a:gdLst>
                  <a:gd name="T0" fmla="*/ 30 w 225"/>
                  <a:gd name="T1" fmla="*/ 0 h 52"/>
                  <a:gd name="T2" fmla="*/ 32 w 225"/>
                  <a:gd name="T3" fmla="*/ 1 h 52"/>
                  <a:gd name="T4" fmla="*/ 19 w 225"/>
                  <a:gd name="T5" fmla="*/ 3 h 52"/>
                  <a:gd name="T6" fmla="*/ 17 w 225"/>
                  <a:gd name="T7" fmla="*/ 1 h 52"/>
                  <a:gd name="T8" fmla="*/ 224 w 225"/>
                  <a:gd name="T9" fmla="*/ 48 h 52"/>
                  <a:gd name="T10" fmla="*/ 225 w 225"/>
                  <a:gd name="T11" fmla="*/ 50 h 52"/>
                  <a:gd name="T12" fmla="*/ 224 w 225"/>
                  <a:gd name="T13" fmla="*/ 52 h 52"/>
                  <a:gd name="T14" fmla="*/ 222 w 225"/>
                  <a:gd name="T15" fmla="*/ 50 h 52"/>
                  <a:gd name="T16" fmla="*/ 224 w 225"/>
                  <a:gd name="T17" fmla="*/ 48 h 52"/>
                  <a:gd name="T18" fmla="*/ 198 w 225"/>
                  <a:gd name="T19" fmla="*/ 5 h 52"/>
                  <a:gd name="T20" fmla="*/ 198 w 225"/>
                  <a:gd name="T21" fmla="*/ 7 h 52"/>
                  <a:gd name="T22" fmla="*/ 193 w 225"/>
                  <a:gd name="T23" fmla="*/ 3 h 52"/>
                  <a:gd name="T24" fmla="*/ 185 w 225"/>
                  <a:gd name="T25" fmla="*/ 1 h 52"/>
                  <a:gd name="T26" fmla="*/ 186 w 225"/>
                  <a:gd name="T27" fmla="*/ 0 h 52"/>
                  <a:gd name="T28" fmla="*/ 196 w 225"/>
                  <a:gd name="T29" fmla="*/ 1 h 52"/>
                  <a:gd name="T30" fmla="*/ 211 w 225"/>
                  <a:gd name="T31" fmla="*/ 32 h 52"/>
                  <a:gd name="T32" fmla="*/ 212 w 225"/>
                  <a:gd name="T33" fmla="*/ 30 h 52"/>
                  <a:gd name="T34" fmla="*/ 220 w 225"/>
                  <a:gd name="T35" fmla="*/ 41 h 52"/>
                  <a:gd name="T36" fmla="*/ 219 w 225"/>
                  <a:gd name="T37" fmla="*/ 43 h 52"/>
                  <a:gd name="T38" fmla="*/ 206 w 225"/>
                  <a:gd name="T39" fmla="*/ 24 h 52"/>
                  <a:gd name="T40" fmla="*/ 201 w 225"/>
                  <a:gd name="T41" fmla="*/ 12 h 52"/>
                  <a:gd name="T42" fmla="*/ 203 w 225"/>
                  <a:gd name="T43" fmla="*/ 13 h 52"/>
                  <a:gd name="T44" fmla="*/ 209 w 225"/>
                  <a:gd name="T45" fmla="*/ 25 h 52"/>
                  <a:gd name="T46" fmla="*/ 206 w 225"/>
                  <a:gd name="T47" fmla="*/ 24 h 52"/>
                  <a:gd name="T48" fmla="*/ 0 w 225"/>
                  <a:gd name="T49" fmla="*/ 0 h 52"/>
                  <a:gd name="T50" fmla="*/ 10 w 225"/>
                  <a:gd name="T51" fmla="*/ 1 h 52"/>
                  <a:gd name="T52" fmla="*/ 8 w 225"/>
                  <a:gd name="T53" fmla="*/ 3 h 52"/>
                  <a:gd name="T54" fmla="*/ 40 w 225"/>
                  <a:gd name="T55" fmla="*/ 0 h 52"/>
                  <a:gd name="T56" fmla="*/ 53 w 225"/>
                  <a:gd name="T57" fmla="*/ 1 h 52"/>
                  <a:gd name="T58" fmla="*/ 51 w 225"/>
                  <a:gd name="T59" fmla="*/ 3 h 52"/>
                  <a:gd name="T60" fmla="*/ 38 w 225"/>
                  <a:gd name="T61" fmla="*/ 1 h 52"/>
                  <a:gd name="T62" fmla="*/ 40 w 225"/>
                  <a:gd name="T63" fmla="*/ 0 h 52"/>
                  <a:gd name="T64" fmla="*/ 72 w 225"/>
                  <a:gd name="T65" fmla="*/ 0 h 52"/>
                  <a:gd name="T66" fmla="*/ 74 w 225"/>
                  <a:gd name="T67" fmla="*/ 1 h 52"/>
                  <a:gd name="T68" fmla="*/ 60 w 225"/>
                  <a:gd name="T69" fmla="*/ 3 h 52"/>
                  <a:gd name="T70" fmla="*/ 59 w 225"/>
                  <a:gd name="T71" fmla="*/ 1 h 52"/>
                  <a:gd name="T72" fmla="*/ 81 w 225"/>
                  <a:gd name="T73" fmla="*/ 0 h 52"/>
                  <a:gd name="T74" fmla="*/ 95 w 225"/>
                  <a:gd name="T75" fmla="*/ 1 h 52"/>
                  <a:gd name="T76" fmla="*/ 93 w 225"/>
                  <a:gd name="T77" fmla="*/ 3 h 52"/>
                  <a:gd name="T78" fmla="*/ 80 w 225"/>
                  <a:gd name="T79" fmla="*/ 1 h 52"/>
                  <a:gd name="T80" fmla="*/ 81 w 225"/>
                  <a:gd name="T81" fmla="*/ 0 h 52"/>
                  <a:gd name="T82" fmla="*/ 114 w 225"/>
                  <a:gd name="T83" fmla="*/ 0 h 52"/>
                  <a:gd name="T84" fmla="*/ 116 w 225"/>
                  <a:gd name="T85" fmla="*/ 1 h 52"/>
                  <a:gd name="T86" fmla="*/ 102 w 225"/>
                  <a:gd name="T87" fmla="*/ 3 h 52"/>
                  <a:gd name="T88" fmla="*/ 101 w 225"/>
                  <a:gd name="T89" fmla="*/ 1 h 52"/>
                  <a:gd name="T90" fmla="*/ 123 w 225"/>
                  <a:gd name="T91" fmla="*/ 0 h 52"/>
                  <a:gd name="T92" fmla="*/ 137 w 225"/>
                  <a:gd name="T93" fmla="*/ 1 h 52"/>
                  <a:gd name="T94" fmla="*/ 135 w 225"/>
                  <a:gd name="T95" fmla="*/ 3 h 52"/>
                  <a:gd name="T96" fmla="*/ 122 w 225"/>
                  <a:gd name="T97" fmla="*/ 1 h 52"/>
                  <a:gd name="T98" fmla="*/ 123 w 225"/>
                  <a:gd name="T99" fmla="*/ 0 h 52"/>
                  <a:gd name="T100" fmla="*/ 156 w 225"/>
                  <a:gd name="T101" fmla="*/ 0 h 52"/>
                  <a:gd name="T102" fmla="*/ 158 w 225"/>
                  <a:gd name="T103" fmla="*/ 1 h 52"/>
                  <a:gd name="T104" fmla="*/ 144 w 225"/>
                  <a:gd name="T105" fmla="*/ 3 h 52"/>
                  <a:gd name="T106" fmla="*/ 143 w 225"/>
                  <a:gd name="T107" fmla="*/ 1 h 52"/>
                  <a:gd name="T108" fmla="*/ 165 w 225"/>
                  <a:gd name="T109" fmla="*/ 0 h 52"/>
                  <a:gd name="T110" fmla="*/ 179 w 225"/>
                  <a:gd name="T111" fmla="*/ 1 h 52"/>
                  <a:gd name="T112" fmla="*/ 177 w 225"/>
                  <a:gd name="T113" fmla="*/ 3 h 52"/>
                  <a:gd name="T114" fmla="*/ 164 w 225"/>
                  <a:gd name="T115" fmla="*/ 1 h 52"/>
                  <a:gd name="T116" fmla="*/ 165 w 225"/>
                  <a:gd name="T1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2">
                    <a:moveTo>
                      <a:pt x="19" y="0"/>
                    </a:moveTo>
                    <a:cubicBezTo>
                      <a:pt x="22" y="0"/>
                      <a:pt x="26" y="0"/>
                      <a:pt x="30" y="0"/>
                    </a:cubicBezTo>
                    <a:cubicBezTo>
                      <a:pt x="31" y="0"/>
                      <a:pt x="32" y="0"/>
                      <a:pt x="32" y="1"/>
                    </a:cubicBezTo>
                    <a:cubicBezTo>
                      <a:pt x="32" y="1"/>
                      <a:pt x="32" y="1"/>
                      <a:pt x="32" y="1"/>
                    </a:cubicBezTo>
                    <a:cubicBezTo>
                      <a:pt x="32" y="2"/>
                      <a:pt x="31" y="3"/>
                      <a:pt x="30" y="3"/>
                    </a:cubicBezTo>
                    <a:cubicBezTo>
                      <a:pt x="26" y="3"/>
                      <a:pt x="22" y="3"/>
                      <a:pt x="19" y="3"/>
                    </a:cubicBezTo>
                    <a:cubicBezTo>
                      <a:pt x="18" y="3"/>
                      <a:pt x="17" y="2"/>
                      <a:pt x="17" y="1"/>
                    </a:cubicBezTo>
                    <a:cubicBezTo>
                      <a:pt x="17" y="1"/>
                      <a:pt x="17" y="1"/>
                      <a:pt x="17" y="1"/>
                    </a:cubicBezTo>
                    <a:cubicBezTo>
                      <a:pt x="17" y="0"/>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2"/>
                      <a:pt x="197" y="3"/>
                      <a:pt x="198" y="5"/>
                    </a:cubicBezTo>
                    <a:cubicBezTo>
                      <a:pt x="199" y="6"/>
                      <a:pt x="198" y="7"/>
                      <a:pt x="198" y="7"/>
                    </a:cubicBezTo>
                    <a:cubicBezTo>
                      <a:pt x="198" y="7"/>
                      <a:pt x="198" y="7"/>
                      <a:pt x="198" y="7"/>
                    </a:cubicBezTo>
                    <a:cubicBezTo>
                      <a:pt x="197" y="8"/>
                      <a:pt x="196" y="7"/>
                      <a:pt x="195" y="7"/>
                    </a:cubicBezTo>
                    <a:cubicBezTo>
                      <a:pt x="195" y="5"/>
                      <a:pt x="194" y="4"/>
                      <a:pt x="193" y="3"/>
                    </a:cubicBezTo>
                    <a:cubicBezTo>
                      <a:pt x="190" y="3"/>
                      <a:pt x="190" y="3"/>
                      <a:pt x="186" y="3"/>
                    </a:cubicBezTo>
                    <a:cubicBezTo>
                      <a:pt x="186" y="3"/>
                      <a:pt x="185" y="2"/>
                      <a:pt x="185" y="1"/>
                    </a:cubicBezTo>
                    <a:cubicBezTo>
                      <a:pt x="185" y="1"/>
                      <a:pt x="185" y="1"/>
                      <a:pt x="185" y="1"/>
                    </a:cubicBezTo>
                    <a:cubicBezTo>
                      <a:pt x="185" y="0"/>
                      <a:pt x="186" y="0"/>
                      <a:pt x="186" y="0"/>
                    </a:cubicBezTo>
                    <a:cubicBezTo>
                      <a:pt x="194" y="0"/>
                      <a:pt x="194" y="0"/>
                      <a:pt x="194" y="0"/>
                    </a:cubicBezTo>
                    <a:cubicBezTo>
                      <a:pt x="195" y="0"/>
                      <a:pt x="195" y="0"/>
                      <a:pt x="196" y="1"/>
                    </a:cubicBezTo>
                    <a:close/>
                    <a:moveTo>
                      <a:pt x="217" y="42"/>
                    </a:moveTo>
                    <a:cubicBezTo>
                      <a:pt x="215" y="39"/>
                      <a:pt x="213" y="36"/>
                      <a:pt x="211" y="32"/>
                    </a:cubicBezTo>
                    <a:cubicBezTo>
                      <a:pt x="211" y="32"/>
                      <a:pt x="211" y="31"/>
                      <a:pt x="212" y="30"/>
                    </a:cubicBezTo>
                    <a:cubicBezTo>
                      <a:pt x="212" y="30"/>
                      <a:pt x="212" y="30"/>
                      <a:pt x="212" y="30"/>
                    </a:cubicBezTo>
                    <a:cubicBezTo>
                      <a:pt x="212" y="30"/>
                      <a:pt x="213" y="30"/>
                      <a:pt x="214" y="31"/>
                    </a:cubicBezTo>
                    <a:cubicBezTo>
                      <a:pt x="216" y="34"/>
                      <a:pt x="218" y="37"/>
                      <a:pt x="220" y="41"/>
                    </a:cubicBezTo>
                    <a:cubicBezTo>
                      <a:pt x="221" y="41"/>
                      <a:pt x="220" y="42"/>
                      <a:pt x="219" y="43"/>
                    </a:cubicBezTo>
                    <a:cubicBezTo>
                      <a:pt x="219" y="43"/>
                      <a:pt x="219" y="43"/>
                      <a:pt x="219" y="43"/>
                    </a:cubicBezTo>
                    <a:cubicBezTo>
                      <a:pt x="219" y="43"/>
                      <a:pt x="218" y="43"/>
                      <a:pt x="217" y="42"/>
                    </a:cubicBezTo>
                    <a:close/>
                    <a:moveTo>
                      <a:pt x="206" y="24"/>
                    </a:moveTo>
                    <a:cubicBezTo>
                      <a:pt x="204" y="21"/>
                      <a:pt x="202" y="18"/>
                      <a:pt x="200" y="14"/>
                    </a:cubicBezTo>
                    <a:cubicBezTo>
                      <a:pt x="200" y="14"/>
                      <a:pt x="200" y="13"/>
                      <a:pt x="201" y="12"/>
                    </a:cubicBezTo>
                    <a:cubicBezTo>
                      <a:pt x="201" y="12"/>
                      <a:pt x="201" y="12"/>
                      <a:pt x="201" y="12"/>
                    </a:cubicBezTo>
                    <a:cubicBezTo>
                      <a:pt x="201" y="12"/>
                      <a:pt x="203" y="12"/>
                      <a:pt x="203" y="13"/>
                    </a:cubicBezTo>
                    <a:cubicBezTo>
                      <a:pt x="205" y="16"/>
                      <a:pt x="207" y="19"/>
                      <a:pt x="209" y="23"/>
                    </a:cubicBezTo>
                    <a:cubicBezTo>
                      <a:pt x="210" y="24"/>
                      <a:pt x="209" y="25"/>
                      <a:pt x="209" y="25"/>
                    </a:cubicBezTo>
                    <a:cubicBezTo>
                      <a:pt x="209" y="25"/>
                      <a:pt x="209" y="25"/>
                      <a:pt x="209" y="25"/>
                    </a:cubicBezTo>
                    <a:cubicBezTo>
                      <a:pt x="208" y="26"/>
                      <a:pt x="207" y="25"/>
                      <a:pt x="206" y="24"/>
                    </a:cubicBezTo>
                    <a:close/>
                    <a:moveTo>
                      <a:pt x="0" y="3"/>
                    </a:moveTo>
                    <a:cubicBezTo>
                      <a:pt x="0" y="0"/>
                      <a:pt x="0" y="0"/>
                      <a:pt x="0" y="0"/>
                    </a:cubicBezTo>
                    <a:cubicBezTo>
                      <a:pt x="8" y="0"/>
                      <a:pt x="8" y="0"/>
                      <a:pt x="8" y="0"/>
                    </a:cubicBezTo>
                    <a:cubicBezTo>
                      <a:pt x="9" y="0"/>
                      <a:pt x="10" y="0"/>
                      <a:pt x="10" y="1"/>
                    </a:cubicBezTo>
                    <a:cubicBezTo>
                      <a:pt x="10" y="1"/>
                      <a:pt x="10" y="1"/>
                      <a:pt x="10" y="1"/>
                    </a:cubicBezTo>
                    <a:cubicBezTo>
                      <a:pt x="10" y="2"/>
                      <a:pt x="9" y="3"/>
                      <a:pt x="8" y="3"/>
                    </a:cubicBezTo>
                    <a:cubicBezTo>
                      <a:pt x="0" y="3"/>
                      <a:pt x="0" y="3"/>
                      <a:pt x="0" y="3"/>
                    </a:cubicBezTo>
                    <a:close/>
                    <a:moveTo>
                      <a:pt x="40" y="0"/>
                    </a:moveTo>
                    <a:cubicBezTo>
                      <a:pt x="43" y="0"/>
                      <a:pt x="47" y="0"/>
                      <a:pt x="51" y="0"/>
                    </a:cubicBezTo>
                    <a:cubicBezTo>
                      <a:pt x="52" y="0"/>
                      <a:pt x="53" y="0"/>
                      <a:pt x="53" y="1"/>
                    </a:cubicBezTo>
                    <a:cubicBezTo>
                      <a:pt x="53" y="1"/>
                      <a:pt x="53" y="1"/>
                      <a:pt x="53" y="1"/>
                    </a:cubicBezTo>
                    <a:cubicBezTo>
                      <a:pt x="53" y="2"/>
                      <a:pt x="52" y="3"/>
                      <a:pt x="51" y="3"/>
                    </a:cubicBezTo>
                    <a:cubicBezTo>
                      <a:pt x="47" y="3"/>
                      <a:pt x="43" y="3"/>
                      <a:pt x="40" y="3"/>
                    </a:cubicBezTo>
                    <a:cubicBezTo>
                      <a:pt x="39" y="3"/>
                      <a:pt x="38" y="2"/>
                      <a:pt x="38" y="1"/>
                    </a:cubicBezTo>
                    <a:cubicBezTo>
                      <a:pt x="38" y="1"/>
                      <a:pt x="38" y="1"/>
                      <a:pt x="38" y="1"/>
                    </a:cubicBezTo>
                    <a:cubicBezTo>
                      <a:pt x="38" y="0"/>
                      <a:pt x="39" y="0"/>
                      <a:pt x="40" y="0"/>
                    </a:cubicBezTo>
                    <a:close/>
                    <a:moveTo>
                      <a:pt x="60" y="0"/>
                    </a:moveTo>
                    <a:cubicBezTo>
                      <a:pt x="64" y="0"/>
                      <a:pt x="68" y="0"/>
                      <a:pt x="72" y="0"/>
                    </a:cubicBezTo>
                    <a:cubicBezTo>
                      <a:pt x="73" y="0"/>
                      <a:pt x="74" y="0"/>
                      <a:pt x="74" y="1"/>
                    </a:cubicBezTo>
                    <a:cubicBezTo>
                      <a:pt x="74" y="1"/>
                      <a:pt x="74" y="1"/>
                      <a:pt x="74" y="1"/>
                    </a:cubicBezTo>
                    <a:cubicBezTo>
                      <a:pt x="74" y="2"/>
                      <a:pt x="73" y="3"/>
                      <a:pt x="72" y="3"/>
                    </a:cubicBezTo>
                    <a:cubicBezTo>
                      <a:pt x="68" y="3"/>
                      <a:pt x="64" y="3"/>
                      <a:pt x="60" y="3"/>
                    </a:cubicBezTo>
                    <a:cubicBezTo>
                      <a:pt x="60" y="3"/>
                      <a:pt x="59" y="2"/>
                      <a:pt x="59" y="1"/>
                    </a:cubicBezTo>
                    <a:cubicBezTo>
                      <a:pt x="59" y="1"/>
                      <a:pt x="59" y="1"/>
                      <a:pt x="59" y="1"/>
                    </a:cubicBezTo>
                    <a:cubicBezTo>
                      <a:pt x="59" y="0"/>
                      <a:pt x="60" y="0"/>
                      <a:pt x="60" y="0"/>
                    </a:cubicBezTo>
                    <a:close/>
                    <a:moveTo>
                      <a:pt x="81" y="0"/>
                    </a:moveTo>
                    <a:cubicBezTo>
                      <a:pt x="85" y="0"/>
                      <a:pt x="89" y="0"/>
                      <a:pt x="93" y="0"/>
                    </a:cubicBezTo>
                    <a:cubicBezTo>
                      <a:pt x="94" y="0"/>
                      <a:pt x="95" y="0"/>
                      <a:pt x="95" y="1"/>
                    </a:cubicBezTo>
                    <a:cubicBezTo>
                      <a:pt x="95" y="1"/>
                      <a:pt x="95" y="1"/>
                      <a:pt x="95" y="1"/>
                    </a:cubicBezTo>
                    <a:cubicBezTo>
                      <a:pt x="95" y="2"/>
                      <a:pt x="94" y="3"/>
                      <a:pt x="93" y="3"/>
                    </a:cubicBezTo>
                    <a:cubicBezTo>
                      <a:pt x="89" y="3"/>
                      <a:pt x="85" y="3"/>
                      <a:pt x="81" y="3"/>
                    </a:cubicBezTo>
                    <a:cubicBezTo>
                      <a:pt x="81" y="3"/>
                      <a:pt x="80" y="2"/>
                      <a:pt x="80" y="1"/>
                    </a:cubicBezTo>
                    <a:cubicBezTo>
                      <a:pt x="80" y="1"/>
                      <a:pt x="80" y="1"/>
                      <a:pt x="80" y="1"/>
                    </a:cubicBezTo>
                    <a:cubicBezTo>
                      <a:pt x="80" y="0"/>
                      <a:pt x="81" y="0"/>
                      <a:pt x="81" y="0"/>
                    </a:cubicBezTo>
                    <a:close/>
                    <a:moveTo>
                      <a:pt x="102" y="0"/>
                    </a:moveTo>
                    <a:cubicBezTo>
                      <a:pt x="106" y="0"/>
                      <a:pt x="110" y="0"/>
                      <a:pt x="114" y="0"/>
                    </a:cubicBezTo>
                    <a:cubicBezTo>
                      <a:pt x="115" y="0"/>
                      <a:pt x="116" y="0"/>
                      <a:pt x="116" y="1"/>
                    </a:cubicBezTo>
                    <a:cubicBezTo>
                      <a:pt x="116" y="1"/>
                      <a:pt x="116" y="1"/>
                      <a:pt x="116" y="1"/>
                    </a:cubicBezTo>
                    <a:cubicBezTo>
                      <a:pt x="116" y="2"/>
                      <a:pt x="115" y="3"/>
                      <a:pt x="114" y="3"/>
                    </a:cubicBezTo>
                    <a:cubicBezTo>
                      <a:pt x="110" y="3"/>
                      <a:pt x="106" y="3"/>
                      <a:pt x="102" y="3"/>
                    </a:cubicBezTo>
                    <a:cubicBezTo>
                      <a:pt x="102" y="3"/>
                      <a:pt x="101" y="2"/>
                      <a:pt x="101" y="1"/>
                    </a:cubicBezTo>
                    <a:cubicBezTo>
                      <a:pt x="101" y="1"/>
                      <a:pt x="101" y="1"/>
                      <a:pt x="101" y="1"/>
                    </a:cubicBezTo>
                    <a:cubicBezTo>
                      <a:pt x="101" y="0"/>
                      <a:pt x="102" y="0"/>
                      <a:pt x="102" y="0"/>
                    </a:cubicBezTo>
                    <a:close/>
                    <a:moveTo>
                      <a:pt x="123" y="0"/>
                    </a:moveTo>
                    <a:cubicBezTo>
                      <a:pt x="127" y="0"/>
                      <a:pt x="131" y="0"/>
                      <a:pt x="135" y="0"/>
                    </a:cubicBezTo>
                    <a:cubicBezTo>
                      <a:pt x="136" y="0"/>
                      <a:pt x="137" y="0"/>
                      <a:pt x="137" y="1"/>
                    </a:cubicBezTo>
                    <a:cubicBezTo>
                      <a:pt x="137" y="1"/>
                      <a:pt x="137" y="1"/>
                      <a:pt x="137" y="1"/>
                    </a:cubicBezTo>
                    <a:cubicBezTo>
                      <a:pt x="137" y="2"/>
                      <a:pt x="136" y="3"/>
                      <a:pt x="135" y="3"/>
                    </a:cubicBezTo>
                    <a:cubicBezTo>
                      <a:pt x="131" y="3"/>
                      <a:pt x="127" y="3"/>
                      <a:pt x="123" y="3"/>
                    </a:cubicBezTo>
                    <a:cubicBezTo>
                      <a:pt x="123" y="3"/>
                      <a:pt x="122" y="2"/>
                      <a:pt x="122" y="1"/>
                    </a:cubicBezTo>
                    <a:cubicBezTo>
                      <a:pt x="122" y="1"/>
                      <a:pt x="122" y="1"/>
                      <a:pt x="122" y="1"/>
                    </a:cubicBezTo>
                    <a:cubicBezTo>
                      <a:pt x="122" y="0"/>
                      <a:pt x="123" y="0"/>
                      <a:pt x="123" y="0"/>
                    </a:cubicBezTo>
                    <a:close/>
                    <a:moveTo>
                      <a:pt x="144" y="0"/>
                    </a:moveTo>
                    <a:cubicBezTo>
                      <a:pt x="148" y="0"/>
                      <a:pt x="152" y="0"/>
                      <a:pt x="156" y="0"/>
                    </a:cubicBezTo>
                    <a:cubicBezTo>
                      <a:pt x="157" y="0"/>
                      <a:pt x="158" y="0"/>
                      <a:pt x="158" y="1"/>
                    </a:cubicBezTo>
                    <a:cubicBezTo>
                      <a:pt x="158" y="1"/>
                      <a:pt x="158" y="1"/>
                      <a:pt x="158" y="1"/>
                    </a:cubicBezTo>
                    <a:cubicBezTo>
                      <a:pt x="158" y="2"/>
                      <a:pt x="157" y="3"/>
                      <a:pt x="156" y="3"/>
                    </a:cubicBezTo>
                    <a:cubicBezTo>
                      <a:pt x="152" y="3"/>
                      <a:pt x="148" y="3"/>
                      <a:pt x="144" y="3"/>
                    </a:cubicBezTo>
                    <a:cubicBezTo>
                      <a:pt x="144" y="3"/>
                      <a:pt x="143" y="2"/>
                      <a:pt x="143" y="1"/>
                    </a:cubicBezTo>
                    <a:cubicBezTo>
                      <a:pt x="143" y="1"/>
                      <a:pt x="143" y="1"/>
                      <a:pt x="143" y="1"/>
                    </a:cubicBezTo>
                    <a:cubicBezTo>
                      <a:pt x="143" y="0"/>
                      <a:pt x="144" y="0"/>
                      <a:pt x="144" y="0"/>
                    </a:cubicBezTo>
                    <a:close/>
                    <a:moveTo>
                      <a:pt x="165" y="0"/>
                    </a:moveTo>
                    <a:cubicBezTo>
                      <a:pt x="169" y="0"/>
                      <a:pt x="173" y="0"/>
                      <a:pt x="177" y="0"/>
                    </a:cubicBezTo>
                    <a:cubicBezTo>
                      <a:pt x="178" y="0"/>
                      <a:pt x="179" y="0"/>
                      <a:pt x="179" y="1"/>
                    </a:cubicBezTo>
                    <a:cubicBezTo>
                      <a:pt x="179" y="1"/>
                      <a:pt x="179" y="1"/>
                      <a:pt x="179" y="1"/>
                    </a:cubicBezTo>
                    <a:cubicBezTo>
                      <a:pt x="179" y="2"/>
                      <a:pt x="178" y="3"/>
                      <a:pt x="177" y="3"/>
                    </a:cubicBezTo>
                    <a:cubicBezTo>
                      <a:pt x="173" y="3"/>
                      <a:pt x="169" y="3"/>
                      <a:pt x="165" y="3"/>
                    </a:cubicBezTo>
                    <a:cubicBezTo>
                      <a:pt x="165" y="3"/>
                      <a:pt x="164" y="2"/>
                      <a:pt x="164" y="1"/>
                    </a:cubicBezTo>
                    <a:cubicBezTo>
                      <a:pt x="164" y="1"/>
                      <a:pt x="164" y="1"/>
                      <a:pt x="164" y="1"/>
                    </a:cubicBezTo>
                    <a:cubicBezTo>
                      <a:pt x="164" y="0"/>
                      <a:pt x="165" y="0"/>
                      <a:pt x="165" y="0"/>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 name="矩形 6"/>
            <p:cNvSpPr/>
            <p:nvPr/>
          </p:nvSpPr>
          <p:spPr>
            <a:xfrm>
              <a:off x="4343282" y="1219179"/>
              <a:ext cx="3057247" cy="677493"/>
            </a:xfrm>
            <a:prstGeom prst="rect">
              <a:avLst/>
            </a:prstGeom>
          </p:spPr>
          <p:txBody>
            <a:bodyPr wrap="none">
              <a:spAutoFit/>
            </a:bodyPr>
            <a:lstStyle/>
            <a:p>
              <a:pPr>
                <a:lnSpc>
                  <a:spcPct val="130000"/>
                </a:lnSpc>
              </a:pPr>
              <a:r>
                <a:rPr lang="zh-CN" altLang="en-US" sz="3200" kern="0">
                  <a:latin typeface="Times New Roman" pitchFamily="18" charset="0"/>
                  <a:ea typeface="思源黑体 CN Medium" panose="020B0600000000000000" pitchFamily="34" charset="-122"/>
                  <a:cs typeface="Times New Roman" pitchFamily="18" charset="0"/>
                </a:rPr>
                <a:t>一、公证的概念</a:t>
              </a:r>
            </a:p>
          </p:txBody>
        </p:sp>
      </p:grpSp>
      <p:grpSp>
        <p:nvGrpSpPr>
          <p:cNvPr id="133" name="组合 132"/>
          <p:cNvGrpSpPr/>
          <p:nvPr/>
        </p:nvGrpSpPr>
        <p:grpSpPr>
          <a:xfrm>
            <a:off x="4448991" y="2178980"/>
            <a:ext cx="5650811" cy="1172922"/>
            <a:chOff x="2232789" y="1115096"/>
            <a:chExt cx="6398846" cy="1328189"/>
          </a:xfrm>
        </p:grpSpPr>
        <p:grpSp>
          <p:nvGrpSpPr>
            <p:cNvPr id="134" name="组合 133"/>
            <p:cNvGrpSpPr/>
            <p:nvPr/>
          </p:nvGrpSpPr>
          <p:grpSpPr>
            <a:xfrm>
              <a:off x="2232789" y="1115096"/>
              <a:ext cx="1996313" cy="1328189"/>
              <a:chOff x="927605" y="4604716"/>
              <a:chExt cx="2105645" cy="1433195"/>
            </a:xfrm>
          </p:grpSpPr>
          <p:sp>
            <p:nvSpPr>
              <p:cNvPr id="136" name="Freeform 5"/>
              <p:cNvSpPr/>
              <p:nvPr/>
            </p:nvSpPr>
            <p:spPr bwMode="auto">
              <a:xfrm>
                <a:off x="927605" y="5075092"/>
                <a:ext cx="1081087" cy="955674"/>
              </a:xfrm>
              <a:custGeom>
                <a:avLst/>
                <a:gdLst>
                  <a:gd name="T0" fmla="*/ 0 w 681"/>
                  <a:gd name="T1" fmla="*/ 0 h 602"/>
                  <a:gd name="T2" fmla="*/ 681 w 681"/>
                  <a:gd name="T3" fmla="*/ 0 h 602"/>
                  <a:gd name="T4" fmla="*/ 681 w 681"/>
                  <a:gd name="T5" fmla="*/ 602 h 602"/>
                  <a:gd name="T6" fmla="*/ 0 w 681"/>
                  <a:gd name="T7" fmla="*/ 602 h 602"/>
                  <a:gd name="T8" fmla="*/ 183 w 681"/>
                  <a:gd name="T9" fmla="*/ 304 h 602"/>
                  <a:gd name="T10" fmla="*/ 0 w 681"/>
                  <a:gd name="T11" fmla="*/ 0 h 602"/>
                  <a:gd name="T12" fmla="*/ 0 w 68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681" h="602">
                    <a:moveTo>
                      <a:pt x="0" y="0"/>
                    </a:moveTo>
                    <a:lnTo>
                      <a:pt x="681" y="0"/>
                    </a:lnTo>
                    <a:lnTo>
                      <a:pt x="681" y="602"/>
                    </a:lnTo>
                    <a:lnTo>
                      <a:pt x="0" y="602"/>
                    </a:lnTo>
                    <a:lnTo>
                      <a:pt x="183" y="304"/>
                    </a:lnTo>
                    <a:lnTo>
                      <a:pt x="0" y="0"/>
                    </a:lnTo>
                    <a:lnTo>
                      <a:pt x="0" y="0"/>
                    </a:lnTo>
                    <a:close/>
                  </a:path>
                </a:pathLst>
              </a:custGeom>
              <a:solidFill>
                <a:srgbClr val="EC7016"/>
              </a:solidFill>
              <a:ln>
                <a:noFill/>
              </a:ln>
            </p:spPr>
            <p:txBody>
              <a:bodyPr vert="horz" wrap="square" lIns="91440" tIns="45720" rIns="91440" bIns="45720" numCol="1" anchor="t" anchorCtr="0" compatLnSpc="1"/>
              <a:lstStyle/>
              <a:p>
                <a:endParaRPr lang="zh-CN" altLang="en-US"/>
              </a:p>
            </p:txBody>
          </p:sp>
          <p:sp>
            <p:nvSpPr>
              <p:cNvPr id="157" name="Freeform 7"/>
              <p:cNvSpPr>
                <a:spLocks noEditPoints="1"/>
              </p:cNvSpPr>
              <p:nvPr/>
            </p:nvSpPr>
            <p:spPr bwMode="auto">
              <a:xfrm>
                <a:off x="996760" y="5115138"/>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6"/>
              <p:cNvSpPr>
                <a:spLocks noEditPoints="1"/>
              </p:cNvSpPr>
              <p:nvPr/>
            </p:nvSpPr>
            <p:spPr bwMode="auto">
              <a:xfrm>
                <a:off x="1215999" y="5023816"/>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7"/>
              <p:cNvSpPr>
                <a:spLocks noEditPoints="1"/>
              </p:cNvSpPr>
              <p:nvPr/>
            </p:nvSpPr>
            <p:spPr bwMode="auto">
              <a:xfrm>
                <a:off x="993576" y="5969965"/>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8"/>
              <p:cNvSpPr/>
              <p:nvPr/>
            </p:nvSpPr>
            <p:spPr bwMode="auto">
              <a:xfrm>
                <a:off x="1510216" y="4609161"/>
                <a:ext cx="498475" cy="1428750"/>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
              <p:cNvSpPr>
                <a:spLocks noEditPoints="1"/>
              </p:cNvSpPr>
              <p:nvPr/>
            </p:nvSpPr>
            <p:spPr bwMode="auto">
              <a:xfrm>
                <a:off x="1510215" y="5430215"/>
                <a:ext cx="498475" cy="515938"/>
              </a:xfrm>
              <a:custGeom>
                <a:avLst/>
                <a:gdLst>
                  <a:gd name="T0" fmla="*/ 60 w 60"/>
                  <a:gd name="T1" fmla="*/ 57 h 62"/>
                  <a:gd name="T2" fmla="*/ 60 w 60"/>
                  <a:gd name="T3" fmla="*/ 62 h 62"/>
                  <a:gd name="T4" fmla="*/ 53 w 60"/>
                  <a:gd name="T5" fmla="*/ 56 h 62"/>
                  <a:gd name="T6" fmla="*/ 53 w 60"/>
                  <a:gd name="T7" fmla="*/ 53 h 62"/>
                  <a:gd name="T8" fmla="*/ 53 w 60"/>
                  <a:gd name="T9" fmla="*/ 53 h 62"/>
                  <a:gd name="T10" fmla="*/ 56 w 60"/>
                  <a:gd name="T11" fmla="*/ 53 h 62"/>
                  <a:gd name="T12" fmla="*/ 60 w 60"/>
                  <a:gd name="T13" fmla="*/ 57 h 62"/>
                  <a:gd name="T14" fmla="*/ 0 w 60"/>
                  <a:gd name="T15" fmla="*/ 4 h 62"/>
                  <a:gd name="T16" fmla="*/ 0 w 60"/>
                  <a:gd name="T17" fmla="*/ 0 h 62"/>
                  <a:gd name="T18" fmla="*/ 3 w 60"/>
                  <a:gd name="T19" fmla="*/ 3 h 62"/>
                  <a:gd name="T20" fmla="*/ 4 w 60"/>
                  <a:gd name="T21" fmla="*/ 6 h 62"/>
                  <a:gd name="T22" fmla="*/ 4 w 60"/>
                  <a:gd name="T23" fmla="*/ 6 h 62"/>
                  <a:gd name="T24" fmla="*/ 1 w 60"/>
                  <a:gd name="T25" fmla="*/ 6 h 62"/>
                  <a:gd name="T26" fmla="*/ 0 w 60"/>
                  <a:gd name="T27" fmla="*/ 4 h 62"/>
                  <a:gd name="T28" fmla="*/ 10 w 60"/>
                  <a:gd name="T29" fmla="*/ 10 h 62"/>
                  <a:gd name="T30" fmla="*/ 19 w 60"/>
                  <a:gd name="T31" fmla="*/ 18 h 62"/>
                  <a:gd name="T32" fmla="*/ 19 w 60"/>
                  <a:gd name="T33" fmla="*/ 20 h 62"/>
                  <a:gd name="T34" fmla="*/ 19 w 60"/>
                  <a:gd name="T35" fmla="*/ 20 h 62"/>
                  <a:gd name="T36" fmla="*/ 16 w 60"/>
                  <a:gd name="T37" fmla="*/ 20 h 62"/>
                  <a:gd name="T38" fmla="*/ 8 w 60"/>
                  <a:gd name="T39" fmla="*/ 12 h 62"/>
                  <a:gd name="T40" fmla="*/ 8 w 60"/>
                  <a:gd name="T41" fmla="*/ 10 h 62"/>
                  <a:gd name="T42" fmla="*/ 8 w 60"/>
                  <a:gd name="T43" fmla="*/ 10 h 62"/>
                  <a:gd name="T44" fmla="*/ 10 w 60"/>
                  <a:gd name="T45" fmla="*/ 10 h 62"/>
                  <a:gd name="T46" fmla="*/ 25 w 60"/>
                  <a:gd name="T47" fmla="*/ 24 h 62"/>
                  <a:gd name="T48" fmla="*/ 34 w 60"/>
                  <a:gd name="T49" fmla="*/ 32 h 62"/>
                  <a:gd name="T50" fmla="*/ 34 w 60"/>
                  <a:gd name="T51" fmla="*/ 35 h 62"/>
                  <a:gd name="T52" fmla="*/ 34 w 60"/>
                  <a:gd name="T53" fmla="*/ 35 h 62"/>
                  <a:gd name="T54" fmla="*/ 32 w 60"/>
                  <a:gd name="T55" fmla="*/ 35 h 62"/>
                  <a:gd name="T56" fmla="*/ 23 w 60"/>
                  <a:gd name="T57" fmla="*/ 27 h 62"/>
                  <a:gd name="T58" fmla="*/ 23 w 60"/>
                  <a:gd name="T59" fmla="*/ 24 h 62"/>
                  <a:gd name="T60" fmla="*/ 23 w 60"/>
                  <a:gd name="T61" fmla="*/ 24 h 62"/>
                  <a:gd name="T62" fmla="*/ 25 w 60"/>
                  <a:gd name="T63" fmla="*/ 24 h 62"/>
                  <a:gd name="T64" fmla="*/ 41 w 60"/>
                  <a:gd name="T65" fmla="*/ 39 h 62"/>
                  <a:gd name="T66" fmla="*/ 49 w 60"/>
                  <a:gd name="T67" fmla="*/ 47 h 62"/>
                  <a:gd name="T68" fmla="*/ 49 w 60"/>
                  <a:gd name="T69" fmla="*/ 49 h 62"/>
                  <a:gd name="T70" fmla="*/ 49 w 60"/>
                  <a:gd name="T71" fmla="*/ 49 h 62"/>
                  <a:gd name="T72" fmla="*/ 47 w 60"/>
                  <a:gd name="T73" fmla="*/ 49 h 62"/>
                  <a:gd name="T74" fmla="*/ 38 w 60"/>
                  <a:gd name="T75" fmla="*/ 41 h 62"/>
                  <a:gd name="T76" fmla="*/ 38 w 60"/>
                  <a:gd name="T77" fmla="*/ 39 h 62"/>
                  <a:gd name="T78" fmla="*/ 38 w 60"/>
                  <a:gd name="T79" fmla="*/ 39 h 62"/>
                  <a:gd name="T80" fmla="*/ 41 w 60"/>
                  <a:gd name="T8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62">
                    <a:moveTo>
                      <a:pt x="60" y="57"/>
                    </a:moveTo>
                    <a:cubicBezTo>
                      <a:pt x="60" y="62"/>
                      <a:pt x="60" y="62"/>
                      <a:pt x="60" y="62"/>
                    </a:cubicBezTo>
                    <a:cubicBezTo>
                      <a:pt x="58" y="60"/>
                      <a:pt x="56" y="58"/>
                      <a:pt x="53" y="56"/>
                    </a:cubicBezTo>
                    <a:cubicBezTo>
                      <a:pt x="53" y="55"/>
                      <a:pt x="53" y="54"/>
                      <a:pt x="53" y="53"/>
                    </a:cubicBezTo>
                    <a:cubicBezTo>
                      <a:pt x="53" y="53"/>
                      <a:pt x="53" y="53"/>
                      <a:pt x="53" y="53"/>
                    </a:cubicBezTo>
                    <a:cubicBezTo>
                      <a:pt x="54" y="53"/>
                      <a:pt x="55" y="53"/>
                      <a:pt x="56" y="53"/>
                    </a:cubicBezTo>
                    <a:cubicBezTo>
                      <a:pt x="57" y="55"/>
                      <a:pt x="58" y="56"/>
                      <a:pt x="60" y="57"/>
                    </a:cubicBezTo>
                    <a:close/>
                    <a:moveTo>
                      <a:pt x="0" y="4"/>
                    </a:moveTo>
                    <a:cubicBezTo>
                      <a:pt x="0" y="0"/>
                      <a:pt x="0" y="0"/>
                      <a:pt x="0" y="0"/>
                    </a:cubicBezTo>
                    <a:cubicBezTo>
                      <a:pt x="1" y="1"/>
                      <a:pt x="2" y="2"/>
                      <a:pt x="3" y="3"/>
                    </a:cubicBezTo>
                    <a:cubicBezTo>
                      <a:pt x="4" y="4"/>
                      <a:pt x="4" y="5"/>
                      <a:pt x="4" y="6"/>
                    </a:cubicBezTo>
                    <a:cubicBezTo>
                      <a:pt x="4" y="6"/>
                      <a:pt x="4" y="6"/>
                      <a:pt x="4" y="6"/>
                    </a:cubicBezTo>
                    <a:cubicBezTo>
                      <a:pt x="3" y="7"/>
                      <a:pt x="2" y="7"/>
                      <a:pt x="1" y="6"/>
                    </a:cubicBezTo>
                    <a:cubicBezTo>
                      <a:pt x="1" y="5"/>
                      <a:pt x="0" y="5"/>
                      <a:pt x="0" y="4"/>
                    </a:cubicBezTo>
                    <a:close/>
                    <a:moveTo>
                      <a:pt x="10" y="10"/>
                    </a:moveTo>
                    <a:cubicBezTo>
                      <a:pt x="13" y="13"/>
                      <a:pt x="16" y="15"/>
                      <a:pt x="19" y="18"/>
                    </a:cubicBezTo>
                    <a:cubicBezTo>
                      <a:pt x="19" y="19"/>
                      <a:pt x="19" y="20"/>
                      <a:pt x="19" y="20"/>
                    </a:cubicBezTo>
                    <a:cubicBezTo>
                      <a:pt x="19" y="20"/>
                      <a:pt x="19" y="20"/>
                      <a:pt x="19" y="20"/>
                    </a:cubicBezTo>
                    <a:cubicBezTo>
                      <a:pt x="18" y="21"/>
                      <a:pt x="17" y="21"/>
                      <a:pt x="16" y="20"/>
                    </a:cubicBezTo>
                    <a:cubicBezTo>
                      <a:pt x="14" y="18"/>
                      <a:pt x="11" y="15"/>
                      <a:pt x="8" y="12"/>
                    </a:cubicBezTo>
                    <a:cubicBezTo>
                      <a:pt x="7" y="12"/>
                      <a:pt x="7" y="11"/>
                      <a:pt x="8" y="10"/>
                    </a:cubicBezTo>
                    <a:cubicBezTo>
                      <a:pt x="8" y="10"/>
                      <a:pt x="8" y="10"/>
                      <a:pt x="8" y="10"/>
                    </a:cubicBezTo>
                    <a:cubicBezTo>
                      <a:pt x="8" y="9"/>
                      <a:pt x="9" y="9"/>
                      <a:pt x="10" y="10"/>
                    </a:cubicBezTo>
                    <a:close/>
                    <a:moveTo>
                      <a:pt x="25" y="24"/>
                    </a:moveTo>
                    <a:cubicBezTo>
                      <a:pt x="28" y="27"/>
                      <a:pt x="31" y="30"/>
                      <a:pt x="34" y="32"/>
                    </a:cubicBezTo>
                    <a:cubicBezTo>
                      <a:pt x="35" y="33"/>
                      <a:pt x="35" y="34"/>
                      <a:pt x="34" y="35"/>
                    </a:cubicBezTo>
                    <a:cubicBezTo>
                      <a:pt x="34" y="35"/>
                      <a:pt x="34" y="35"/>
                      <a:pt x="34" y="35"/>
                    </a:cubicBezTo>
                    <a:cubicBezTo>
                      <a:pt x="33" y="35"/>
                      <a:pt x="32" y="35"/>
                      <a:pt x="32" y="35"/>
                    </a:cubicBezTo>
                    <a:cubicBezTo>
                      <a:pt x="29" y="32"/>
                      <a:pt x="26" y="29"/>
                      <a:pt x="23" y="27"/>
                    </a:cubicBezTo>
                    <a:cubicBezTo>
                      <a:pt x="22" y="26"/>
                      <a:pt x="22" y="25"/>
                      <a:pt x="23" y="24"/>
                    </a:cubicBezTo>
                    <a:cubicBezTo>
                      <a:pt x="23" y="24"/>
                      <a:pt x="23" y="24"/>
                      <a:pt x="23" y="24"/>
                    </a:cubicBezTo>
                    <a:cubicBezTo>
                      <a:pt x="24" y="24"/>
                      <a:pt x="25" y="24"/>
                      <a:pt x="25" y="24"/>
                    </a:cubicBezTo>
                    <a:close/>
                    <a:moveTo>
                      <a:pt x="41" y="39"/>
                    </a:moveTo>
                    <a:cubicBezTo>
                      <a:pt x="43" y="42"/>
                      <a:pt x="46" y="44"/>
                      <a:pt x="49" y="47"/>
                    </a:cubicBezTo>
                    <a:cubicBezTo>
                      <a:pt x="50" y="48"/>
                      <a:pt x="50" y="49"/>
                      <a:pt x="49" y="49"/>
                    </a:cubicBezTo>
                    <a:cubicBezTo>
                      <a:pt x="49" y="49"/>
                      <a:pt x="49" y="49"/>
                      <a:pt x="49" y="49"/>
                    </a:cubicBezTo>
                    <a:cubicBezTo>
                      <a:pt x="48" y="50"/>
                      <a:pt x="47" y="50"/>
                      <a:pt x="47" y="49"/>
                    </a:cubicBezTo>
                    <a:cubicBezTo>
                      <a:pt x="44" y="47"/>
                      <a:pt x="41" y="44"/>
                      <a:pt x="38" y="41"/>
                    </a:cubicBezTo>
                    <a:cubicBezTo>
                      <a:pt x="38" y="41"/>
                      <a:pt x="38" y="40"/>
                      <a:pt x="38" y="39"/>
                    </a:cubicBezTo>
                    <a:cubicBezTo>
                      <a:pt x="38" y="39"/>
                      <a:pt x="38" y="39"/>
                      <a:pt x="38" y="39"/>
                    </a:cubicBezTo>
                    <a:cubicBezTo>
                      <a:pt x="39" y="38"/>
                      <a:pt x="40" y="38"/>
                      <a:pt x="41" y="39"/>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7"/>
              <p:cNvSpPr/>
              <p:nvPr/>
            </p:nvSpPr>
            <p:spPr bwMode="auto">
              <a:xfrm>
                <a:off x="1507879" y="4604716"/>
                <a:ext cx="1525371" cy="955675"/>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43" name="Freeform 39"/>
              <p:cNvSpPr>
                <a:spLocks noEditPoints="1"/>
              </p:cNvSpPr>
              <p:nvPr/>
            </p:nvSpPr>
            <p:spPr bwMode="auto">
              <a:xfrm>
                <a:off x="1531912" y="5100912"/>
                <a:ext cx="1313800" cy="418298"/>
              </a:xfrm>
              <a:custGeom>
                <a:avLst/>
                <a:gdLst>
                  <a:gd name="T0" fmla="*/ 30 w 221"/>
                  <a:gd name="T1" fmla="*/ 44 h 44"/>
                  <a:gd name="T2" fmla="*/ 32 w 221"/>
                  <a:gd name="T3" fmla="*/ 42 h 44"/>
                  <a:gd name="T4" fmla="*/ 19 w 221"/>
                  <a:gd name="T5" fmla="*/ 40 h 44"/>
                  <a:gd name="T6" fmla="*/ 17 w 221"/>
                  <a:gd name="T7" fmla="*/ 42 h 44"/>
                  <a:gd name="T8" fmla="*/ 196 w 221"/>
                  <a:gd name="T9" fmla="*/ 43 h 44"/>
                  <a:gd name="T10" fmla="*/ 198 w 221"/>
                  <a:gd name="T11" fmla="*/ 36 h 44"/>
                  <a:gd name="T12" fmla="*/ 195 w 221"/>
                  <a:gd name="T13" fmla="*/ 37 h 44"/>
                  <a:gd name="T14" fmla="*/ 186 w 221"/>
                  <a:gd name="T15" fmla="*/ 40 h 44"/>
                  <a:gd name="T16" fmla="*/ 185 w 221"/>
                  <a:gd name="T17" fmla="*/ 42 h 44"/>
                  <a:gd name="T18" fmla="*/ 194 w 221"/>
                  <a:gd name="T19" fmla="*/ 44 h 44"/>
                  <a:gd name="T20" fmla="*/ 217 w 221"/>
                  <a:gd name="T21" fmla="*/ 1 h 44"/>
                  <a:gd name="T22" fmla="*/ 212 w 221"/>
                  <a:gd name="T23" fmla="*/ 13 h 44"/>
                  <a:gd name="T24" fmla="*/ 214 w 221"/>
                  <a:gd name="T25" fmla="*/ 13 h 44"/>
                  <a:gd name="T26" fmla="*/ 219 w 221"/>
                  <a:gd name="T27" fmla="*/ 0 h 44"/>
                  <a:gd name="T28" fmla="*/ 217 w 221"/>
                  <a:gd name="T29" fmla="*/ 1 h 44"/>
                  <a:gd name="T30" fmla="*/ 200 w 221"/>
                  <a:gd name="T31" fmla="*/ 29 h 44"/>
                  <a:gd name="T32" fmla="*/ 201 w 221"/>
                  <a:gd name="T33" fmla="*/ 31 h 44"/>
                  <a:gd name="T34" fmla="*/ 209 w 221"/>
                  <a:gd name="T35" fmla="*/ 21 h 44"/>
                  <a:gd name="T36" fmla="*/ 209 w 221"/>
                  <a:gd name="T37" fmla="*/ 18 h 44"/>
                  <a:gd name="T38" fmla="*/ 0 w 221"/>
                  <a:gd name="T39" fmla="*/ 40 h 44"/>
                  <a:gd name="T40" fmla="*/ 8 w 221"/>
                  <a:gd name="T41" fmla="*/ 44 h 44"/>
                  <a:gd name="T42" fmla="*/ 10 w 221"/>
                  <a:gd name="T43" fmla="*/ 42 h 44"/>
                  <a:gd name="T44" fmla="*/ 0 w 221"/>
                  <a:gd name="T45" fmla="*/ 40 h 44"/>
                  <a:gd name="T46" fmla="*/ 51 w 221"/>
                  <a:gd name="T47" fmla="*/ 44 h 44"/>
                  <a:gd name="T48" fmla="*/ 53 w 221"/>
                  <a:gd name="T49" fmla="*/ 42 h 44"/>
                  <a:gd name="T50" fmla="*/ 40 w 221"/>
                  <a:gd name="T51" fmla="*/ 40 h 44"/>
                  <a:gd name="T52" fmla="*/ 38 w 221"/>
                  <a:gd name="T53" fmla="*/ 42 h 44"/>
                  <a:gd name="T54" fmla="*/ 60 w 221"/>
                  <a:gd name="T55" fmla="*/ 44 h 44"/>
                  <a:gd name="T56" fmla="*/ 74 w 221"/>
                  <a:gd name="T57" fmla="*/ 42 h 44"/>
                  <a:gd name="T58" fmla="*/ 72 w 221"/>
                  <a:gd name="T59" fmla="*/ 40 h 44"/>
                  <a:gd name="T60" fmla="*/ 59 w 221"/>
                  <a:gd name="T61" fmla="*/ 42 h 44"/>
                  <a:gd name="T62" fmla="*/ 60 w 221"/>
                  <a:gd name="T63" fmla="*/ 44 h 44"/>
                  <a:gd name="T64" fmla="*/ 93 w 221"/>
                  <a:gd name="T65" fmla="*/ 44 h 44"/>
                  <a:gd name="T66" fmla="*/ 95 w 221"/>
                  <a:gd name="T67" fmla="*/ 42 h 44"/>
                  <a:gd name="T68" fmla="*/ 81 w 221"/>
                  <a:gd name="T69" fmla="*/ 40 h 44"/>
                  <a:gd name="T70" fmla="*/ 80 w 221"/>
                  <a:gd name="T71" fmla="*/ 42 h 44"/>
                  <a:gd name="T72" fmla="*/ 102 w 221"/>
                  <a:gd name="T73" fmla="*/ 44 h 44"/>
                  <a:gd name="T74" fmla="*/ 116 w 221"/>
                  <a:gd name="T75" fmla="*/ 42 h 44"/>
                  <a:gd name="T76" fmla="*/ 114 w 221"/>
                  <a:gd name="T77" fmla="*/ 40 h 44"/>
                  <a:gd name="T78" fmla="*/ 101 w 221"/>
                  <a:gd name="T79" fmla="*/ 42 h 44"/>
                  <a:gd name="T80" fmla="*/ 102 w 221"/>
                  <a:gd name="T81" fmla="*/ 44 h 44"/>
                  <a:gd name="T82" fmla="*/ 135 w 221"/>
                  <a:gd name="T83" fmla="*/ 44 h 44"/>
                  <a:gd name="T84" fmla="*/ 137 w 221"/>
                  <a:gd name="T85" fmla="*/ 42 h 44"/>
                  <a:gd name="T86" fmla="*/ 123 w 221"/>
                  <a:gd name="T87" fmla="*/ 40 h 44"/>
                  <a:gd name="T88" fmla="*/ 122 w 221"/>
                  <a:gd name="T89" fmla="*/ 42 h 44"/>
                  <a:gd name="T90" fmla="*/ 144 w 221"/>
                  <a:gd name="T91" fmla="*/ 44 h 44"/>
                  <a:gd name="T92" fmla="*/ 158 w 221"/>
                  <a:gd name="T93" fmla="*/ 42 h 44"/>
                  <a:gd name="T94" fmla="*/ 156 w 221"/>
                  <a:gd name="T95" fmla="*/ 40 h 44"/>
                  <a:gd name="T96" fmla="*/ 143 w 221"/>
                  <a:gd name="T97" fmla="*/ 42 h 44"/>
                  <a:gd name="T98" fmla="*/ 144 w 221"/>
                  <a:gd name="T99" fmla="*/ 44 h 44"/>
                  <a:gd name="T100" fmla="*/ 177 w 221"/>
                  <a:gd name="T101" fmla="*/ 44 h 44"/>
                  <a:gd name="T102" fmla="*/ 179 w 221"/>
                  <a:gd name="T103" fmla="*/ 42 h 44"/>
                  <a:gd name="T104" fmla="*/ 165 w 221"/>
                  <a:gd name="T105" fmla="*/ 40 h 44"/>
                  <a:gd name="T106" fmla="*/ 164 w 221"/>
                  <a:gd name="T10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44">
                    <a:moveTo>
                      <a:pt x="19" y="44"/>
                    </a:moveTo>
                    <a:cubicBezTo>
                      <a:pt x="22" y="44"/>
                      <a:pt x="26" y="44"/>
                      <a:pt x="30" y="44"/>
                    </a:cubicBezTo>
                    <a:cubicBezTo>
                      <a:pt x="31" y="44"/>
                      <a:pt x="32" y="43"/>
                      <a:pt x="32" y="42"/>
                    </a:cubicBezTo>
                    <a:cubicBezTo>
                      <a:pt x="32" y="42"/>
                      <a:pt x="32" y="42"/>
                      <a:pt x="32" y="42"/>
                    </a:cubicBezTo>
                    <a:cubicBezTo>
                      <a:pt x="32" y="41"/>
                      <a:pt x="31" y="40"/>
                      <a:pt x="30" y="40"/>
                    </a:cubicBezTo>
                    <a:cubicBezTo>
                      <a:pt x="26" y="40"/>
                      <a:pt x="22" y="40"/>
                      <a:pt x="19" y="40"/>
                    </a:cubicBezTo>
                    <a:cubicBezTo>
                      <a:pt x="18" y="40"/>
                      <a:pt x="17" y="41"/>
                      <a:pt x="17" y="42"/>
                    </a:cubicBezTo>
                    <a:cubicBezTo>
                      <a:pt x="17" y="42"/>
                      <a:pt x="17" y="42"/>
                      <a:pt x="17" y="42"/>
                    </a:cubicBezTo>
                    <a:cubicBezTo>
                      <a:pt x="17" y="43"/>
                      <a:pt x="18" y="44"/>
                      <a:pt x="19" y="44"/>
                    </a:cubicBezTo>
                    <a:close/>
                    <a:moveTo>
                      <a:pt x="196" y="43"/>
                    </a:moveTo>
                    <a:cubicBezTo>
                      <a:pt x="196" y="41"/>
                      <a:pt x="197" y="40"/>
                      <a:pt x="198" y="39"/>
                    </a:cubicBezTo>
                    <a:cubicBezTo>
                      <a:pt x="199" y="38"/>
                      <a:pt x="198" y="37"/>
                      <a:pt x="198" y="36"/>
                    </a:cubicBezTo>
                    <a:cubicBezTo>
                      <a:pt x="198" y="36"/>
                      <a:pt x="198" y="36"/>
                      <a:pt x="198" y="36"/>
                    </a:cubicBezTo>
                    <a:cubicBezTo>
                      <a:pt x="197" y="36"/>
                      <a:pt x="196" y="36"/>
                      <a:pt x="195" y="37"/>
                    </a:cubicBezTo>
                    <a:cubicBezTo>
                      <a:pt x="195" y="38"/>
                      <a:pt x="194" y="39"/>
                      <a:pt x="193" y="40"/>
                    </a:cubicBezTo>
                    <a:cubicBezTo>
                      <a:pt x="190" y="40"/>
                      <a:pt x="190" y="40"/>
                      <a:pt x="186" y="40"/>
                    </a:cubicBezTo>
                    <a:cubicBezTo>
                      <a:pt x="186" y="40"/>
                      <a:pt x="185" y="41"/>
                      <a:pt x="185" y="42"/>
                    </a:cubicBezTo>
                    <a:cubicBezTo>
                      <a:pt x="185" y="42"/>
                      <a:pt x="185" y="42"/>
                      <a:pt x="185" y="42"/>
                    </a:cubicBezTo>
                    <a:cubicBezTo>
                      <a:pt x="185" y="43"/>
                      <a:pt x="186" y="44"/>
                      <a:pt x="186" y="44"/>
                    </a:cubicBezTo>
                    <a:cubicBezTo>
                      <a:pt x="194" y="44"/>
                      <a:pt x="194" y="44"/>
                      <a:pt x="194" y="44"/>
                    </a:cubicBezTo>
                    <a:cubicBezTo>
                      <a:pt x="195" y="44"/>
                      <a:pt x="195" y="43"/>
                      <a:pt x="196" y="43"/>
                    </a:cubicBezTo>
                    <a:close/>
                    <a:moveTo>
                      <a:pt x="217" y="1"/>
                    </a:moveTo>
                    <a:cubicBezTo>
                      <a:pt x="215" y="4"/>
                      <a:pt x="213" y="8"/>
                      <a:pt x="211" y="11"/>
                    </a:cubicBezTo>
                    <a:cubicBezTo>
                      <a:pt x="211" y="12"/>
                      <a:pt x="211" y="13"/>
                      <a:pt x="212" y="13"/>
                    </a:cubicBezTo>
                    <a:cubicBezTo>
                      <a:pt x="212" y="13"/>
                      <a:pt x="212" y="13"/>
                      <a:pt x="212" y="13"/>
                    </a:cubicBezTo>
                    <a:cubicBezTo>
                      <a:pt x="212" y="14"/>
                      <a:pt x="213" y="14"/>
                      <a:pt x="214" y="13"/>
                    </a:cubicBezTo>
                    <a:cubicBezTo>
                      <a:pt x="216" y="9"/>
                      <a:pt x="218" y="6"/>
                      <a:pt x="220" y="3"/>
                    </a:cubicBezTo>
                    <a:cubicBezTo>
                      <a:pt x="221" y="2"/>
                      <a:pt x="220" y="1"/>
                      <a:pt x="219" y="0"/>
                    </a:cubicBezTo>
                    <a:cubicBezTo>
                      <a:pt x="219" y="0"/>
                      <a:pt x="219" y="0"/>
                      <a:pt x="219" y="0"/>
                    </a:cubicBezTo>
                    <a:cubicBezTo>
                      <a:pt x="219" y="0"/>
                      <a:pt x="218" y="0"/>
                      <a:pt x="217" y="1"/>
                    </a:cubicBezTo>
                    <a:close/>
                    <a:moveTo>
                      <a:pt x="206" y="19"/>
                    </a:moveTo>
                    <a:cubicBezTo>
                      <a:pt x="204" y="22"/>
                      <a:pt x="202" y="26"/>
                      <a:pt x="200" y="29"/>
                    </a:cubicBezTo>
                    <a:cubicBezTo>
                      <a:pt x="200" y="30"/>
                      <a:pt x="200" y="31"/>
                      <a:pt x="201" y="31"/>
                    </a:cubicBezTo>
                    <a:cubicBezTo>
                      <a:pt x="201" y="31"/>
                      <a:pt x="201" y="31"/>
                      <a:pt x="201" y="31"/>
                    </a:cubicBezTo>
                    <a:cubicBezTo>
                      <a:pt x="201" y="32"/>
                      <a:pt x="203" y="31"/>
                      <a:pt x="203" y="31"/>
                    </a:cubicBezTo>
                    <a:cubicBezTo>
                      <a:pt x="205" y="27"/>
                      <a:pt x="207" y="24"/>
                      <a:pt x="209" y="21"/>
                    </a:cubicBezTo>
                    <a:cubicBezTo>
                      <a:pt x="210" y="20"/>
                      <a:pt x="209" y="19"/>
                      <a:pt x="209" y="18"/>
                    </a:cubicBezTo>
                    <a:cubicBezTo>
                      <a:pt x="209" y="18"/>
                      <a:pt x="209" y="18"/>
                      <a:pt x="209" y="18"/>
                    </a:cubicBezTo>
                    <a:cubicBezTo>
                      <a:pt x="208" y="18"/>
                      <a:pt x="207" y="18"/>
                      <a:pt x="206" y="19"/>
                    </a:cubicBezTo>
                    <a:close/>
                    <a:moveTo>
                      <a:pt x="0" y="40"/>
                    </a:moveTo>
                    <a:cubicBezTo>
                      <a:pt x="0" y="44"/>
                      <a:pt x="0" y="44"/>
                      <a:pt x="0" y="44"/>
                    </a:cubicBezTo>
                    <a:cubicBezTo>
                      <a:pt x="8" y="44"/>
                      <a:pt x="8" y="44"/>
                      <a:pt x="8" y="44"/>
                    </a:cubicBezTo>
                    <a:cubicBezTo>
                      <a:pt x="9" y="44"/>
                      <a:pt x="10" y="43"/>
                      <a:pt x="10" y="42"/>
                    </a:cubicBezTo>
                    <a:cubicBezTo>
                      <a:pt x="10" y="42"/>
                      <a:pt x="10" y="42"/>
                      <a:pt x="10" y="42"/>
                    </a:cubicBezTo>
                    <a:cubicBezTo>
                      <a:pt x="10" y="41"/>
                      <a:pt x="9" y="40"/>
                      <a:pt x="8" y="40"/>
                    </a:cubicBezTo>
                    <a:cubicBezTo>
                      <a:pt x="0" y="40"/>
                      <a:pt x="0" y="40"/>
                      <a:pt x="0" y="40"/>
                    </a:cubicBezTo>
                    <a:close/>
                    <a:moveTo>
                      <a:pt x="40" y="44"/>
                    </a:moveTo>
                    <a:cubicBezTo>
                      <a:pt x="43" y="44"/>
                      <a:pt x="47" y="44"/>
                      <a:pt x="51" y="44"/>
                    </a:cubicBezTo>
                    <a:cubicBezTo>
                      <a:pt x="52" y="44"/>
                      <a:pt x="53" y="43"/>
                      <a:pt x="53" y="42"/>
                    </a:cubicBezTo>
                    <a:cubicBezTo>
                      <a:pt x="53" y="42"/>
                      <a:pt x="53" y="42"/>
                      <a:pt x="53" y="42"/>
                    </a:cubicBezTo>
                    <a:cubicBezTo>
                      <a:pt x="53" y="41"/>
                      <a:pt x="52" y="40"/>
                      <a:pt x="51" y="40"/>
                    </a:cubicBezTo>
                    <a:cubicBezTo>
                      <a:pt x="47" y="40"/>
                      <a:pt x="43" y="40"/>
                      <a:pt x="40" y="40"/>
                    </a:cubicBezTo>
                    <a:cubicBezTo>
                      <a:pt x="39" y="40"/>
                      <a:pt x="38" y="41"/>
                      <a:pt x="38" y="42"/>
                    </a:cubicBezTo>
                    <a:cubicBezTo>
                      <a:pt x="38" y="42"/>
                      <a:pt x="38" y="42"/>
                      <a:pt x="38" y="42"/>
                    </a:cubicBezTo>
                    <a:cubicBezTo>
                      <a:pt x="38" y="43"/>
                      <a:pt x="39" y="44"/>
                      <a:pt x="40" y="44"/>
                    </a:cubicBezTo>
                    <a:close/>
                    <a:moveTo>
                      <a:pt x="60" y="44"/>
                    </a:moveTo>
                    <a:cubicBezTo>
                      <a:pt x="64" y="44"/>
                      <a:pt x="68" y="44"/>
                      <a:pt x="72" y="44"/>
                    </a:cubicBezTo>
                    <a:cubicBezTo>
                      <a:pt x="73" y="44"/>
                      <a:pt x="74" y="43"/>
                      <a:pt x="74" y="42"/>
                    </a:cubicBezTo>
                    <a:cubicBezTo>
                      <a:pt x="74" y="42"/>
                      <a:pt x="74" y="42"/>
                      <a:pt x="74" y="42"/>
                    </a:cubicBezTo>
                    <a:cubicBezTo>
                      <a:pt x="74" y="41"/>
                      <a:pt x="73" y="40"/>
                      <a:pt x="72" y="40"/>
                    </a:cubicBezTo>
                    <a:cubicBezTo>
                      <a:pt x="68" y="40"/>
                      <a:pt x="64" y="40"/>
                      <a:pt x="60" y="40"/>
                    </a:cubicBezTo>
                    <a:cubicBezTo>
                      <a:pt x="60" y="40"/>
                      <a:pt x="59" y="41"/>
                      <a:pt x="59" y="42"/>
                    </a:cubicBezTo>
                    <a:cubicBezTo>
                      <a:pt x="59" y="42"/>
                      <a:pt x="59" y="42"/>
                      <a:pt x="59" y="42"/>
                    </a:cubicBezTo>
                    <a:cubicBezTo>
                      <a:pt x="59" y="43"/>
                      <a:pt x="60" y="44"/>
                      <a:pt x="60" y="44"/>
                    </a:cubicBezTo>
                    <a:close/>
                    <a:moveTo>
                      <a:pt x="81" y="44"/>
                    </a:moveTo>
                    <a:cubicBezTo>
                      <a:pt x="85" y="44"/>
                      <a:pt x="89" y="44"/>
                      <a:pt x="93" y="44"/>
                    </a:cubicBezTo>
                    <a:cubicBezTo>
                      <a:pt x="94" y="44"/>
                      <a:pt x="95" y="43"/>
                      <a:pt x="95" y="42"/>
                    </a:cubicBezTo>
                    <a:cubicBezTo>
                      <a:pt x="95" y="42"/>
                      <a:pt x="95" y="42"/>
                      <a:pt x="95" y="42"/>
                    </a:cubicBezTo>
                    <a:cubicBezTo>
                      <a:pt x="95" y="41"/>
                      <a:pt x="94" y="40"/>
                      <a:pt x="93" y="40"/>
                    </a:cubicBezTo>
                    <a:cubicBezTo>
                      <a:pt x="89" y="40"/>
                      <a:pt x="85" y="40"/>
                      <a:pt x="81" y="40"/>
                    </a:cubicBezTo>
                    <a:cubicBezTo>
                      <a:pt x="81" y="40"/>
                      <a:pt x="80" y="41"/>
                      <a:pt x="80" y="42"/>
                    </a:cubicBezTo>
                    <a:cubicBezTo>
                      <a:pt x="80" y="42"/>
                      <a:pt x="80" y="42"/>
                      <a:pt x="80" y="42"/>
                    </a:cubicBezTo>
                    <a:cubicBezTo>
                      <a:pt x="80" y="43"/>
                      <a:pt x="81" y="44"/>
                      <a:pt x="81" y="44"/>
                    </a:cubicBezTo>
                    <a:close/>
                    <a:moveTo>
                      <a:pt x="102" y="44"/>
                    </a:moveTo>
                    <a:cubicBezTo>
                      <a:pt x="106" y="44"/>
                      <a:pt x="110" y="44"/>
                      <a:pt x="114" y="44"/>
                    </a:cubicBezTo>
                    <a:cubicBezTo>
                      <a:pt x="115" y="44"/>
                      <a:pt x="116" y="43"/>
                      <a:pt x="116" y="42"/>
                    </a:cubicBezTo>
                    <a:cubicBezTo>
                      <a:pt x="116" y="42"/>
                      <a:pt x="116" y="42"/>
                      <a:pt x="116" y="42"/>
                    </a:cubicBezTo>
                    <a:cubicBezTo>
                      <a:pt x="116" y="41"/>
                      <a:pt x="115" y="40"/>
                      <a:pt x="114" y="40"/>
                    </a:cubicBezTo>
                    <a:cubicBezTo>
                      <a:pt x="110" y="40"/>
                      <a:pt x="106" y="40"/>
                      <a:pt x="102" y="40"/>
                    </a:cubicBezTo>
                    <a:cubicBezTo>
                      <a:pt x="102" y="40"/>
                      <a:pt x="101" y="41"/>
                      <a:pt x="101" y="42"/>
                    </a:cubicBezTo>
                    <a:cubicBezTo>
                      <a:pt x="101" y="42"/>
                      <a:pt x="101" y="42"/>
                      <a:pt x="101" y="42"/>
                    </a:cubicBezTo>
                    <a:cubicBezTo>
                      <a:pt x="101" y="43"/>
                      <a:pt x="102" y="44"/>
                      <a:pt x="102" y="44"/>
                    </a:cubicBezTo>
                    <a:close/>
                    <a:moveTo>
                      <a:pt x="123" y="44"/>
                    </a:moveTo>
                    <a:cubicBezTo>
                      <a:pt x="127" y="44"/>
                      <a:pt x="131" y="44"/>
                      <a:pt x="135" y="44"/>
                    </a:cubicBezTo>
                    <a:cubicBezTo>
                      <a:pt x="136" y="44"/>
                      <a:pt x="137" y="43"/>
                      <a:pt x="137" y="42"/>
                    </a:cubicBezTo>
                    <a:cubicBezTo>
                      <a:pt x="137" y="42"/>
                      <a:pt x="137" y="42"/>
                      <a:pt x="137" y="42"/>
                    </a:cubicBezTo>
                    <a:cubicBezTo>
                      <a:pt x="137" y="41"/>
                      <a:pt x="136" y="40"/>
                      <a:pt x="135" y="40"/>
                    </a:cubicBezTo>
                    <a:cubicBezTo>
                      <a:pt x="131" y="40"/>
                      <a:pt x="127" y="40"/>
                      <a:pt x="123" y="40"/>
                    </a:cubicBezTo>
                    <a:cubicBezTo>
                      <a:pt x="123" y="40"/>
                      <a:pt x="122" y="41"/>
                      <a:pt x="122" y="42"/>
                    </a:cubicBezTo>
                    <a:cubicBezTo>
                      <a:pt x="122" y="42"/>
                      <a:pt x="122" y="42"/>
                      <a:pt x="122" y="42"/>
                    </a:cubicBezTo>
                    <a:cubicBezTo>
                      <a:pt x="122" y="43"/>
                      <a:pt x="123" y="44"/>
                      <a:pt x="123" y="44"/>
                    </a:cubicBezTo>
                    <a:close/>
                    <a:moveTo>
                      <a:pt x="144" y="44"/>
                    </a:moveTo>
                    <a:cubicBezTo>
                      <a:pt x="148" y="44"/>
                      <a:pt x="152" y="44"/>
                      <a:pt x="156" y="44"/>
                    </a:cubicBezTo>
                    <a:cubicBezTo>
                      <a:pt x="157" y="44"/>
                      <a:pt x="158" y="43"/>
                      <a:pt x="158" y="42"/>
                    </a:cubicBezTo>
                    <a:cubicBezTo>
                      <a:pt x="158" y="42"/>
                      <a:pt x="158" y="42"/>
                      <a:pt x="158" y="42"/>
                    </a:cubicBezTo>
                    <a:cubicBezTo>
                      <a:pt x="158" y="41"/>
                      <a:pt x="157" y="40"/>
                      <a:pt x="156" y="40"/>
                    </a:cubicBezTo>
                    <a:cubicBezTo>
                      <a:pt x="152" y="40"/>
                      <a:pt x="148" y="40"/>
                      <a:pt x="144" y="40"/>
                    </a:cubicBezTo>
                    <a:cubicBezTo>
                      <a:pt x="144" y="40"/>
                      <a:pt x="143" y="41"/>
                      <a:pt x="143" y="42"/>
                    </a:cubicBezTo>
                    <a:cubicBezTo>
                      <a:pt x="143" y="42"/>
                      <a:pt x="143" y="42"/>
                      <a:pt x="143" y="42"/>
                    </a:cubicBezTo>
                    <a:cubicBezTo>
                      <a:pt x="143" y="43"/>
                      <a:pt x="144" y="44"/>
                      <a:pt x="144" y="44"/>
                    </a:cubicBezTo>
                    <a:close/>
                    <a:moveTo>
                      <a:pt x="165" y="44"/>
                    </a:moveTo>
                    <a:cubicBezTo>
                      <a:pt x="169" y="44"/>
                      <a:pt x="173" y="44"/>
                      <a:pt x="177" y="44"/>
                    </a:cubicBezTo>
                    <a:cubicBezTo>
                      <a:pt x="178" y="44"/>
                      <a:pt x="179" y="43"/>
                      <a:pt x="179" y="42"/>
                    </a:cubicBezTo>
                    <a:cubicBezTo>
                      <a:pt x="179" y="42"/>
                      <a:pt x="179" y="42"/>
                      <a:pt x="179" y="42"/>
                    </a:cubicBezTo>
                    <a:cubicBezTo>
                      <a:pt x="179" y="41"/>
                      <a:pt x="178" y="40"/>
                      <a:pt x="177" y="40"/>
                    </a:cubicBezTo>
                    <a:cubicBezTo>
                      <a:pt x="173" y="40"/>
                      <a:pt x="169" y="40"/>
                      <a:pt x="165" y="40"/>
                    </a:cubicBezTo>
                    <a:cubicBezTo>
                      <a:pt x="165" y="40"/>
                      <a:pt x="164" y="41"/>
                      <a:pt x="164" y="42"/>
                    </a:cubicBezTo>
                    <a:cubicBezTo>
                      <a:pt x="164" y="42"/>
                      <a:pt x="164" y="42"/>
                      <a:pt x="164" y="42"/>
                    </a:cubicBezTo>
                    <a:cubicBezTo>
                      <a:pt x="164" y="43"/>
                      <a:pt x="165" y="44"/>
                      <a:pt x="165" y="44"/>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1"/>
              <p:cNvSpPr>
                <a:spLocks noEditPoints="1"/>
              </p:cNvSpPr>
              <p:nvPr/>
            </p:nvSpPr>
            <p:spPr bwMode="auto">
              <a:xfrm>
                <a:off x="1531914" y="4649166"/>
                <a:ext cx="1313799" cy="408884"/>
              </a:xfrm>
              <a:custGeom>
                <a:avLst/>
                <a:gdLst>
                  <a:gd name="T0" fmla="*/ 30 w 225"/>
                  <a:gd name="T1" fmla="*/ 0 h 52"/>
                  <a:gd name="T2" fmla="*/ 32 w 225"/>
                  <a:gd name="T3" fmla="*/ 1 h 52"/>
                  <a:gd name="T4" fmla="*/ 19 w 225"/>
                  <a:gd name="T5" fmla="*/ 3 h 52"/>
                  <a:gd name="T6" fmla="*/ 17 w 225"/>
                  <a:gd name="T7" fmla="*/ 1 h 52"/>
                  <a:gd name="T8" fmla="*/ 224 w 225"/>
                  <a:gd name="T9" fmla="*/ 48 h 52"/>
                  <a:gd name="T10" fmla="*/ 225 w 225"/>
                  <a:gd name="T11" fmla="*/ 50 h 52"/>
                  <a:gd name="T12" fmla="*/ 224 w 225"/>
                  <a:gd name="T13" fmla="*/ 52 h 52"/>
                  <a:gd name="T14" fmla="*/ 222 w 225"/>
                  <a:gd name="T15" fmla="*/ 50 h 52"/>
                  <a:gd name="T16" fmla="*/ 224 w 225"/>
                  <a:gd name="T17" fmla="*/ 48 h 52"/>
                  <a:gd name="T18" fmla="*/ 198 w 225"/>
                  <a:gd name="T19" fmla="*/ 5 h 52"/>
                  <a:gd name="T20" fmla="*/ 198 w 225"/>
                  <a:gd name="T21" fmla="*/ 7 h 52"/>
                  <a:gd name="T22" fmla="*/ 193 w 225"/>
                  <a:gd name="T23" fmla="*/ 3 h 52"/>
                  <a:gd name="T24" fmla="*/ 185 w 225"/>
                  <a:gd name="T25" fmla="*/ 1 h 52"/>
                  <a:gd name="T26" fmla="*/ 186 w 225"/>
                  <a:gd name="T27" fmla="*/ 0 h 52"/>
                  <a:gd name="T28" fmla="*/ 196 w 225"/>
                  <a:gd name="T29" fmla="*/ 1 h 52"/>
                  <a:gd name="T30" fmla="*/ 211 w 225"/>
                  <a:gd name="T31" fmla="*/ 32 h 52"/>
                  <a:gd name="T32" fmla="*/ 212 w 225"/>
                  <a:gd name="T33" fmla="*/ 30 h 52"/>
                  <a:gd name="T34" fmla="*/ 220 w 225"/>
                  <a:gd name="T35" fmla="*/ 41 h 52"/>
                  <a:gd name="T36" fmla="*/ 219 w 225"/>
                  <a:gd name="T37" fmla="*/ 43 h 52"/>
                  <a:gd name="T38" fmla="*/ 206 w 225"/>
                  <a:gd name="T39" fmla="*/ 24 h 52"/>
                  <a:gd name="T40" fmla="*/ 201 w 225"/>
                  <a:gd name="T41" fmla="*/ 12 h 52"/>
                  <a:gd name="T42" fmla="*/ 203 w 225"/>
                  <a:gd name="T43" fmla="*/ 13 h 52"/>
                  <a:gd name="T44" fmla="*/ 209 w 225"/>
                  <a:gd name="T45" fmla="*/ 25 h 52"/>
                  <a:gd name="T46" fmla="*/ 206 w 225"/>
                  <a:gd name="T47" fmla="*/ 24 h 52"/>
                  <a:gd name="T48" fmla="*/ 0 w 225"/>
                  <a:gd name="T49" fmla="*/ 0 h 52"/>
                  <a:gd name="T50" fmla="*/ 10 w 225"/>
                  <a:gd name="T51" fmla="*/ 1 h 52"/>
                  <a:gd name="T52" fmla="*/ 8 w 225"/>
                  <a:gd name="T53" fmla="*/ 3 h 52"/>
                  <a:gd name="T54" fmla="*/ 40 w 225"/>
                  <a:gd name="T55" fmla="*/ 0 h 52"/>
                  <a:gd name="T56" fmla="*/ 53 w 225"/>
                  <a:gd name="T57" fmla="*/ 1 h 52"/>
                  <a:gd name="T58" fmla="*/ 51 w 225"/>
                  <a:gd name="T59" fmla="*/ 3 h 52"/>
                  <a:gd name="T60" fmla="*/ 38 w 225"/>
                  <a:gd name="T61" fmla="*/ 1 h 52"/>
                  <a:gd name="T62" fmla="*/ 40 w 225"/>
                  <a:gd name="T63" fmla="*/ 0 h 52"/>
                  <a:gd name="T64" fmla="*/ 72 w 225"/>
                  <a:gd name="T65" fmla="*/ 0 h 52"/>
                  <a:gd name="T66" fmla="*/ 74 w 225"/>
                  <a:gd name="T67" fmla="*/ 1 h 52"/>
                  <a:gd name="T68" fmla="*/ 60 w 225"/>
                  <a:gd name="T69" fmla="*/ 3 h 52"/>
                  <a:gd name="T70" fmla="*/ 59 w 225"/>
                  <a:gd name="T71" fmla="*/ 1 h 52"/>
                  <a:gd name="T72" fmla="*/ 81 w 225"/>
                  <a:gd name="T73" fmla="*/ 0 h 52"/>
                  <a:gd name="T74" fmla="*/ 95 w 225"/>
                  <a:gd name="T75" fmla="*/ 1 h 52"/>
                  <a:gd name="T76" fmla="*/ 93 w 225"/>
                  <a:gd name="T77" fmla="*/ 3 h 52"/>
                  <a:gd name="T78" fmla="*/ 80 w 225"/>
                  <a:gd name="T79" fmla="*/ 1 h 52"/>
                  <a:gd name="T80" fmla="*/ 81 w 225"/>
                  <a:gd name="T81" fmla="*/ 0 h 52"/>
                  <a:gd name="T82" fmla="*/ 114 w 225"/>
                  <a:gd name="T83" fmla="*/ 0 h 52"/>
                  <a:gd name="T84" fmla="*/ 116 w 225"/>
                  <a:gd name="T85" fmla="*/ 1 h 52"/>
                  <a:gd name="T86" fmla="*/ 102 w 225"/>
                  <a:gd name="T87" fmla="*/ 3 h 52"/>
                  <a:gd name="T88" fmla="*/ 101 w 225"/>
                  <a:gd name="T89" fmla="*/ 1 h 52"/>
                  <a:gd name="T90" fmla="*/ 123 w 225"/>
                  <a:gd name="T91" fmla="*/ 0 h 52"/>
                  <a:gd name="T92" fmla="*/ 137 w 225"/>
                  <a:gd name="T93" fmla="*/ 1 h 52"/>
                  <a:gd name="T94" fmla="*/ 135 w 225"/>
                  <a:gd name="T95" fmla="*/ 3 h 52"/>
                  <a:gd name="T96" fmla="*/ 122 w 225"/>
                  <a:gd name="T97" fmla="*/ 1 h 52"/>
                  <a:gd name="T98" fmla="*/ 123 w 225"/>
                  <a:gd name="T99" fmla="*/ 0 h 52"/>
                  <a:gd name="T100" fmla="*/ 156 w 225"/>
                  <a:gd name="T101" fmla="*/ 0 h 52"/>
                  <a:gd name="T102" fmla="*/ 158 w 225"/>
                  <a:gd name="T103" fmla="*/ 1 h 52"/>
                  <a:gd name="T104" fmla="*/ 144 w 225"/>
                  <a:gd name="T105" fmla="*/ 3 h 52"/>
                  <a:gd name="T106" fmla="*/ 143 w 225"/>
                  <a:gd name="T107" fmla="*/ 1 h 52"/>
                  <a:gd name="T108" fmla="*/ 165 w 225"/>
                  <a:gd name="T109" fmla="*/ 0 h 52"/>
                  <a:gd name="T110" fmla="*/ 179 w 225"/>
                  <a:gd name="T111" fmla="*/ 1 h 52"/>
                  <a:gd name="T112" fmla="*/ 177 w 225"/>
                  <a:gd name="T113" fmla="*/ 3 h 52"/>
                  <a:gd name="T114" fmla="*/ 164 w 225"/>
                  <a:gd name="T115" fmla="*/ 1 h 52"/>
                  <a:gd name="T116" fmla="*/ 165 w 225"/>
                  <a:gd name="T1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2">
                    <a:moveTo>
                      <a:pt x="19" y="0"/>
                    </a:moveTo>
                    <a:cubicBezTo>
                      <a:pt x="22" y="0"/>
                      <a:pt x="26" y="0"/>
                      <a:pt x="30" y="0"/>
                    </a:cubicBezTo>
                    <a:cubicBezTo>
                      <a:pt x="31" y="0"/>
                      <a:pt x="32" y="0"/>
                      <a:pt x="32" y="1"/>
                    </a:cubicBezTo>
                    <a:cubicBezTo>
                      <a:pt x="32" y="1"/>
                      <a:pt x="32" y="1"/>
                      <a:pt x="32" y="1"/>
                    </a:cubicBezTo>
                    <a:cubicBezTo>
                      <a:pt x="32" y="2"/>
                      <a:pt x="31" y="3"/>
                      <a:pt x="30" y="3"/>
                    </a:cubicBezTo>
                    <a:cubicBezTo>
                      <a:pt x="26" y="3"/>
                      <a:pt x="22" y="3"/>
                      <a:pt x="19" y="3"/>
                    </a:cubicBezTo>
                    <a:cubicBezTo>
                      <a:pt x="18" y="3"/>
                      <a:pt x="17" y="2"/>
                      <a:pt x="17" y="1"/>
                    </a:cubicBezTo>
                    <a:cubicBezTo>
                      <a:pt x="17" y="1"/>
                      <a:pt x="17" y="1"/>
                      <a:pt x="17" y="1"/>
                    </a:cubicBezTo>
                    <a:cubicBezTo>
                      <a:pt x="17" y="0"/>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2"/>
                      <a:pt x="197" y="3"/>
                      <a:pt x="198" y="5"/>
                    </a:cubicBezTo>
                    <a:cubicBezTo>
                      <a:pt x="199" y="6"/>
                      <a:pt x="198" y="7"/>
                      <a:pt x="198" y="7"/>
                    </a:cubicBezTo>
                    <a:cubicBezTo>
                      <a:pt x="198" y="7"/>
                      <a:pt x="198" y="7"/>
                      <a:pt x="198" y="7"/>
                    </a:cubicBezTo>
                    <a:cubicBezTo>
                      <a:pt x="197" y="8"/>
                      <a:pt x="196" y="7"/>
                      <a:pt x="195" y="7"/>
                    </a:cubicBezTo>
                    <a:cubicBezTo>
                      <a:pt x="195" y="5"/>
                      <a:pt x="194" y="4"/>
                      <a:pt x="193" y="3"/>
                    </a:cubicBezTo>
                    <a:cubicBezTo>
                      <a:pt x="190" y="3"/>
                      <a:pt x="190" y="3"/>
                      <a:pt x="186" y="3"/>
                    </a:cubicBezTo>
                    <a:cubicBezTo>
                      <a:pt x="186" y="3"/>
                      <a:pt x="185" y="2"/>
                      <a:pt x="185" y="1"/>
                    </a:cubicBezTo>
                    <a:cubicBezTo>
                      <a:pt x="185" y="1"/>
                      <a:pt x="185" y="1"/>
                      <a:pt x="185" y="1"/>
                    </a:cubicBezTo>
                    <a:cubicBezTo>
                      <a:pt x="185" y="0"/>
                      <a:pt x="186" y="0"/>
                      <a:pt x="186" y="0"/>
                    </a:cubicBezTo>
                    <a:cubicBezTo>
                      <a:pt x="194" y="0"/>
                      <a:pt x="194" y="0"/>
                      <a:pt x="194" y="0"/>
                    </a:cubicBezTo>
                    <a:cubicBezTo>
                      <a:pt x="195" y="0"/>
                      <a:pt x="195" y="0"/>
                      <a:pt x="196" y="1"/>
                    </a:cubicBezTo>
                    <a:close/>
                    <a:moveTo>
                      <a:pt x="217" y="42"/>
                    </a:moveTo>
                    <a:cubicBezTo>
                      <a:pt x="215" y="39"/>
                      <a:pt x="213" y="36"/>
                      <a:pt x="211" y="32"/>
                    </a:cubicBezTo>
                    <a:cubicBezTo>
                      <a:pt x="211" y="32"/>
                      <a:pt x="211" y="31"/>
                      <a:pt x="212" y="30"/>
                    </a:cubicBezTo>
                    <a:cubicBezTo>
                      <a:pt x="212" y="30"/>
                      <a:pt x="212" y="30"/>
                      <a:pt x="212" y="30"/>
                    </a:cubicBezTo>
                    <a:cubicBezTo>
                      <a:pt x="212" y="30"/>
                      <a:pt x="213" y="30"/>
                      <a:pt x="214" y="31"/>
                    </a:cubicBezTo>
                    <a:cubicBezTo>
                      <a:pt x="216" y="34"/>
                      <a:pt x="218" y="37"/>
                      <a:pt x="220" y="41"/>
                    </a:cubicBezTo>
                    <a:cubicBezTo>
                      <a:pt x="221" y="41"/>
                      <a:pt x="220" y="42"/>
                      <a:pt x="219" y="43"/>
                    </a:cubicBezTo>
                    <a:cubicBezTo>
                      <a:pt x="219" y="43"/>
                      <a:pt x="219" y="43"/>
                      <a:pt x="219" y="43"/>
                    </a:cubicBezTo>
                    <a:cubicBezTo>
                      <a:pt x="219" y="43"/>
                      <a:pt x="218" y="43"/>
                      <a:pt x="217" y="42"/>
                    </a:cubicBezTo>
                    <a:close/>
                    <a:moveTo>
                      <a:pt x="206" y="24"/>
                    </a:moveTo>
                    <a:cubicBezTo>
                      <a:pt x="204" y="21"/>
                      <a:pt x="202" y="18"/>
                      <a:pt x="200" y="14"/>
                    </a:cubicBezTo>
                    <a:cubicBezTo>
                      <a:pt x="200" y="14"/>
                      <a:pt x="200" y="13"/>
                      <a:pt x="201" y="12"/>
                    </a:cubicBezTo>
                    <a:cubicBezTo>
                      <a:pt x="201" y="12"/>
                      <a:pt x="201" y="12"/>
                      <a:pt x="201" y="12"/>
                    </a:cubicBezTo>
                    <a:cubicBezTo>
                      <a:pt x="201" y="12"/>
                      <a:pt x="203" y="12"/>
                      <a:pt x="203" y="13"/>
                    </a:cubicBezTo>
                    <a:cubicBezTo>
                      <a:pt x="205" y="16"/>
                      <a:pt x="207" y="19"/>
                      <a:pt x="209" y="23"/>
                    </a:cubicBezTo>
                    <a:cubicBezTo>
                      <a:pt x="210" y="24"/>
                      <a:pt x="209" y="25"/>
                      <a:pt x="209" y="25"/>
                    </a:cubicBezTo>
                    <a:cubicBezTo>
                      <a:pt x="209" y="25"/>
                      <a:pt x="209" y="25"/>
                      <a:pt x="209" y="25"/>
                    </a:cubicBezTo>
                    <a:cubicBezTo>
                      <a:pt x="208" y="26"/>
                      <a:pt x="207" y="25"/>
                      <a:pt x="206" y="24"/>
                    </a:cubicBezTo>
                    <a:close/>
                    <a:moveTo>
                      <a:pt x="0" y="3"/>
                    </a:moveTo>
                    <a:cubicBezTo>
                      <a:pt x="0" y="0"/>
                      <a:pt x="0" y="0"/>
                      <a:pt x="0" y="0"/>
                    </a:cubicBezTo>
                    <a:cubicBezTo>
                      <a:pt x="8" y="0"/>
                      <a:pt x="8" y="0"/>
                      <a:pt x="8" y="0"/>
                    </a:cubicBezTo>
                    <a:cubicBezTo>
                      <a:pt x="9" y="0"/>
                      <a:pt x="10" y="0"/>
                      <a:pt x="10" y="1"/>
                    </a:cubicBezTo>
                    <a:cubicBezTo>
                      <a:pt x="10" y="1"/>
                      <a:pt x="10" y="1"/>
                      <a:pt x="10" y="1"/>
                    </a:cubicBezTo>
                    <a:cubicBezTo>
                      <a:pt x="10" y="2"/>
                      <a:pt x="9" y="3"/>
                      <a:pt x="8" y="3"/>
                    </a:cubicBezTo>
                    <a:cubicBezTo>
                      <a:pt x="0" y="3"/>
                      <a:pt x="0" y="3"/>
                      <a:pt x="0" y="3"/>
                    </a:cubicBezTo>
                    <a:close/>
                    <a:moveTo>
                      <a:pt x="40" y="0"/>
                    </a:moveTo>
                    <a:cubicBezTo>
                      <a:pt x="43" y="0"/>
                      <a:pt x="47" y="0"/>
                      <a:pt x="51" y="0"/>
                    </a:cubicBezTo>
                    <a:cubicBezTo>
                      <a:pt x="52" y="0"/>
                      <a:pt x="53" y="0"/>
                      <a:pt x="53" y="1"/>
                    </a:cubicBezTo>
                    <a:cubicBezTo>
                      <a:pt x="53" y="1"/>
                      <a:pt x="53" y="1"/>
                      <a:pt x="53" y="1"/>
                    </a:cubicBezTo>
                    <a:cubicBezTo>
                      <a:pt x="53" y="2"/>
                      <a:pt x="52" y="3"/>
                      <a:pt x="51" y="3"/>
                    </a:cubicBezTo>
                    <a:cubicBezTo>
                      <a:pt x="47" y="3"/>
                      <a:pt x="43" y="3"/>
                      <a:pt x="40" y="3"/>
                    </a:cubicBezTo>
                    <a:cubicBezTo>
                      <a:pt x="39" y="3"/>
                      <a:pt x="38" y="2"/>
                      <a:pt x="38" y="1"/>
                    </a:cubicBezTo>
                    <a:cubicBezTo>
                      <a:pt x="38" y="1"/>
                      <a:pt x="38" y="1"/>
                      <a:pt x="38" y="1"/>
                    </a:cubicBezTo>
                    <a:cubicBezTo>
                      <a:pt x="38" y="0"/>
                      <a:pt x="39" y="0"/>
                      <a:pt x="40" y="0"/>
                    </a:cubicBezTo>
                    <a:close/>
                    <a:moveTo>
                      <a:pt x="60" y="0"/>
                    </a:moveTo>
                    <a:cubicBezTo>
                      <a:pt x="64" y="0"/>
                      <a:pt x="68" y="0"/>
                      <a:pt x="72" y="0"/>
                    </a:cubicBezTo>
                    <a:cubicBezTo>
                      <a:pt x="73" y="0"/>
                      <a:pt x="74" y="0"/>
                      <a:pt x="74" y="1"/>
                    </a:cubicBezTo>
                    <a:cubicBezTo>
                      <a:pt x="74" y="1"/>
                      <a:pt x="74" y="1"/>
                      <a:pt x="74" y="1"/>
                    </a:cubicBezTo>
                    <a:cubicBezTo>
                      <a:pt x="74" y="2"/>
                      <a:pt x="73" y="3"/>
                      <a:pt x="72" y="3"/>
                    </a:cubicBezTo>
                    <a:cubicBezTo>
                      <a:pt x="68" y="3"/>
                      <a:pt x="64" y="3"/>
                      <a:pt x="60" y="3"/>
                    </a:cubicBezTo>
                    <a:cubicBezTo>
                      <a:pt x="60" y="3"/>
                      <a:pt x="59" y="2"/>
                      <a:pt x="59" y="1"/>
                    </a:cubicBezTo>
                    <a:cubicBezTo>
                      <a:pt x="59" y="1"/>
                      <a:pt x="59" y="1"/>
                      <a:pt x="59" y="1"/>
                    </a:cubicBezTo>
                    <a:cubicBezTo>
                      <a:pt x="59" y="0"/>
                      <a:pt x="60" y="0"/>
                      <a:pt x="60" y="0"/>
                    </a:cubicBezTo>
                    <a:close/>
                    <a:moveTo>
                      <a:pt x="81" y="0"/>
                    </a:moveTo>
                    <a:cubicBezTo>
                      <a:pt x="85" y="0"/>
                      <a:pt x="89" y="0"/>
                      <a:pt x="93" y="0"/>
                    </a:cubicBezTo>
                    <a:cubicBezTo>
                      <a:pt x="94" y="0"/>
                      <a:pt x="95" y="0"/>
                      <a:pt x="95" y="1"/>
                    </a:cubicBezTo>
                    <a:cubicBezTo>
                      <a:pt x="95" y="1"/>
                      <a:pt x="95" y="1"/>
                      <a:pt x="95" y="1"/>
                    </a:cubicBezTo>
                    <a:cubicBezTo>
                      <a:pt x="95" y="2"/>
                      <a:pt x="94" y="3"/>
                      <a:pt x="93" y="3"/>
                    </a:cubicBezTo>
                    <a:cubicBezTo>
                      <a:pt x="89" y="3"/>
                      <a:pt x="85" y="3"/>
                      <a:pt x="81" y="3"/>
                    </a:cubicBezTo>
                    <a:cubicBezTo>
                      <a:pt x="81" y="3"/>
                      <a:pt x="80" y="2"/>
                      <a:pt x="80" y="1"/>
                    </a:cubicBezTo>
                    <a:cubicBezTo>
                      <a:pt x="80" y="1"/>
                      <a:pt x="80" y="1"/>
                      <a:pt x="80" y="1"/>
                    </a:cubicBezTo>
                    <a:cubicBezTo>
                      <a:pt x="80" y="0"/>
                      <a:pt x="81" y="0"/>
                      <a:pt x="81" y="0"/>
                    </a:cubicBezTo>
                    <a:close/>
                    <a:moveTo>
                      <a:pt x="102" y="0"/>
                    </a:moveTo>
                    <a:cubicBezTo>
                      <a:pt x="106" y="0"/>
                      <a:pt x="110" y="0"/>
                      <a:pt x="114" y="0"/>
                    </a:cubicBezTo>
                    <a:cubicBezTo>
                      <a:pt x="115" y="0"/>
                      <a:pt x="116" y="0"/>
                      <a:pt x="116" y="1"/>
                    </a:cubicBezTo>
                    <a:cubicBezTo>
                      <a:pt x="116" y="1"/>
                      <a:pt x="116" y="1"/>
                      <a:pt x="116" y="1"/>
                    </a:cubicBezTo>
                    <a:cubicBezTo>
                      <a:pt x="116" y="2"/>
                      <a:pt x="115" y="3"/>
                      <a:pt x="114" y="3"/>
                    </a:cubicBezTo>
                    <a:cubicBezTo>
                      <a:pt x="110" y="3"/>
                      <a:pt x="106" y="3"/>
                      <a:pt x="102" y="3"/>
                    </a:cubicBezTo>
                    <a:cubicBezTo>
                      <a:pt x="102" y="3"/>
                      <a:pt x="101" y="2"/>
                      <a:pt x="101" y="1"/>
                    </a:cubicBezTo>
                    <a:cubicBezTo>
                      <a:pt x="101" y="1"/>
                      <a:pt x="101" y="1"/>
                      <a:pt x="101" y="1"/>
                    </a:cubicBezTo>
                    <a:cubicBezTo>
                      <a:pt x="101" y="0"/>
                      <a:pt x="102" y="0"/>
                      <a:pt x="102" y="0"/>
                    </a:cubicBezTo>
                    <a:close/>
                    <a:moveTo>
                      <a:pt x="123" y="0"/>
                    </a:moveTo>
                    <a:cubicBezTo>
                      <a:pt x="127" y="0"/>
                      <a:pt x="131" y="0"/>
                      <a:pt x="135" y="0"/>
                    </a:cubicBezTo>
                    <a:cubicBezTo>
                      <a:pt x="136" y="0"/>
                      <a:pt x="137" y="0"/>
                      <a:pt x="137" y="1"/>
                    </a:cubicBezTo>
                    <a:cubicBezTo>
                      <a:pt x="137" y="1"/>
                      <a:pt x="137" y="1"/>
                      <a:pt x="137" y="1"/>
                    </a:cubicBezTo>
                    <a:cubicBezTo>
                      <a:pt x="137" y="2"/>
                      <a:pt x="136" y="3"/>
                      <a:pt x="135" y="3"/>
                    </a:cubicBezTo>
                    <a:cubicBezTo>
                      <a:pt x="131" y="3"/>
                      <a:pt x="127" y="3"/>
                      <a:pt x="123" y="3"/>
                    </a:cubicBezTo>
                    <a:cubicBezTo>
                      <a:pt x="123" y="3"/>
                      <a:pt x="122" y="2"/>
                      <a:pt x="122" y="1"/>
                    </a:cubicBezTo>
                    <a:cubicBezTo>
                      <a:pt x="122" y="1"/>
                      <a:pt x="122" y="1"/>
                      <a:pt x="122" y="1"/>
                    </a:cubicBezTo>
                    <a:cubicBezTo>
                      <a:pt x="122" y="0"/>
                      <a:pt x="123" y="0"/>
                      <a:pt x="123" y="0"/>
                    </a:cubicBezTo>
                    <a:close/>
                    <a:moveTo>
                      <a:pt x="144" y="0"/>
                    </a:moveTo>
                    <a:cubicBezTo>
                      <a:pt x="148" y="0"/>
                      <a:pt x="152" y="0"/>
                      <a:pt x="156" y="0"/>
                    </a:cubicBezTo>
                    <a:cubicBezTo>
                      <a:pt x="157" y="0"/>
                      <a:pt x="158" y="0"/>
                      <a:pt x="158" y="1"/>
                    </a:cubicBezTo>
                    <a:cubicBezTo>
                      <a:pt x="158" y="1"/>
                      <a:pt x="158" y="1"/>
                      <a:pt x="158" y="1"/>
                    </a:cubicBezTo>
                    <a:cubicBezTo>
                      <a:pt x="158" y="2"/>
                      <a:pt x="157" y="3"/>
                      <a:pt x="156" y="3"/>
                    </a:cubicBezTo>
                    <a:cubicBezTo>
                      <a:pt x="152" y="3"/>
                      <a:pt x="148" y="3"/>
                      <a:pt x="144" y="3"/>
                    </a:cubicBezTo>
                    <a:cubicBezTo>
                      <a:pt x="144" y="3"/>
                      <a:pt x="143" y="2"/>
                      <a:pt x="143" y="1"/>
                    </a:cubicBezTo>
                    <a:cubicBezTo>
                      <a:pt x="143" y="1"/>
                      <a:pt x="143" y="1"/>
                      <a:pt x="143" y="1"/>
                    </a:cubicBezTo>
                    <a:cubicBezTo>
                      <a:pt x="143" y="0"/>
                      <a:pt x="144" y="0"/>
                      <a:pt x="144" y="0"/>
                    </a:cubicBezTo>
                    <a:close/>
                    <a:moveTo>
                      <a:pt x="165" y="0"/>
                    </a:moveTo>
                    <a:cubicBezTo>
                      <a:pt x="169" y="0"/>
                      <a:pt x="173" y="0"/>
                      <a:pt x="177" y="0"/>
                    </a:cubicBezTo>
                    <a:cubicBezTo>
                      <a:pt x="178" y="0"/>
                      <a:pt x="179" y="0"/>
                      <a:pt x="179" y="1"/>
                    </a:cubicBezTo>
                    <a:cubicBezTo>
                      <a:pt x="179" y="1"/>
                      <a:pt x="179" y="1"/>
                      <a:pt x="179" y="1"/>
                    </a:cubicBezTo>
                    <a:cubicBezTo>
                      <a:pt x="179" y="2"/>
                      <a:pt x="178" y="3"/>
                      <a:pt x="177" y="3"/>
                    </a:cubicBezTo>
                    <a:cubicBezTo>
                      <a:pt x="173" y="3"/>
                      <a:pt x="169" y="3"/>
                      <a:pt x="165" y="3"/>
                    </a:cubicBezTo>
                    <a:cubicBezTo>
                      <a:pt x="165" y="3"/>
                      <a:pt x="164" y="2"/>
                      <a:pt x="164" y="1"/>
                    </a:cubicBezTo>
                    <a:cubicBezTo>
                      <a:pt x="164" y="1"/>
                      <a:pt x="164" y="1"/>
                      <a:pt x="164" y="1"/>
                    </a:cubicBezTo>
                    <a:cubicBezTo>
                      <a:pt x="164" y="0"/>
                      <a:pt x="165" y="0"/>
                      <a:pt x="165" y="0"/>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5" name="矩形 134"/>
            <p:cNvSpPr/>
            <p:nvPr/>
          </p:nvSpPr>
          <p:spPr>
            <a:xfrm>
              <a:off x="4343282" y="1219179"/>
              <a:ext cx="4288353" cy="677493"/>
            </a:xfrm>
            <a:prstGeom prst="rect">
              <a:avLst/>
            </a:prstGeom>
          </p:spPr>
          <p:txBody>
            <a:bodyPr wrap="none">
              <a:spAutoFit/>
            </a:bodyPr>
            <a:lstStyle/>
            <a:p>
              <a:pPr>
                <a:lnSpc>
                  <a:spcPct val="130000"/>
                </a:lnSpc>
              </a:pPr>
              <a:r>
                <a:rPr lang="zh-CN" altLang="en-US" sz="3200" kern="0">
                  <a:latin typeface="Times New Roman" pitchFamily="18" charset="0"/>
                  <a:ea typeface="思源黑体 CN Medium" panose="020B0600000000000000" pitchFamily="34" charset="-122"/>
                  <a:cs typeface="Times New Roman" pitchFamily="18" charset="0"/>
                </a:rPr>
                <a:t>二、公证员及任职资格</a:t>
              </a:r>
            </a:p>
          </p:txBody>
        </p:sp>
      </p:grpSp>
      <p:grpSp>
        <p:nvGrpSpPr>
          <p:cNvPr id="145" name="组合 144"/>
          <p:cNvGrpSpPr/>
          <p:nvPr/>
        </p:nvGrpSpPr>
        <p:grpSpPr>
          <a:xfrm>
            <a:off x="4448992" y="3560901"/>
            <a:ext cx="5995043" cy="1172051"/>
            <a:chOff x="2253357" y="1093668"/>
            <a:chExt cx="6788647" cy="1327203"/>
          </a:xfrm>
        </p:grpSpPr>
        <p:grpSp>
          <p:nvGrpSpPr>
            <p:cNvPr id="146" name="组合 145"/>
            <p:cNvGrpSpPr/>
            <p:nvPr/>
          </p:nvGrpSpPr>
          <p:grpSpPr>
            <a:xfrm>
              <a:off x="2253357" y="1093668"/>
              <a:ext cx="1992414" cy="1327203"/>
              <a:chOff x="949300" y="4581593"/>
              <a:chExt cx="2101530" cy="1432131"/>
            </a:xfrm>
          </p:grpSpPr>
          <p:sp>
            <p:nvSpPr>
              <p:cNvPr id="148" name="Freeform 5"/>
              <p:cNvSpPr/>
              <p:nvPr/>
            </p:nvSpPr>
            <p:spPr bwMode="auto">
              <a:xfrm>
                <a:off x="949300" y="5058049"/>
                <a:ext cx="1081087" cy="955675"/>
              </a:xfrm>
              <a:custGeom>
                <a:avLst/>
                <a:gdLst>
                  <a:gd name="T0" fmla="*/ 0 w 681"/>
                  <a:gd name="T1" fmla="*/ 0 h 602"/>
                  <a:gd name="T2" fmla="*/ 681 w 681"/>
                  <a:gd name="T3" fmla="*/ 0 h 602"/>
                  <a:gd name="T4" fmla="*/ 681 w 681"/>
                  <a:gd name="T5" fmla="*/ 602 h 602"/>
                  <a:gd name="T6" fmla="*/ 0 w 681"/>
                  <a:gd name="T7" fmla="*/ 602 h 602"/>
                  <a:gd name="T8" fmla="*/ 183 w 681"/>
                  <a:gd name="T9" fmla="*/ 304 h 602"/>
                  <a:gd name="T10" fmla="*/ 0 w 681"/>
                  <a:gd name="T11" fmla="*/ 0 h 602"/>
                  <a:gd name="T12" fmla="*/ 0 w 68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681" h="602">
                    <a:moveTo>
                      <a:pt x="0" y="0"/>
                    </a:moveTo>
                    <a:lnTo>
                      <a:pt x="681" y="0"/>
                    </a:lnTo>
                    <a:lnTo>
                      <a:pt x="681" y="602"/>
                    </a:lnTo>
                    <a:lnTo>
                      <a:pt x="0" y="602"/>
                    </a:lnTo>
                    <a:lnTo>
                      <a:pt x="183" y="304"/>
                    </a:lnTo>
                    <a:lnTo>
                      <a:pt x="0" y="0"/>
                    </a:lnTo>
                    <a:lnTo>
                      <a:pt x="0" y="0"/>
                    </a:lnTo>
                    <a:close/>
                  </a:path>
                </a:pathLst>
              </a:custGeom>
              <a:solidFill>
                <a:srgbClr val="4BAEE2"/>
              </a:solidFill>
              <a:ln>
                <a:noFill/>
              </a:ln>
            </p:spPr>
            <p:txBody>
              <a:bodyPr vert="horz" wrap="square" lIns="91440" tIns="45720" rIns="91440" bIns="45720" numCol="1" anchor="t" anchorCtr="0" compatLnSpc="1"/>
              <a:lstStyle/>
              <a:p>
                <a:endParaRPr lang="zh-CN" altLang="en-US"/>
              </a:p>
            </p:txBody>
          </p:sp>
          <p:sp>
            <p:nvSpPr>
              <p:cNvPr id="149" name="Freeform 6"/>
              <p:cNvSpPr>
                <a:spLocks noEditPoints="1"/>
              </p:cNvSpPr>
              <p:nvPr/>
            </p:nvSpPr>
            <p:spPr bwMode="auto">
              <a:xfrm>
                <a:off x="1065187" y="5124725"/>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7"/>
              <p:cNvSpPr>
                <a:spLocks noEditPoints="1"/>
              </p:cNvSpPr>
              <p:nvPr/>
            </p:nvSpPr>
            <p:spPr bwMode="auto">
              <a:xfrm>
                <a:off x="1065187" y="5931174"/>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8"/>
              <p:cNvSpPr/>
              <p:nvPr/>
            </p:nvSpPr>
            <p:spPr bwMode="auto">
              <a:xfrm>
                <a:off x="1531912" y="4584078"/>
                <a:ext cx="498475" cy="1428750"/>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rgbClr val="0A6F7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9"/>
              <p:cNvSpPr>
                <a:spLocks noEditPoints="1"/>
              </p:cNvSpPr>
              <p:nvPr/>
            </p:nvSpPr>
            <p:spPr bwMode="auto">
              <a:xfrm>
                <a:off x="1531912" y="5414341"/>
                <a:ext cx="498475" cy="515938"/>
              </a:xfrm>
              <a:custGeom>
                <a:avLst/>
                <a:gdLst>
                  <a:gd name="T0" fmla="*/ 60 w 60"/>
                  <a:gd name="T1" fmla="*/ 57 h 62"/>
                  <a:gd name="T2" fmla="*/ 60 w 60"/>
                  <a:gd name="T3" fmla="*/ 62 h 62"/>
                  <a:gd name="T4" fmla="*/ 53 w 60"/>
                  <a:gd name="T5" fmla="*/ 56 h 62"/>
                  <a:gd name="T6" fmla="*/ 53 w 60"/>
                  <a:gd name="T7" fmla="*/ 53 h 62"/>
                  <a:gd name="T8" fmla="*/ 53 w 60"/>
                  <a:gd name="T9" fmla="*/ 53 h 62"/>
                  <a:gd name="T10" fmla="*/ 56 w 60"/>
                  <a:gd name="T11" fmla="*/ 53 h 62"/>
                  <a:gd name="T12" fmla="*/ 60 w 60"/>
                  <a:gd name="T13" fmla="*/ 57 h 62"/>
                  <a:gd name="T14" fmla="*/ 0 w 60"/>
                  <a:gd name="T15" fmla="*/ 4 h 62"/>
                  <a:gd name="T16" fmla="*/ 0 w 60"/>
                  <a:gd name="T17" fmla="*/ 0 h 62"/>
                  <a:gd name="T18" fmla="*/ 3 w 60"/>
                  <a:gd name="T19" fmla="*/ 3 h 62"/>
                  <a:gd name="T20" fmla="*/ 4 w 60"/>
                  <a:gd name="T21" fmla="*/ 6 h 62"/>
                  <a:gd name="T22" fmla="*/ 4 w 60"/>
                  <a:gd name="T23" fmla="*/ 6 h 62"/>
                  <a:gd name="T24" fmla="*/ 1 w 60"/>
                  <a:gd name="T25" fmla="*/ 6 h 62"/>
                  <a:gd name="T26" fmla="*/ 0 w 60"/>
                  <a:gd name="T27" fmla="*/ 4 h 62"/>
                  <a:gd name="T28" fmla="*/ 10 w 60"/>
                  <a:gd name="T29" fmla="*/ 10 h 62"/>
                  <a:gd name="T30" fmla="*/ 19 w 60"/>
                  <a:gd name="T31" fmla="*/ 18 h 62"/>
                  <a:gd name="T32" fmla="*/ 19 w 60"/>
                  <a:gd name="T33" fmla="*/ 20 h 62"/>
                  <a:gd name="T34" fmla="*/ 19 w 60"/>
                  <a:gd name="T35" fmla="*/ 20 h 62"/>
                  <a:gd name="T36" fmla="*/ 16 w 60"/>
                  <a:gd name="T37" fmla="*/ 20 h 62"/>
                  <a:gd name="T38" fmla="*/ 8 w 60"/>
                  <a:gd name="T39" fmla="*/ 12 h 62"/>
                  <a:gd name="T40" fmla="*/ 8 w 60"/>
                  <a:gd name="T41" fmla="*/ 10 h 62"/>
                  <a:gd name="T42" fmla="*/ 8 w 60"/>
                  <a:gd name="T43" fmla="*/ 10 h 62"/>
                  <a:gd name="T44" fmla="*/ 10 w 60"/>
                  <a:gd name="T45" fmla="*/ 10 h 62"/>
                  <a:gd name="T46" fmla="*/ 25 w 60"/>
                  <a:gd name="T47" fmla="*/ 24 h 62"/>
                  <a:gd name="T48" fmla="*/ 34 w 60"/>
                  <a:gd name="T49" fmla="*/ 32 h 62"/>
                  <a:gd name="T50" fmla="*/ 34 w 60"/>
                  <a:gd name="T51" fmla="*/ 35 h 62"/>
                  <a:gd name="T52" fmla="*/ 34 w 60"/>
                  <a:gd name="T53" fmla="*/ 35 h 62"/>
                  <a:gd name="T54" fmla="*/ 32 w 60"/>
                  <a:gd name="T55" fmla="*/ 35 h 62"/>
                  <a:gd name="T56" fmla="*/ 23 w 60"/>
                  <a:gd name="T57" fmla="*/ 27 h 62"/>
                  <a:gd name="T58" fmla="*/ 23 w 60"/>
                  <a:gd name="T59" fmla="*/ 24 h 62"/>
                  <a:gd name="T60" fmla="*/ 23 w 60"/>
                  <a:gd name="T61" fmla="*/ 24 h 62"/>
                  <a:gd name="T62" fmla="*/ 25 w 60"/>
                  <a:gd name="T63" fmla="*/ 24 h 62"/>
                  <a:gd name="T64" fmla="*/ 41 w 60"/>
                  <a:gd name="T65" fmla="*/ 39 h 62"/>
                  <a:gd name="T66" fmla="*/ 49 w 60"/>
                  <a:gd name="T67" fmla="*/ 47 h 62"/>
                  <a:gd name="T68" fmla="*/ 49 w 60"/>
                  <a:gd name="T69" fmla="*/ 49 h 62"/>
                  <a:gd name="T70" fmla="*/ 49 w 60"/>
                  <a:gd name="T71" fmla="*/ 49 h 62"/>
                  <a:gd name="T72" fmla="*/ 47 w 60"/>
                  <a:gd name="T73" fmla="*/ 49 h 62"/>
                  <a:gd name="T74" fmla="*/ 38 w 60"/>
                  <a:gd name="T75" fmla="*/ 41 h 62"/>
                  <a:gd name="T76" fmla="*/ 38 w 60"/>
                  <a:gd name="T77" fmla="*/ 39 h 62"/>
                  <a:gd name="T78" fmla="*/ 38 w 60"/>
                  <a:gd name="T79" fmla="*/ 39 h 62"/>
                  <a:gd name="T80" fmla="*/ 41 w 60"/>
                  <a:gd name="T8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62">
                    <a:moveTo>
                      <a:pt x="60" y="57"/>
                    </a:moveTo>
                    <a:cubicBezTo>
                      <a:pt x="60" y="62"/>
                      <a:pt x="60" y="62"/>
                      <a:pt x="60" y="62"/>
                    </a:cubicBezTo>
                    <a:cubicBezTo>
                      <a:pt x="58" y="60"/>
                      <a:pt x="56" y="58"/>
                      <a:pt x="53" y="56"/>
                    </a:cubicBezTo>
                    <a:cubicBezTo>
                      <a:pt x="53" y="55"/>
                      <a:pt x="53" y="54"/>
                      <a:pt x="53" y="53"/>
                    </a:cubicBezTo>
                    <a:cubicBezTo>
                      <a:pt x="53" y="53"/>
                      <a:pt x="53" y="53"/>
                      <a:pt x="53" y="53"/>
                    </a:cubicBezTo>
                    <a:cubicBezTo>
                      <a:pt x="54" y="53"/>
                      <a:pt x="55" y="53"/>
                      <a:pt x="56" y="53"/>
                    </a:cubicBezTo>
                    <a:cubicBezTo>
                      <a:pt x="57" y="55"/>
                      <a:pt x="58" y="56"/>
                      <a:pt x="60" y="57"/>
                    </a:cubicBezTo>
                    <a:close/>
                    <a:moveTo>
                      <a:pt x="0" y="4"/>
                    </a:moveTo>
                    <a:cubicBezTo>
                      <a:pt x="0" y="0"/>
                      <a:pt x="0" y="0"/>
                      <a:pt x="0" y="0"/>
                    </a:cubicBezTo>
                    <a:cubicBezTo>
                      <a:pt x="1" y="1"/>
                      <a:pt x="2" y="2"/>
                      <a:pt x="3" y="3"/>
                    </a:cubicBezTo>
                    <a:cubicBezTo>
                      <a:pt x="4" y="4"/>
                      <a:pt x="4" y="5"/>
                      <a:pt x="4" y="6"/>
                    </a:cubicBezTo>
                    <a:cubicBezTo>
                      <a:pt x="4" y="6"/>
                      <a:pt x="4" y="6"/>
                      <a:pt x="4" y="6"/>
                    </a:cubicBezTo>
                    <a:cubicBezTo>
                      <a:pt x="3" y="7"/>
                      <a:pt x="2" y="7"/>
                      <a:pt x="1" y="6"/>
                    </a:cubicBezTo>
                    <a:cubicBezTo>
                      <a:pt x="1" y="5"/>
                      <a:pt x="0" y="5"/>
                      <a:pt x="0" y="4"/>
                    </a:cubicBezTo>
                    <a:close/>
                    <a:moveTo>
                      <a:pt x="10" y="10"/>
                    </a:moveTo>
                    <a:cubicBezTo>
                      <a:pt x="13" y="13"/>
                      <a:pt x="16" y="15"/>
                      <a:pt x="19" y="18"/>
                    </a:cubicBezTo>
                    <a:cubicBezTo>
                      <a:pt x="19" y="19"/>
                      <a:pt x="19" y="20"/>
                      <a:pt x="19" y="20"/>
                    </a:cubicBezTo>
                    <a:cubicBezTo>
                      <a:pt x="19" y="20"/>
                      <a:pt x="19" y="20"/>
                      <a:pt x="19" y="20"/>
                    </a:cubicBezTo>
                    <a:cubicBezTo>
                      <a:pt x="18" y="21"/>
                      <a:pt x="17" y="21"/>
                      <a:pt x="16" y="20"/>
                    </a:cubicBezTo>
                    <a:cubicBezTo>
                      <a:pt x="14" y="18"/>
                      <a:pt x="11" y="15"/>
                      <a:pt x="8" y="12"/>
                    </a:cubicBezTo>
                    <a:cubicBezTo>
                      <a:pt x="7" y="12"/>
                      <a:pt x="7" y="11"/>
                      <a:pt x="8" y="10"/>
                    </a:cubicBezTo>
                    <a:cubicBezTo>
                      <a:pt x="8" y="10"/>
                      <a:pt x="8" y="10"/>
                      <a:pt x="8" y="10"/>
                    </a:cubicBezTo>
                    <a:cubicBezTo>
                      <a:pt x="8" y="9"/>
                      <a:pt x="9" y="9"/>
                      <a:pt x="10" y="10"/>
                    </a:cubicBezTo>
                    <a:close/>
                    <a:moveTo>
                      <a:pt x="25" y="24"/>
                    </a:moveTo>
                    <a:cubicBezTo>
                      <a:pt x="28" y="27"/>
                      <a:pt x="31" y="30"/>
                      <a:pt x="34" y="32"/>
                    </a:cubicBezTo>
                    <a:cubicBezTo>
                      <a:pt x="35" y="33"/>
                      <a:pt x="35" y="34"/>
                      <a:pt x="34" y="35"/>
                    </a:cubicBezTo>
                    <a:cubicBezTo>
                      <a:pt x="34" y="35"/>
                      <a:pt x="34" y="35"/>
                      <a:pt x="34" y="35"/>
                    </a:cubicBezTo>
                    <a:cubicBezTo>
                      <a:pt x="33" y="35"/>
                      <a:pt x="32" y="35"/>
                      <a:pt x="32" y="35"/>
                    </a:cubicBezTo>
                    <a:cubicBezTo>
                      <a:pt x="29" y="32"/>
                      <a:pt x="26" y="29"/>
                      <a:pt x="23" y="27"/>
                    </a:cubicBezTo>
                    <a:cubicBezTo>
                      <a:pt x="22" y="26"/>
                      <a:pt x="22" y="25"/>
                      <a:pt x="23" y="24"/>
                    </a:cubicBezTo>
                    <a:cubicBezTo>
                      <a:pt x="23" y="24"/>
                      <a:pt x="23" y="24"/>
                      <a:pt x="23" y="24"/>
                    </a:cubicBezTo>
                    <a:cubicBezTo>
                      <a:pt x="24" y="24"/>
                      <a:pt x="25" y="24"/>
                      <a:pt x="25" y="24"/>
                    </a:cubicBezTo>
                    <a:close/>
                    <a:moveTo>
                      <a:pt x="41" y="39"/>
                    </a:moveTo>
                    <a:cubicBezTo>
                      <a:pt x="43" y="42"/>
                      <a:pt x="46" y="44"/>
                      <a:pt x="49" y="47"/>
                    </a:cubicBezTo>
                    <a:cubicBezTo>
                      <a:pt x="50" y="48"/>
                      <a:pt x="50" y="49"/>
                      <a:pt x="49" y="49"/>
                    </a:cubicBezTo>
                    <a:cubicBezTo>
                      <a:pt x="49" y="49"/>
                      <a:pt x="49" y="49"/>
                      <a:pt x="49" y="49"/>
                    </a:cubicBezTo>
                    <a:cubicBezTo>
                      <a:pt x="48" y="50"/>
                      <a:pt x="47" y="50"/>
                      <a:pt x="47" y="49"/>
                    </a:cubicBezTo>
                    <a:cubicBezTo>
                      <a:pt x="44" y="47"/>
                      <a:pt x="41" y="44"/>
                      <a:pt x="38" y="41"/>
                    </a:cubicBezTo>
                    <a:cubicBezTo>
                      <a:pt x="38" y="41"/>
                      <a:pt x="38" y="40"/>
                      <a:pt x="38" y="39"/>
                    </a:cubicBezTo>
                    <a:cubicBezTo>
                      <a:pt x="38" y="39"/>
                      <a:pt x="38" y="39"/>
                      <a:pt x="38" y="39"/>
                    </a:cubicBezTo>
                    <a:cubicBezTo>
                      <a:pt x="39" y="38"/>
                      <a:pt x="40" y="38"/>
                      <a:pt x="41" y="39"/>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7"/>
              <p:cNvSpPr/>
              <p:nvPr/>
            </p:nvSpPr>
            <p:spPr bwMode="auto">
              <a:xfrm>
                <a:off x="1525459" y="4581593"/>
                <a:ext cx="1525371" cy="955674"/>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rgbClr val="2AA1DC"/>
              </a:solidFill>
              <a:ln>
                <a:noFill/>
              </a:ln>
            </p:spPr>
            <p:txBody>
              <a:bodyPr vert="horz" wrap="square" lIns="91440" tIns="45720" rIns="91440" bIns="45720" numCol="1" anchor="t" anchorCtr="0" compatLnSpc="1"/>
              <a:lstStyle/>
              <a:p>
                <a:endParaRPr lang="zh-CN" altLang="en-US"/>
              </a:p>
            </p:txBody>
          </p:sp>
          <p:sp>
            <p:nvSpPr>
              <p:cNvPr id="155" name="Freeform 39"/>
              <p:cNvSpPr>
                <a:spLocks noEditPoints="1"/>
              </p:cNvSpPr>
              <p:nvPr/>
            </p:nvSpPr>
            <p:spPr bwMode="auto">
              <a:xfrm>
                <a:off x="1549492" y="5077789"/>
                <a:ext cx="1313800" cy="418298"/>
              </a:xfrm>
              <a:custGeom>
                <a:avLst/>
                <a:gdLst>
                  <a:gd name="T0" fmla="*/ 30 w 221"/>
                  <a:gd name="T1" fmla="*/ 44 h 44"/>
                  <a:gd name="T2" fmla="*/ 32 w 221"/>
                  <a:gd name="T3" fmla="*/ 42 h 44"/>
                  <a:gd name="T4" fmla="*/ 19 w 221"/>
                  <a:gd name="T5" fmla="*/ 40 h 44"/>
                  <a:gd name="T6" fmla="*/ 17 w 221"/>
                  <a:gd name="T7" fmla="*/ 42 h 44"/>
                  <a:gd name="T8" fmla="*/ 196 w 221"/>
                  <a:gd name="T9" fmla="*/ 43 h 44"/>
                  <a:gd name="T10" fmla="*/ 198 w 221"/>
                  <a:gd name="T11" fmla="*/ 36 h 44"/>
                  <a:gd name="T12" fmla="*/ 195 w 221"/>
                  <a:gd name="T13" fmla="*/ 37 h 44"/>
                  <a:gd name="T14" fmla="*/ 186 w 221"/>
                  <a:gd name="T15" fmla="*/ 40 h 44"/>
                  <a:gd name="T16" fmla="*/ 185 w 221"/>
                  <a:gd name="T17" fmla="*/ 42 h 44"/>
                  <a:gd name="T18" fmla="*/ 194 w 221"/>
                  <a:gd name="T19" fmla="*/ 44 h 44"/>
                  <a:gd name="T20" fmla="*/ 217 w 221"/>
                  <a:gd name="T21" fmla="*/ 1 h 44"/>
                  <a:gd name="T22" fmla="*/ 212 w 221"/>
                  <a:gd name="T23" fmla="*/ 13 h 44"/>
                  <a:gd name="T24" fmla="*/ 214 w 221"/>
                  <a:gd name="T25" fmla="*/ 13 h 44"/>
                  <a:gd name="T26" fmla="*/ 219 w 221"/>
                  <a:gd name="T27" fmla="*/ 0 h 44"/>
                  <a:gd name="T28" fmla="*/ 217 w 221"/>
                  <a:gd name="T29" fmla="*/ 1 h 44"/>
                  <a:gd name="T30" fmla="*/ 200 w 221"/>
                  <a:gd name="T31" fmla="*/ 29 h 44"/>
                  <a:gd name="T32" fmla="*/ 201 w 221"/>
                  <a:gd name="T33" fmla="*/ 31 h 44"/>
                  <a:gd name="T34" fmla="*/ 209 w 221"/>
                  <a:gd name="T35" fmla="*/ 21 h 44"/>
                  <a:gd name="T36" fmla="*/ 209 w 221"/>
                  <a:gd name="T37" fmla="*/ 18 h 44"/>
                  <a:gd name="T38" fmla="*/ 0 w 221"/>
                  <a:gd name="T39" fmla="*/ 40 h 44"/>
                  <a:gd name="T40" fmla="*/ 8 w 221"/>
                  <a:gd name="T41" fmla="*/ 44 h 44"/>
                  <a:gd name="T42" fmla="*/ 10 w 221"/>
                  <a:gd name="T43" fmla="*/ 42 h 44"/>
                  <a:gd name="T44" fmla="*/ 0 w 221"/>
                  <a:gd name="T45" fmla="*/ 40 h 44"/>
                  <a:gd name="T46" fmla="*/ 51 w 221"/>
                  <a:gd name="T47" fmla="*/ 44 h 44"/>
                  <a:gd name="T48" fmla="*/ 53 w 221"/>
                  <a:gd name="T49" fmla="*/ 42 h 44"/>
                  <a:gd name="T50" fmla="*/ 40 w 221"/>
                  <a:gd name="T51" fmla="*/ 40 h 44"/>
                  <a:gd name="T52" fmla="*/ 38 w 221"/>
                  <a:gd name="T53" fmla="*/ 42 h 44"/>
                  <a:gd name="T54" fmla="*/ 60 w 221"/>
                  <a:gd name="T55" fmla="*/ 44 h 44"/>
                  <a:gd name="T56" fmla="*/ 74 w 221"/>
                  <a:gd name="T57" fmla="*/ 42 h 44"/>
                  <a:gd name="T58" fmla="*/ 72 w 221"/>
                  <a:gd name="T59" fmla="*/ 40 h 44"/>
                  <a:gd name="T60" fmla="*/ 59 w 221"/>
                  <a:gd name="T61" fmla="*/ 42 h 44"/>
                  <a:gd name="T62" fmla="*/ 60 w 221"/>
                  <a:gd name="T63" fmla="*/ 44 h 44"/>
                  <a:gd name="T64" fmla="*/ 93 w 221"/>
                  <a:gd name="T65" fmla="*/ 44 h 44"/>
                  <a:gd name="T66" fmla="*/ 95 w 221"/>
                  <a:gd name="T67" fmla="*/ 42 h 44"/>
                  <a:gd name="T68" fmla="*/ 81 w 221"/>
                  <a:gd name="T69" fmla="*/ 40 h 44"/>
                  <a:gd name="T70" fmla="*/ 80 w 221"/>
                  <a:gd name="T71" fmla="*/ 42 h 44"/>
                  <a:gd name="T72" fmla="*/ 102 w 221"/>
                  <a:gd name="T73" fmla="*/ 44 h 44"/>
                  <a:gd name="T74" fmla="*/ 116 w 221"/>
                  <a:gd name="T75" fmla="*/ 42 h 44"/>
                  <a:gd name="T76" fmla="*/ 114 w 221"/>
                  <a:gd name="T77" fmla="*/ 40 h 44"/>
                  <a:gd name="T78" fmla="*/ 101 w 221"/>
                  <a:gd name="T79" fmla="*/ 42 h 44"/>
                  <a:gd name="T80" fmla="*/ 102 w 221"/>
                  <a:gd name="T81" fmla="*/ 44 h 44"/>
                  <a:gd name="T82" fmla="*/ 135 w 221"/>
                  <a:gd name="T83" fmla="*/ 44 h 44"/>
                  <a:gd name="T84" fmla="*/ 137 w 221"/>
                  <a:gd name="T85" fmla="*/ 42 h 44"/>
                  <a:gd name="T86" fmla="*/ 123 w 221"/>
                  <a:gd name="T87" fmla="*/ 40 h 44"/>
                  <a:gd name="T88" fmla="*/ 122 w 221"/>
                  <a:gd name="T89" fmla="*/ 42 h 44"/>
                  <a:gd name="T90" fmla="*/ 144 w 221"/>
                  <a:gd name="T91" fmla="*/ 44 h 44"/>
                  <a:gd name="T92" fmla="*/ 158 w 221"/>
                  <a:gd name="T93" fmla="*/ 42 h 44"/>
                  <a:gd name="T94" fmla="*/ 156 w 221"/>
                  <a:gd name="T95" fmla="*/ 40 h 44"/>
                  <a:gd name="T96" fmla="*/ 143 w 221"/>
                  <a:gd name="T97" fmla="*/ 42 h 44"/>
                  <a:gd name="T98" fmla="*/ 144 w 221"/>
                  <a:gd name="T99" fmla="*/ 44 h 44"/>
                  <a:gd name="T100" fmla="*/ 177 w 221"/>
                  <a:gd name="T101" fmla="*/ 44 h 44"/>
                  <a:gd name="T102" fmla="*/ 179 w 221"/>
                  <a:gd name="T103" fmla="*/ 42 h 44"/>
                  <a:gd name="T104" fmla="*/ 165 w 221"/>
                  <a:gd name="T105" fmla="*/ 40 h 44"/>
                  <a:gd name="T106" fmla="*/ 164 w 221"/>
                  <a:gd name="T10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44">
                    <a:moveTo>
                      <a:pt x="19" y="44"/>
                    </a:moveTo>
                    <a:cubicBezTo>
                      <a:pt x="22" y="44"/>
                      <a:pt x="26" y="44"/>
                      <a:pt x="30" y="44"/>
                    </a:cubicBezTo>
                    <a:cubicBezTo>
                      <a:pt x="31" y="44"/>
                      <a:pt x="32" y="43"/>
                      <a:pt x="32" y="42"/>
                    </a:cubicBezTo>
                    <a:cubicBezTo>
                      <a:pt x="32" y="42"/>
                      <a:pt x="32" y="42"/>
                      <a:pt x="32" y="42"/>
                    </a:cubicBezTo>
                    <a:cubicBezTo>
                      <a:pt x="32" y="41"/>
                      <a:pt x="31" y="40"/>
                      <a:pt x="30" y="40"/>
                    </a:cubicBezTo>
                    <a:cubicBezTo>
                      <a:pt x="26" y="40"/>
                      <a:pt x="22" y="40"/>
                      <a:pt x="19" y="40"/>
                    </a:cubicBezTo>
                    <a:cubicBezTo>
                      <a:pt x="18" y="40"/>
                      <a:pt x="17" y="41"/>
                      <a:pt x="17" y="42"/>
                    </a:cubicBezTo>
                    <a:cubicBezTo>
                      <a:pt x="17" y="42"/>
                      <a:pt x="17" y="42"/>
                      <a:pt x="17" y="42"/>
                    </a:cubicBezTo>
                    <a:cubicBezTo>
                      <a:pt x="17" y="43"/>
                      <a:pt x="18" y="44"/>
                      <a:pt x="19" y="44"/>
                    </a:cubicBezTo>
                    <a:close/>
                    <a:moveTo>
                      <a:pt x="196" y="43"/>
                    </a:moveTo>
                    <a:cubicBezTo>
                      <a:pt x="196" y="41"/>
                      <a:pt x="197" y="40"/>
                      <a:pt x="198" y="39"/>
                    </a:cubicBezTo>
                    <a:cubicBezTo>
                      <a:pt x="199" y="38"/>
                      <a:pt x="198" y="37"/>
                      <a:pt x="198" y="36"/>
                    </a:cubicBezTo>
                    <a:cubicBezTo>
                      <a:pt x="198" y="36"/>
                      <a:pt x="198" y="36"/>
                      <a:pt x="198" y="36"/>
                    </a:cubicBezTo>
                    <a:cubicBezTo>
                      <a:pt x="197" y="36"/>
                      <a:pt x="196" y="36"/>
                      <a:pt x="195" y="37"/>
                    </a:cubicBezTo>
                    <a:cubicBezTo>
                      <a:pt x="195" y="38"/>
                      <a:pt x="194" y="39"/>
                      <a:pt x="193" y="40"/>
                    </a:cubicBezTo>
                    <a:cubicBezTo>
                      <a:pt x="190" y="40"/>
                      <a:pt x="190" y="40"/>
                      <a:pt x="186" y="40"/>
                    </a:cubicBezTo>
                    <a:cubicBezTo>
                      <a:pt x="186" y="40"/>
                      <a:pt x="185" y="41"/>
                      <a:pt x="185" y="42"/>
                    </a:cubicBezTo>
                    <a:cubicBezTo>
                      <a:pt x="185" y="42"/>
                      <a:pt x="185" y="42"/>
                      <a:pt x="185" y="42"/>
                    </a:cubicBezTo>
                    <a:cubicBezTo>
                      <a:pt x="185" y="43"/>
                      <a:pt x="186" y="44"/>
                      <a:pt x="186" y="44"/>
                    </a:cubicBezTo>
                    <a:cubicBezTo>
                      <a:pt x="194" y="44"/>
                      <a:pt x="194" y="44"/>
                      <a:pt x="194" y="44"/>
                    </a:cubicBezTo>
                    <a:cubicBezTo>
                      <a:pt x="195" y="44"/>
                      <a:pt x="195" y="43"/>
                      <a:pt x="196" y="43"/>
                    </a:cubicBezTo>
                    <a:close/>
                    <a:moveTo>
                      <a:pt x="217" y="1"/>
                    </a:moveTo>
                    <a:cubicBezTo>
                      <a:pt x="215" y="4"/>
                      <a:pt x="213" y="8"/>
                      <a:pt x="211" y="11"/>
                    </a:cubicBezTo>
                    <a:cubicBezTo>
                      <a:pt x="211" y="12"/>
                      <a:pt x="211" y="13"/>
                      <a:pt x="212" y="13"/>
                    </a:cubicBezTo>
                    <a:cubicBezTo>
                      <a:pt x="212" y="13"/>
                      <a:pt x="212" y="13"/>
                      <a:pt x="212" y="13"/>
                    </a:cubicBezTo>
                    <a:cubicBezTo>
                      <a:pt x="212" y="14"/>
                      <a:pt x="213" y="14"/>
                      <a:pt x="214" y="13"/>
                    </a:cubicBezTo>
                    <a:cubicBezTo>
                      <a:pt x="216" y="9"/>
                      <a:pt x="218" y="6"/>
                      <a:pt x="220" y="3"/>
                    </a:cubicBezTo>
                    <a:cubicBezTo>
                      <a:pt x="221" y="2"/>
                      <a:pt x="220" y="1"/>
                      <a:pt x="219" y="0"/>
                    </a:cubicBezTo>
                    <a:cubicBezTo>
                      <a:pt x="219" y="0"/>
                      <a:pt x="219" y="0"/>
                      <a:pt x="219" y="0"/>
                    </a:cubicBezTo>
                    <a:cubicBezTo>
                      <a:pt x="219" y="0"/>
                      <a:pt x="218" y="0"/>
                      <a:pt x="217" y="1"/>
                    </a:cubicBezTo>
                    <a:close/>
                    <a:moveTo>
                      <a:pt x="206" y="19"/>
                    </a:moveTo>
                    <a:cubicBezTo>
                      <a:pt x="204" y="22"/>
                      <a:pt x="202" y="26"/>
                      <a:pt x="200" y="29"/>
                    </a:cubicBezTo>
                    <a:cubicBezTo>
                      <a:pt x="200" y="30"/>
                      <a:pt x="200" y="31"/>
                      <a:pt x="201" y="31"/>
                    </a:cubicBezTo>
                    <a:cubicBezTo>
                      <a:pt x="201" y="31"/>
                      <a:pt x="201" y="31"/>
                      <a:pt x="201" y="31"/>
                    </a:cubicBezTo>
                    <a:cubicBezTo>
                      <a:pt x="201" y="32"/>
                      <a:pt x="203" y="31"/>
                      <a:pt x="203" y="31"/>
                    </a:cubicBezTo>
                    <a:cubicBezTo>
                      <a:pt x="205" y="27"/>
                      <a:pt x="207" y="24"/>
                      <a:pt x="209" y="21"/>
                    </a:cubicBezTo>
                    <a:cubicBezTo>
                      <a:pt x="210" y="20"/>
                      <a:pt x="209" y="19"/>
                      <a:pt x="209" y="18"/>
                    </a:cubicBezTo>
                    <a:cubicBezTo>
                      <a:pt x="209" y="18"/>
                      <a:pt x="209" y="18"/>
                      <a:pt x="209" y="18"/>
                    </a:cubicBezTo>
                    <a:cubicBezTo>
                      <a:pt x="208" y="18"/>
                      <a:pt x="207" y="18"/>
                      <a:pt x="206" y="19"/>
                    </a:cubicBezTo>
                    <a:close/>
                    <a:moveTo>
                      <a:pt x="0" y="40"/>
                    </a:moveTo>
                    <a:cubicBezTo>
                      <a:pt x="0" y="44"/>
                      <a:pt x="0" y="44"/>
                      <a:pt x="0" y="44"/>
                    </a:cubicBezTo>
                    <a:cubicBezTo>
                      <a:pt x="8" y="44"/>
                      <a:pt x="8" y="44"/>
                      <a:pt x="8" y="44"/>
                    </a:cubicBezTo>
                    <a:cubicBezTo>
                      <a:pt x="9" y="44"/>
                      <a:pt x="10" y="43"/>
                      <a:pt x="10" y="42"/>
                    </a:cubicBezTo>
                    <a:cubicBezTo>
                      <a:pt x="10" y="42"/>
                      <a:pt x="10" y="42"/>
                      <a:pt x="10" y="42"/>
                    </a:cubicBezTo>
                    <a:cubicBezTo>
                      <a:pt x="10" y="41"/>
                      <a:pt x="9" y="40"/>
                      <a:pt x="8" y="40"/>
                    </a:cubicBezTo>
                    <a:cubicBezTo>
                      <a:pt x="0" y="40"/>
                      <a:pt x="0" y="40"/>
                      <a:pt x="0" y="40"/>
                    </a:cubicBezTo>
                    <a:close/>
                    <a:moveTo>
                      <a:pt x="40" y="44"/>
                    </a:moveTo>
                    <a:cubicBezTo>
                      <a:pt x="43" y="44"/>
                      <a:pt x="47" y="44"/>
                      <a:pt x="51" y="44"/>
                    </a:cubicBezTo>
                    <a:cubicBezTo>
                      <a:pt x="52" y="44"/>
                      <a:pt x="53" y="43"/>
                      <a:pt x="53" y="42"/>
                    </a:cubicBezTo>
                    <a:cubicBezTo>
                      <a:pt x="53" y="42"/>
                      <a:pt x="53" y="42"/>
                      <a:pt x="53" y="42"/>
                    </a:cubicBezTo>
                    <a:cubicBezTo>
                      <a:pt x="53" y="41"/>
                      <a:pt x="52" y="40"/>
                      <a:pt x="51" y="40"/>
                    </a:cubicBezTo>
                    <a:cubicBezTo>
                      <a:pt x="47" y="40"/>
                      <a:pt x="43" y="40"/>
                      <a:pt x="40" y="40"/>
                    </a:cubicBezTo>
                    <a:cubicBezTo>
                      <a:pt x="39" y="40"/>
                      <a:pt x="38" y="41"/>
                      <a:pt x="38" y="42"/>
                    </a:cubicBezTo>
                    <a:cubicBezTo>
                      <a:pt x="38" y="42"/>
                      <a:pt x="38" y="42"/>
                      <a:pt x="38" y="42"/>
                    </a:cubicBezTo>
                    <a:cubicBezTo>
                      <a:pt x="38" y="43"/>
                      <a:pt x="39" y="44"/>
                      <a:pt x="40" y="44"/>
                    </a:cubicBezTo>
                    <a:close/>
                    <a:moveTo>
                      <a:pt x="60" y="44"/>
                    </a:moveTo>
                    <a:cubicBezTo>
                      <a:pt x="64" y="44"/>
                      <a:pt x="68" y="44"/>
                      <a:pt x="72" y="44"/>
                    </a:cubicBezTo>
                    <a:cubicBezTo>
                      <a:pt x="73" y="44"/>
                      <a:pt x="74" y="43"/>
                      <a:pt x="74" y="42"/>
                    </a:cubicBezTo>
                    <a:cubicBezTo>
                      <a:pt x="74" y="42"/>
                      <a:pt x="74" y="42"/>
                      <a:pt x="74" y="42"/>
                    </a:cubicBezTo>
                    <a:cubicBezTo>
                      <a:pt x="74" y="41"/>
                      <a:pt x="73" y="40"/>
                      <a:pt x="72" y="40"/>
                    </a:cubicBezTo>
                    <a:cubicBezTo>
                      <a:pt x="68" y="40"/>
                      <a:pt x="64" y="40"/>
                      <a:pt x="60" y="40"/>
                    </a:cubicBezTo>
                    <a:cubicBezTo>
                      <a:pt x="60" y="40"/>
                      <a:pt x="59" y="41"/>
                      <a:pt x="59" y="42"/>
                    </a:cubicBezTo>
                    <a:cubicBezTo>
                      <a:pt x="59" y="42"/>
                      <a:pt x="59" y="42"/>
                      <a:pt x="59" y="42"/>
                    </a:cubicBezTo>
                    <a:cubicBezTo>
                      <a:pt x="59" y="43"/>
                      <a:pt x="60" y="44"/>
                      <a:pt x="60" y="44"/>
                    </a:cubicBezTo>
                    <a:close/>
                    <a:moveTo>
                      <a:pt x="81" y="44"/>
                    </a:moveTo>
                    <a:cubicBezTo>
                      <a:pt x="85" y="44"/>
                      <a:pt x="89" y="44"/>
                      <a:pt x="93" y="44"/>
                    </a:cubicBezTo>
                    <a:cubicBezTo>
                      <a:pt x="94" y="44"/>
                      <a:pt x="95" y="43"/>
                      <a:pt x="95" y="42"/>
                    </a:cubicBezTo>
                    <a:cubicBezTo>
                      <a:pt x="95" y="42"/>
                      <a:pt x="95" y="42"/>
                      <a:pt x="95" y="42"/>
                    </a:cubicBezTo>
                    <a:cubicBezTo>
                      <a:pt x="95" y="41"/>
                      <a:pt x="94" y="40"/>
                      <a:pt x="93" y="40"/>
                    </a:cubicBezTo>
                    <a:cubicBezTo>
                      <a:pt x="89" y="40"/>
                      <a:pt x="85" y="40"/>
                      <a:pt x="81" y="40"/>
                    </a:cubicBezTo>
                    <a:cubicBezTo>
                      <a:pt x="81" y="40"/>
                      <a:pt x="80" y="41"/>
                      <a:pt x="80" y="42"/>
                    </a:cubicBezTo>
                    <a:cubicBezTo>
                      <a:pt x="80" y="42"/>
                      <a:pt x="80" y="42"/>
                      <a:pt x="80" y="42"/>
                    </a:cubicBezTo>
                    <a:cubicBezTo>
                      <a:pt x="80" y="43"/>
                      <a:pt x="81" y="44"/>
                      <a:pt x="81" y="44"/>
                    </a:cubicBezTo>
                    <a:close/>
                    <a:moveTo>
                      <a:pt x="102" y="44"/>
                    </a:moveTo>
                    <a:cubicBezTo>
                      <a:pt x="106" y="44"/>
                      <a:pt x="110" y="44"/>
                      <a:pt x="114" y="44"/>
                    </a:cubicBezTo>
                    <a:cubicBezTo>
                      <a:pt x="115" y="44"/>
                      <a:pt x="116" y="43"/>
                      <a:pt x="116" y="42"/>
                    </a:cubicBezTo>
                    <a:cubicBezTo>
                      <a:pt x="116" y="42"/>
                      <a:pt x="116" y="42"/>
                      <a:pt x="116" y="42"/>
                    </a:cubicBezTo>
                    <a:cubicBezTo>
                      <a:pt x="116" y="41"/>
                      <a:pt x="115" y="40"/>
                      <a:pt x="114" y="40"/>
                    </a:cubicBezTo>
                    <a:cubicBezTo>
                      <a:pt x="110" y="40"/>
                      <a:pt x="106" y="40"/>
                      <a:pt x="102" y="40"/>
                    </a:cubicBezTo>
                    <a:cubicBezTo>
                      <a:pt x="102" y="40"/>
                      <a:pt x="101" y="41"/>
                      <a:pt x="101" y="42"/>
                    </a:cubicBezTo>
                    <a:cubicBezTo>
                      <a:pt x="101" y="42"/>
                      <a:pt x="101" y="42"/>
                      <a:pt x="101" y="42"/>
                    </a:cubicBezTo>
                    <a:cubicBezTo>
                      <a:pt x="101" y="43"/>
                      <a:pt x="102" y="44"/>
                      <a:pt x="102" y="44"/>
                    </a:cubicBezTo>
                    <a:close/>
                    <a:moveTo>
                      <a:pt x="123" y="44"/>
                    </a:moveTo>
                    <a:cubicBezTo>
                      <a:pt x="127" y="44"/>
                      <a:pt x="131" y="44"/>
                      <a:pt x="135" y="44"/>
                    </a:cubicBezTo>
                    <a:cubicBezTo>
                      <a:pt x="136" y="44"/>
                      <a:pt x="137" y="43"/>
                      <a:pt x="137" y="42"/>
                    </a:cubicBezTo>
                    <a:cubicBezTo>
                      <a:pt x="137" y="42"/>
                      <a:pt x="137" y="42"/>
                      <a:pt x="137" y="42"/>
                    </a:cubicBezTo>
                    <a:cubicBezTo>
                      <a:pt x="137" y="41"/>
                      <a:pt x="136" y="40"/>
                      <a:pt x="135" y="40"/>
                    </a:cubicBezTo>
                    <a:cubicBezTo>
                      <a:pt x="131" y="40"/>
                      <a:pt x="127" y="40"/>
                      <a:pt x="123" y="40"/>
                    </a:cubicBezTo>
                    <a:cubicBezTo>
                      <a:pt x="123" y="40"/>
                      <a:pt x="122" y="41"/>
                      <a:pt x="122" y="42"/>
                    </a:cubicBezTo>
                    <a:cubicBezTo>
                      <a:pt x="122" y="42"/>
                      <a:pt x="122" y="42"/>
                      <a:pt x="122" y="42"/>
                    </a:cubicBezTo>
                    <a:cubicBezTo>
                      <a:pt x="122" y="43"/>
                      <a:pt x="123" y="44"/>
                      <a:pt x="123" y="44"/>
                    </a:cubicBezTo>
                    <a:close/>
                    <a:moveTo>
                      <a:pt x="144" y="44"/>
                    </a:moveTo>
                    <a:cubicBezTo>
                      <a:pt x="148" y="44"/>
                      <a:pt x="152" y="44"/>
                      <a:pt x="156" y="44"/>
                    </a:cubicBezTo>
                    <a:cubicBezTo>
                      <a:pt x="157" y="44"/>
                      <a:pt x="158" y="43"/>
                      <a:pt x="158" y="42"/>
                    </a:cubicBezTo>
                    <a:cubicBezTo>
                      <a:pt x="158" y="42"/>
                      <a:pt x="158" y="42"/>
                      <a:pt x="158" y="42"/>
                    </a:cubicBezTo>
                    <a:cubicBezTo>
                      <a:pt x="158" y="41"/>
                      <a:pt x="157" y="40"/>
                      <a:pt x="156" y="40"/>
                    </a:cubicBezTo>
                    <a:cubicBezTo>
                      <a:pt x="152" y="40"/>
                      <a:pt x="148" y="40"/>
                      <a:pt x="144" y="40"/>
                    </a:cubicBezTo>
                    <a:cubicBezTo>
                      <a:pt x="144" y="40"/>
                      <a:pt x="143" y="41"/>
                      <a:pt x="143" y="42"/>
                    </a:cubicBezTo>
                    <a:cubicBezTo>
                      <a:pt x="143" y="42"/>
                      <a:pt x="143" y="42"/>
                      <a:pt x="143" y="42"/>
                    </a:cubicBezTo>
                    <a:cubicBezTo>
                      <a:pt x="143" y="43"/>
                      <a:pt x="144" y="44"/>
                      <a:pt x="144" y="44"/>
                    </a:cubicBezTo>
                    <a:close/>
                    <a:moveTo>
                      <a:pt x="165" y="44"/>
                    </a:moveTo>
                    <a:cubicBezTo>
                      <a:pt x="169" y="44"/>
                      <a:pt x="173" y="44"/>
                      <a:pt x="177" y="44"/>
                    </a:cubicBezTo>
                    <a:cubicBezTo>
                      <a:pt x="178" y="44"/>
                      <a:pt x="179" y="43"/>
                      <a:pt x="179" y="42"/>
                    </a:cubicBezTo>
                    <a:cubicBezTo>
                      <a:pt x="179" y="42"/>
                      <a:pt x="179" y="42"/>
                      <a:pt x="179" y="42"/>
                    </a:cubicBezTo>
                    <a:cubicBezTo>
                      <a:pt x="179" y="41"/>
                      <a:pt x="178" y="40"/>
                      <a:pt x="177" y="40"/>
                    </a:cubicBezTo>
                    <a:cubicBezTo>
                      <a:pt x="173" y="40"/>
                      <a:pt x="169" y="40"/>
                      <a:pt x="165" y="40"/>
                    </a:cubicBezTo>
                    <a:cubicBezTo>
                      <a:pt x="165" y="40"/>
                      <a:pt x="164" y="41"/>
                      <a:pt x="164" y="42"/>
                    </a:cubicBezTo>
                    <a:cubicBezTo>
                      <a:pt x="164" y="42"/>
                      <a:pt x="164" y="42"/>
                      <a:pt x="164" y="42"/>
                    </a:cubicBezTo>
                    <a:cubicBezTo>
                      <a:pt x="164" y="43"/>
                      <a:pt x="165" y="44"/>
                      <a:pt x="165" y="44"/>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41"/>
              <p:cNvSpPr>
                <a:spLocks noEditPoints="1"/>
              </p:cNvSpPr>
              <p:nvPr/>
            </p:nvSpPr>
            <p:spPr bwMode="auto">
              <a:xfrm>
                <a:off x="1549493" y="4626043"/>
                <a:ext cx="1313799" cy="408884"/>
              </a:xfrm>
              <a:custGeom>
                <a:avLst/>
                <a:gdLst>
                  <a:gd name="T0" fmla="*/ 30 w 225"/>
                  <a:gd name="T1" fmla="*/ 0 h 52"/>
                  <a:gd name="T2" fmla="*/ 32 w 225"/>
                  <a:gd name="T3" fmla="*/ 1 h 52"/>
                  <a:gd name="T4" fmla="*/ 19 w 225"/>
                  <a:gd name="T5" fmla="*/ 3 h 52"/>
                  <a:gd name="T6" fmla="*/ 17 w 225"/>
                  <a:gd name="T7" fmla="*/ 1 h 52"/>
                  <a:gd name="T8" fmla="*/ 224 w 225"/>
                  <a:gd name="T9" fmla="*/ 48 h 52"/>
                  <a:gd name="T10" fmla="*/ 225 w 225"/>
                  <a:gd name="T11" fmla="*/ 50 h 52"/>
                  <a:gd name="T12" fmla="*/ 224 w 225"/>
                  <a:gd name="T13" fmla="*/ 52 h 52"/>
                  <a:gd name="T14" fmla="*/ 222 w 225"/>
                  <a:gd name="T15" fmla="*/ 50 h 52"/>
                  <a:gd name="T16" fmla="*/ 224 w 225"/>
                  <a:gd name="T17" fmla="*/ 48 h 52"/>
                  <a:gd name="T18" fmla="*/ 198 w 225"/>
                  <a:gd name="T19" fmla="*/ 5 h 52"/>
                  <a:gd name="T20" fmla="*/ 198 w 225"/>
                  <a:gd name="T21" fmla="*/ 7 h 52"/>
                  <a:gd name="T22" fmla="*/ 193 w 225"/>
                  <a:gd name="T23" fmla="*/ 3 h 52"/>
                  <a:gd name="T24" fmla="*/ 185 w 225"/>
                  <a:gd name="T25" fmla="*/ 1 h 52"/>
                  <a:gd name="T26" fmla="*/ 186 w 225"/>
                  <a:gd name="T27" fmla="*/ 0 h 52"/>
                  <a:gd name="T28" fmla="*/ 196 w 225"/>
                  <a:gd name="T29" fmla="*/ 1 h 52"/>
                  <a:gd name="T30" fmla="*/ 211 w 225"/>
                  <a:gd name="T31" fmla="*/ 32 h 52"/>
                  <a:gd name="T32" fmla="*/ 212 w 225"/>
                  <a:gd name="T33" fmla="*/ 30 h 52"/>
                  <a:gd name="T34" fmla="*/ 220 w 225"/>
                  <a:gd name="T35" fmla="*/ 41 h 52"/>
                  <a:gd name="T36" fmla="*/ 219 w 225"/>
                  <a:gd name="T37" fmla="*/ 43 h 52"/>
                  <a:gd name="T38" fmla="*/ 206 w 225"/>
                  <a:gd name="T39" fmla="*/ 24 h 52"/>
                  <a:gd name="T40" fmla="*/ 201 w 225"/>
                  <a:gd name="T41" fmla="*/ 12 h 52"/>
                  <a:gd name="T42" fmla="*/ 203 w 225"/>
                  <a:gd name="T43" fmla="*/ 13 h 52"/>
                  <a:gd name="T44" fmla="*/ 209 w 225"/>
                  <a:gd name="T45" fmla="*/ 25 h 52"/>
                  <a:gd name="T46" fmla="*/ 206 w 225"/>
                  <a:gd name="T47" fmla="*/ 24 h 52"/>
                  <a:gd name="T48" fmla="*/ 0 w 225"/>
                  <a:gd name="T49" fmla="*/ 0 h 52"/>
                  <a:gd name="T50" fmla="*/ 10 w 225"/>
                  <a:gd name="T51" fmla="*/ 1 h 52"/>
                  <a:gd name="T52" fmla="*/ 8 w 225"/>
                  <a:gd name="T53" fmla="*/ 3 h 52"/>
                  <a:gd name="T54" fmla="*/ 40 w 225"/>
                  <a:gd name="T55" fmla="*/ 0 h 52"/>
                  <a:gd name="T56" fmla="*/ 53 w 225"/>
                  <a:gd name="T57" fmla="*/ 1 h 52"/>
                  <a:gd name="T58" fmla="*/ 51 w 225"/>
                  <a:gd name="T59" fmla="*/ 3 h 52"/>
                  <a:gd name="T60" fmla="*/ 38 w 225"/>
                  <a:gd name="T61" fmla="*/ 1 h 52"/>
                  <a:gd name="T62" fmla="*/ 40 w 225"/>
                  <a:gd name="T63" fmla="*/ 0 h 52"/>
                  <a:gd name="T64" fmla="*/ 72 w 225"/>
                  <a:gd name="T65" fmla="*/ 0 h 52"/>
                  <a:gd name="T66" fmla="*/ 74 w 225"/>
                  <a:gd name="T67" fmla="*/ 1 h 52"/>
                  <a:gd name="T68" fmla="*/ 60 w 225"/>
                  <a:gd name="T69" fmla="*/ 3 h 52"/>
                  <a:gd name="T70" fmla="*/ 59 w 225"/>
                  <a:gd name="T71" fmla="*/ 1 h 52"/>
                  <a:gd name="T72" fmla="*/ 81 w 225"/>
                  <a:gd name="T73" fmla="*/ 0 h 52"/>
                  <a:gd name="T74" fmla="*/ 95 w 225"/>
                  <a:gd name="T75" fmla="*/ 1 h 52"/>
                  <a:gd name="T76" fmla="*/ 93 w 225"/>
                  <a:gd name="T77" fmla="*/ 3 h 52"/>
                  <a:gd name="T78" fmla="*/ 80 w 225"/>
                  <a:gd name="T79" fmla="*/ 1 h 52"/>
                  <a:gd name="T80" fmla="*/ 81 w 225"/>
                  <a:gd name="T81" fmla="*/ 0 h 52"/>
                  <a:gd name="T82" fmla="*/ 114 w 225"/>
                  <a:gd name="T83" fmla="*/ 0 h 52"/>
                  <a:gd name="T84" fmla="*/ 116 w 225"/>
                  <a:gd name="T85" fmla="*/ 1 h 52"/>
                  <a:gd name="T86" fmla="*/ 102 w 225"/>
                  <a:gd name="T87" fmla="*/ 3 h 52"/>
                  <a:gd name="T88" fmla="*/ 101 w 225"/>
                  <a:gd name="T89" fmla="*/ 1 h 52"/>
                  <a:gd name="T90" fmla="*/ 123 w 225"/>
                  <a:gd name="T91" fmla="*/ 0 h 52"/>
                  <a:gd name="T92" fmla="*/ 137 w 225"/>
                  <a:gd name="T93" fmla="*/ 1 h 52"/>
                  <a:gd name="T94" fmla="*/ 135 w 225"/>
                  <a:gd name="T95" fmla="*/ 3 h 52"/>
                  <a:gd name="T96" fmla="*/ 122 w 225"/>
                  <a:gd name="T97" fmla="*/ 1 h 52"/>
                  <a:gd name="T98" fmla="*/ 123 w 225"/>
                  <a:gd name="T99" fmla="*/ 0 h 52"/>
                  <a:gd name="T100" fmla="*/ 156 w 225"/>
                  <a:gd name="T101" fmla="*/ 0 h 52"/>
                  <a:gd name="T102" fmla="*/ 158 w 225"/>
                  <a:gd name="T103" fmla="*/ 1 h 52"/>
                  <a:gd name="T104" fmla="*/ 144 w 225"/>
                  <a:gd name="T105" fmla="*/ 3 h 52"/>
                  <a:gd name="T106" fmla="*/ 143 w 225"/>
                  <a:gd name="T107" fmla="*/ 1 h 52"/>
                  <a:gd name="T108" fmla="*/ 165 w 225"/>
                  <a:gd name="T109" fmla="*/ 0 h 52"/>
                  <a:gd name="T110" fmla="*/ 179 w 225"/>
                  <a:gd name="T111" fmla="*/ 1 h 52"/>
                  <a:gd name="T112" fmla="*/ 177 w 225"/>
                  <a:gd name="T113" fmla="*/ 3 h 52"/>
                  <a:gd name="T114" fmla="*/ 164 w 225"/>
                  <a:gd name="T115" fmla="*/ 1 h 52"/>
                  <a:gd name="T116" fmla="*/ 165 w 225"/>
                  <a:gd name="T1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2">
                    <a:moveTo>
                      <a:pt x="19" y="0"/>
                    </a:moveTo>
                    <a:cubicBezTo>
                      <a:pt x="22" y="0"/>
                      <a:pt x="26" y="0"/>
                      <a:pt x="30" y="0"/>
                    </a:cubicBezTo>
                    <a:cubicBezTo>
                      <a:pt x="31" y="0"/>
                      <a:pt x="32" y="0"/>
                      <a:pt x="32" y="1"/>
                    </a:cubicBezTo>
                    <a:cubicBezTo>
                      <a:pt x="32" y="1"/>
                      <a:pt x="32" y="1"/>
                      <a:pt x="32" y="1"/>
                    </a:cubicBezTo>
                    <a:cubicBezTo>
                      <a:pt x="32" y="2"/>
                      <a:pt x="31" y="3"/>
                      <a:pt x="30" y="3"/>
                    </a:cubicBezTo>
                    <a:cubicBezTo>
                      <a:pt x="26" y="3"/>
                      <a:pt x="22" y="3"/>
                      <a:pt x="19" y="3"/>
                    </a:cubicBezTo>
                    <a:cubicBezTo>
                      <a:pt x="18" y="3"/>
                      <a:pt x="17" y="2"/>
                      <a:pt x="17" y="1"/>
                    </a:cubicBezTo>
                    <a:cubicBezTo>
                      <a:pt x="17" y="1"/>
                      <a:pt x="17" y="1"/>
                      <a:pt x="17" y="1"/>
                    </a:cubicBezTo>
                    <a:cubicBezTo>
                      <a:pt x="17" y="0"/>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2"/>
                      <a:pt x="197" y="3"/>
                      <a:pt x="198" y="5"/>
                    </a:cubicBezTo>
                    <a:cubicBezTo>
                      <a:pt x="199" y="6"/>
                      <a:pt x="198" y="7"/>
                      <a:pt x="198" y="7"/>
                    </a:cubicBezTo>
                    <a:cubicBezTo>
                      <a:pt x="198" y="7"/>
                      <a:pt x="198" y="7"/>
                      <a:pt x="198" y="7"/>
                    </a:cubicBezTo>
                    <a:cubicBezTo>
                      <a:pt x="197" y="8"/>
                      <a:pt x="196" y="7"/>
                      <a:pt x="195" y="7"/>
                    </a:cubicBezTo>
                    <a:cubicBezTo>
                      <a:pt x="195" y="5"/>
                      <a:pt x="194" y="4"/>
                      <a:pt x="193" y="3"/>
                    </a:cubicBezTo>
                    <a:cubicBezTo>
                      <a:pt x="190" y="3"/>
                      <a:pt x="190" y="3"/>
                      <a:pt x="186" y="3"/>
                    </a:cubicBezTo>
                    <a:cubicBezTo>
                      <a:pt x="186" y="3"/>
                      <a:pt x="185" y="2"/>
                      <a:pt x="185" y="1"/>
                    </a:cubicBezTo>
                    <a:cubicBezTo>
                      <a:pt x="185" y="1"/>
                      <a:pt x="185" y="1"/>
                      <a:pt x="185" y="1"/>
                    </a:cubicBezTo>
                    <a:cubicBezTo>
                      <a:pt x="185" y="0"/>
                      <a:pt x="186" y="0"/>
                      <a:pt x="186" y="0"/>
                    </a:cubicBezTo>
                    <a:cubicBezTo>
                      <a:pt x="194" y="0"/>
                      <a:pt x="194" y="0"/>
                      <a:pt x="194" y="0"/>
                    </a:cubicBezTo>
                    <a:cubicBezTo>
                      <a:pt x="195" y="0"/>
                      <a:pt x="195" y="0"/>
                      <a:pt x="196" y="1"/>
                    </a:cubicBezTo>
                    <a:close/>
                    <a:moveTo>
                      <a:pt x="217" y="42"/>
                    </a:moveTo>
                    <a:cubicBezTo>
                      <a:pt x="215" y="39"/>
                      <a:pt x="213" y="36"/>
                      <a:pt x="211" y="32"/>
                    </a:cubicBezTo>
                    <a:cubicBezTo>
                      <a:pt x="211" y="32"/>
                      <a:pt x="211" y="31"/>
                      <a:pt x="212" y="30"/>
                    </a:cubicBezTo>
                    <a:cubicBezTo>
                      <a:pt x="212" y="30"/>
                      <a:pt x="212" y="30"/>
                      <a:pt x="212" y="30"/>
                    </a:cubicBezTo>
                    <a:cubicBezTo>
                      <a:pt x="212" y="30"/>
                      <a:pt x="213" y="30"/>
                      <a:pt x="214" y="31"/>
                    </a:cubicBezTo>
                    <a:cubicBezTo>
                      <a:pt x="216" y="34"/>
                      <a:pt x="218" y="37"/>
                      <a:pt x="220" y="41"/>
                    </a:cubicBezTo>
                    <a:cubicBezTo>
                      <a:pt x="221" y="41"/>
                      <a:pt x="220" y="42"/>
                      <a:pt x="219" y="43"/>
                    </a:cubicBezTo>
                    <a:cubicBezTo>
                      <a:pt x="219" y="43"/>
                      <a:pt x="219" y="43"/>
                      <a:pt x="219" y="43"/>
                    </a:cubicBezTo>
                    <a:cubicBezTo>
                      <a:pt x="219" y="43"/>
                      <a:pt x="218" y="43"/>
                      <a:pt x="217" y="42"/>
                    </a:cubicBezTo>
                    <a:close/>
                    <a:moveTo>
                      <a:pt x="206" y="24"/>
                    </a:moveTo>
                    <a:cubicBezTo>
                      <a:pt x="204" y="21"/>
                      <a:pt x="202" y="18"/>
                      <a:pt x="200" y="14"/>
                    </a:cubicBezTo>
                    <a:cubicBezTo>
                      <a:pt x="200" y="14"/>
                      <a:pt x="200" y="13"/>
                      <a:pt x="201" y="12"/>
                    </a:cubicBezTo>
                    <a:cubicBezTo>
                      <a:pt x="201" y="12"/>
                      <a:pt x="201" y="12"/>
                      <a:pt x="201" y="12"/>
                    </a:cubicBezTo>
                    <a:cubicBezTo>
                      <a:pt x="201" y="12"/>
                      <a:pt x="203" y="12"/>
                      <a:pt x="203" y="13"/>
                    </a:cubicBezTo>
                    <a:cubicBezTo>
                      <a:pt x="205" y="16"/>
                      <a:pt x="207" y="19"/>
                      <a:pt x="209" y="23"/>
                    </a:cubicBezTo>
                    <a:cubicBezTo>
                      <a:pt x="210" y="24"/>
                      <a:pt x="209" y="25"/>
                      <a:pt x="209" y="25"/>
                    </a:cubicBezTo>
                    <a:cubicBezTo>
                      <a:pt x="209" y="25"/>
                      <a:pt x="209" y="25"/>
                      <a:pt x="209" y="25"/>
                    </a:cubicBezTo>
                    <a:cubicBezTo>
                      <a:pt x="208" y="26"/>
                      <a:pt x="207" y="25"/>
                      <a:pt x="206" y="24"/>
                    </a:cubicBezTo>
                    <a:close/>
                    <a:moveTo>
                      <a:pt x="0" y="3"/>
                    </a:moveTo>
                    <a:cubicBezTo>
                      <a:pt x="0" y="0"/>
                      <a:pt x="0" y="0"/>
                      <a:pt x="0" y="0"/>
                    </a:cubicBezTo>
                    <a:cubicBezTo>
                      <a:pt x="8" y="0"/>
                      <a:pt x="8" y="0"/>
                      <a:pt x="8" y="0"/>
                    </a:cubicBezTo>
                    <a:cubicBezTo>
                      <a:pt x="9" y="0"/>
                      <a:pt x="10" y="0"/>
                      <a:pt x="10" y="1"/>
                    </a:cubicBezTo>
                    <a:cubicBezTo>
                      <a:pt x="10" y="1"/>
                      <a:pt x="10" y="1"/>
                      <a:pt x="10" y="1"/>
                    </a:cubicBezTo>
                    <a:cubicBezTo>
                      <a:pt x="10" y="2"/>
                      <a:pt x="9" y="3"/>
                      <a:pt x="8" y="3"/>
                    </a:cubicBezTo>
                    <a:cubicBezTo>
                      <a:pt x="0" y="3"/>
                      <a:pt x="0" y="3"/>
                      <a:pt x="0" y="3"/>
                    </a:cubicBezTo>
                    <a:close/>
                    <a:moveTo>
                      <a:pt x="40" y="0"/>
                    </a:moveTo>
                    <a:cubicBezTo>
                      <a:pt x="43" y="0"/>
                      <a:pt x="47" y="0"/>
                      <a:pt x="51" y="0"/>
                    </a:cubicBezTo>
                    <a:cubicBezTo>
                      <a:pt x="52" y="0"/>
                      <a:pt x="53" y="0"/>
                      <a:pt x="53" y="1"/>
                    </a:cubicBezTo>
                    <a:cubicBezTo>
                      <a:pt x="53" y="1"/>
                      <a:pt x="53" y="1"/>
                      <a:pt x="53" y="1"/>
                    </a:cubicBezTo>
                    <a:cubicBezTo>
                      <a:pt x="53" y="2"/>
                      <a:pt x="52" y="3"/>
                      <a:pt x="51" y="3"/>
                    </a:cubicBezTo>
                    <a:cubicBezTo>
                      <a:pt x="47" y="3"/>
                      <a:pt x="43" y="3"/>
                      <a:pt x="40" y="3"/>
                    </a:cubicBezTo>
                    <a:cubicBezTo>
                      <a:pt x="39" y="3"/>
                      <a:pt x="38" y="2"/>
                      <a:pt x="38" y="1"/>
                    </a:cubicBezTo>
                    <a:cubicBezTo>
                      <a:pt x="38" y="1"/>
                      <a:pt x="38" y="1"/>
                      <a:pt x="38" y="1"/>
                    </a:cubicBezTo>
                    <a:cubicBezTo>
                      <a:pt x="38" y="0"/>
                      <a:pt x="39" y="0"/>
                      <a:pt x="40" y="0"/>
                    </a:cubicBezTo>
                    <a:close/>
                    <a:moveTo>
                      <a:pt x="60" y="0"/>
                    </a:moveTo>
                    <a:cubicBezTo>
                      <a:pt x="64" y="0"/>
                      <a:pt x="68" y="0"/>
                      <a:pt x="72" y="0"/>
                    </a:cubicBezTo>
                    <a:cubicBezTo>
                      <a:pt x="73" y="0"/>
                      <a:pt x="74" y="0"/>
                      <a:pt x="74" y="1"/>
                    </a:cubicBezTo>
                    <a:cubicBezTo>
                      <a:pt x="74" y="1"/>
                      <a:pt x="74" y="1"/>
                      <a:pt x="74" y="1"/>
                    </a:cubicBezTo>
                    <a:cubicBezTo>
                      <a:pt x="74" y="2"/>
                      <a:pt x="73" y="3"/>
                      <a:pt x="72" y="3"/>
                    </a:cubicBezTo>
                    <a:cubicBezTo>
                      <a:pt x="68" y="3"/>
                      <a:pt x="64" y="3"/>
                      <a:pt x="60" y="3"/>
                    </a:cubicBezTo>
                    <a:cubicBezTo>
                      <a:pt x="60" y="3"/>
                      <a:pt x="59" y="2"/>
                      <a:pt x="59" y="1"/>
                    </a:cubicBezTo>
                    <a:cubicBezTo>
                      <a:pt x="59" y="1"/>
                      <a:pt x="59" y="1"/>
                      <a:pt x="59" y="1"/>
                    </a:cubicBezTo>
                    <a:cubicBezTo>
                      <a:pt x="59" y="0"/>
                      <a:pt x="60" y="0"/>
                      <a:pt x="60" y="0"/>
                    </a:cubicBezTo>
                    <a:close/>
                    <a:moveTo>
                      <a:pt x="81" y="0"/>
                    </a:moveTo>
                    <a:cubicBezTo>
                      <a:pt x="85" y="0"/>
                      <a:pt x="89" y="0"/>
                      <a:pt x="93" y="0"/>
                    </a:cubicBezTo>
                    <a:cubicBezTo>
                      <a:pt x="94" y="0"/>
                      <a:pt x="95" y="0"/>
                      <a:pt x="95" y="1"/>
                    </a:cubicBezTo>
                    <a:cubicBezTo>
                      <a:pt x="95" y="1"/>
                      <a:pt x="95" y="1"/>
                      <a:pt x="95" y="1"/>
                    </a:cubicBezTo>
                    <a:cubicBezTo>
                      <a:pt x="95" y="2"/>
                      <a:pt x="94" y="3"/>
                      <a:pt x="93" y="3"/>
                    </a:cubicBezTo>
                    <a:cubicBezTo>
                      <a:pt x="89" y="3"/>
                      <a:pt x="85" y="3"/>
                      <a:pt x="81" y="3"/>
                    </a:cubicBezTo>
                    <a:cubicBezTo>
                      <a:pt x="81" y="3"/>
                      <a:pt x="80" y="2"/>
                      <a:pt x="80" y="1"/>
                    </a:cubicBezTo>
                    <a:cubicBezTo>
                      <a:pt x="80" y="1"/>
                      <a:pt x="80" y="1"/>
                      <a:pt x="80" y="1"/>
                    </a:cubicBezTo>
                    <a:cubicBezTo>
                      <a:pt x="80" y="0"/>
                      <a:pt x="81" y="0"/>
                      <a:pt x="81" y="0"/>
                    </a:cubicBezTo>
                    <a:close/>
                    <a:moveTo>
                      <a:pt x="102" y="0"/>
                    </a:moveTo>
                    <a:cubicBezTo>
                      <a:pt x="106" y="0"/>
                      <a:pt x="110" y="0"/>
                      <a:pt x="114" y="0"/>
                    </a:cubicBezTo>
                    <a:cubicBezTo>
                      <a:pt x="115" y="0"/>
                      <a:pt x="116" y="0"/>
                      <a:pt x="116" y="1"/>
                    </a:cubicBezTo>
                    <a:cubicBezTo>
                      <a:pt x="116" y="1"/>
                      <a:pt x="116" y="1"/>
                      <a:pt x="116" y="1"/>
                    </a:cubicBezTo>
                    <a:cubicBezTo>
                      <a:pt x="116" y="2"/>
                      <a:pt x="115" y="3"/>
                      <a:pt x="114" y="3"/>
                    </a:cubicBezTo>
                    <a:cubicBezTo>
                      <a:pt x="110" y="3"/>
                      <a:pt x="106" y="3"/>
                      <a:pt x="102" y="3"/>
                    </a:cubicBezTo>
                    <a:cubicBezTo>
                      <a:pt x="102" y="3"/>
                      <a:pt x="101" y="2"/>
                      <a:pt x="101" y="1"/>
                    </a:cubicBezTo>
                    <a:cubicBezTo>
                      <a:pt x="101" y="1"/>
                      <a:pt x="101" y="1"/>
                      <a:pt x="101" y="1"/>
                    </a:cubicBezTo>
                    <a:cubicBezTo>
                      <a:pt x="101" y="0"/>
                      <a:pt x="102" y="0"/>
                      <a:pt x="102" y="0"/>
                    </a:cubicBezTo>
                    <a:close/>
                    <a:moveTo>
                      <a:pt x="123" y="0"/>
                    </a:moveTo>
                    <a:cubicBezTo>
                      <a:pt x="127" y="0"/>
                      <a:pt x="131" y="0"/>
                      <a:pt x="135" y="0"/>
                    </a:cubicBezTo>
                    <a:cubicBezTo>
                      <a:pt x="136" y="0"/>
                      <a:pt x="137" y="0"/>
                      <a:pt x="137" y="1"/>
                    </a:cubicBezTo>
                    <a:cubicBezTo>
                      <a:pt x="137" y="1"/>
                      <a:pt x="137" y="1"/>
                      <a:pt x="137" y="1"/>
                    </a:cubicBezTo>
                    <a:cubicBezTo>
                      <a:pt x="137" y="2"/>
                      <a:pt x="136" y="3"/>
                      <a:pt x="135" y="3"/>
                    </a:cubicBezTo>
                    <a:cubicBezTo>
                      <a:pt x="131" y="3"/>
                      <a:pt x="127" y="3"/>
                      <a:pt x="123" y="3"/>
                    </a:cubicBezTo>
                    <a:cubicBezTo>
                      <a:pt x="123" y="3"/>
                      <a:pt x="122" y="2"/>
                      <a:pt x="122" y="1"/>
                    </a:cubicBezTo>
                    <a:cubicBezTo>
                      <a:pt x="122" y="1"/>
                      <a:pt x="122" y="1"/>
                      <a:pt x="122" y="1"/>
                    </a:cubicBezTo>
                    <a:cubicBezTo>
                      <a:pt x="122" y="0"/>
                      <a:pt x="123" y="0"/>
                      <a:pt x="123" y="0"/>
                    </a:cubicBezTo>
                    <a:close/>
                    <a:moveTo>
                      <a:pt x="144" y="0"/>
                    </a:moveTo>
                    <a:cubicBezTo>
                      <a:pt x="148" y="0"/>
                      <a:pt x="152" y="0"/>
                      <a:pt x="156" y="0"/>
                    </a:cubicBezTo>
                    <a:cubicBezTo>
                      <a:pt x="157" y="0"/>
                      <a:pt x="158" y="0"/>
                      <a:pt x="158" y="1"/>
                    </a:cubicBezTo>
                    <a:cubicBezTo>
                      <a:pt x="158" y="1"/>
                      <a:pt x="158" y="1"/>
                      <a:pt x="158" y="1"/>
                    </a:cubicBezTo>
                    <a:cubicBezTo>
                      <a:pt x="158" y="2"/>
                      <a:pt x="157" y="3"/>
                      <a:pt x="156" y="3"/>
                    </a:cubicBezTo>
                    <a:cubicBezTo>
                      <a:pt x="152" y="3"/>
                      <a:pt x="148" y="3"/>
                      <a:pt x="144" y="3"/>
                    </a:cubicBezTo>
                    <a:cubicBezTo>
                      <a:pt x="144" y="3"/>
                      <a:pt x="143" y="2"/>
                      <a:pt x="143" y="1"/>
                    </a:cubicBezTo>
                    <a:cubicBezTo>
                      <a:pt x="143" y="1"/>
                      <a:pt x="143" y="1"/>
                      <a:pt x="143" y="1"/>
                    </a:cubicBezTo>
                    <a:cubicBezTo>
                      <a:pt x="143" y="0"/>
                      <a:pt x="144" y="0"/>
                      <a:pt x="144" y="0"/>
                    </a:cubicBezTo>
                    <a:close/>
                    <a:moveTo>
                      <a:pt x="165" y="0"/>
                    </a:moveTo>
                    <a:cubicBezTo>
                      <a:pt x="169" y="0"/>
                      <a:pt x="173" y="0"/>
                      <a:pt x="177" y="0"/>
                    </a:cubicBezTo>
                    <a:cubicBezTo>
                      <a:pt x="178" y="0"/>
                      <a:pt x="179" y="0"/>
                      <a:pt x="179" y="1"/>
                    </a:cubicBezTo>
                    <a:cubicBezTo>
                      <a:pt x="179" y="1"/>
                      <a:pt x="179" y="1"/>
                      <a:pt x="179" y="1"/>
                    </a:cubicBezTo>
                    <a:cubicBezTo>
                      <a:pt x="179" y="2"/>
                      <a:pt x="178" y="3"/>
                      <a:pt x="177" y="3"/>
                    </a:cubicBezTo>
                    <a:cubicBezTo>
                      <a:pt x="173" y="3"/>
                      <a:pt x="169" y="3"/>
                      <a:pt x="165" y="3"/>
                    </a:cubicBezTo>
                    <a:cubicBezTo>
                      <a:pt x="165" y="3"/>
                      <a:pt x="164" y="2"/>
                      <a:pt x="164" y="1"/>
                    </a:cubicBezTo>
                    <a:cubicBezTo>
                      <a:pt x="164" y="1"/>
                      <a:pt x="164" y="1"/>
                      <a:pt x="164" y="1"/>
                    </a:cubicBezTo>
                    <a:cubicBezTo>
                      <a:pt x="164" y="0"/>
                      <a:pt x="165" y="0"/>
                      <a:pt x="165" y="0"/>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47" name="矩形 146"/>
            <p:cNvSpPr/>
            <p:nvPr/>
          </p:nvSpPr>
          <p:spPr>
            <a:xfrm>
              <a:off x="4343282" y="1219179"/>
              <a:ext cx="4698722" cy="677493"/>
            </a:xfrm>
            <a:prstGeom prst="rect">
              <a:avLst/>
            </a:prstGeom>
          </p:spPr>
          <p:txBody>
            <a:bodyPr wrap="none">
              <a:spAutoFit/>
            </a:bodyPr>
            <a:lstStyle/>
            <a:p>
              <a:pPr>
                <a:lnSpc>
                  <a:spcPct val="130000"/>
                </a:lnSpc>
              </a:pPr>
              <a:r>
                <a:rPr lang="zh-CN" altLang="en-US" sz="3200" kern="0">
                  <a:latin typeface="Times New Roman" pitchFamily="18" charset="0"/>
                  <a:ea typeface="思源黑体 CN Medium" panose="020B0600000000000000" pitchFamily="34" charset="-122"/>
                  <a:cs typeface="Times New Roman" pitchFamily="18" charset="0"/>
                </a:rPr>
                <a:t>三、公证员职业伦理概念</a:t>
              </a:r>
            </a:p>
          </p:txBody>
        </p:sp>
      </p:grpSp>
      <p:grpSp>
        <p:nvGrpSpPr>
          <p:cNvPr id="36" name="组合 35"/>
          <p:cNvGrpSpPr/>
          <p:nvPr/>
        </p:nvGrpSpPr>
        <p:grpSpPr>
          <a:xfrm>
            <a:off x="4470763" y="4929434"/>
            <a:ext cx="6562495" cy="1172922"/>
            <a:chOff x="2232789" y="1115096"/>
            <a:chExt cx="7431216" cy="1328189"/>
          </a:xfrm>
        </p:grpSpPr>
        <p:grpSp>
          <p:nvGrpSpPr>
            <p:cNvPr id="37" name="组合 36"/>
            <p:cNvGrpSpPr/>
            <p:nvPr/>
          </p:nvGrpSpPr>
          <p:grpSpPr>
            <a:xfrm>
              <a:off x="2232789" y="1115096"/>
              <a:ext cx="1996313" cy="1328189"/>
              <a:chOff x="927605" y="4604716"/>
              <a:chExt cx="2105645" cy="1433195"/>
            </a:xfrm>
          </p:grpSpPr>
          <p:sp>
            <p:nvSpPr>
              <p:cNvPr id="39" name="Freeform 5"/>
              <p:cNvSpPr/>
              <p:nvPr/>
            </p:nvSpPr>
            <p:spPr bwMode="auto">
              <a:xfrm>
                <a:off x="927605" y="5075092"/>
                <a:ext cx="1081087" cy="955674"/>
              </a:xfrm>
              <a:custGeom>
                <a:avLst/>
                <a:gdLst>
                  <a:gd name="T0" fmla="*/ 0 w 681"/>
                  <a:gd name="T1" fmla="*/ 0 h 602"/>
                  <a:gd name="T2" fmla="*/ 681 w 681"/>
                  <a:gd name="T3" fmla="*/ 0 h 602"/>
                  <a:gd name="T4" fmla="*/ 681 w 681"/>
                  <a:gd name="T5" fmla="*/ 602 h 602"/>
                  <a:gd name="T6" fmla="*/ 0 w 681"/>
                  <a:gd name="T7" fmla="*/ 602 h 602"/>
                  <a:gd name="T8" fmla="*/ 183 w 681"/>
                  <a:gd name="T9" fmla="*/ 304 h 602"/>
                  <a:gd name="T10" fmla="*/ 0 w 681"/>
                  <a:gd name="T11" fmla="*/ 0 h 602"/>
                  <a:gd name="T12" fmla="*/ 0 w 68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681" h="602">
                    <a:moveTo>
                      <a:pt x="0" y="0"/>
                    </a:moveTo>
                    <a:lnTo>
                      <a:pt x="681" y="0"/>
                    </a:lnTo>
                    <a:lnTo>
                      <a:pt x="681" y="602"/>
                    </a:lnTo>
                    <a:lnTo>
                      <a:pt x="0" y="602"/>
                    </a:lnTo>
                    <a:lnTo>
                      <a:pt x="183" y="304"/>
                    </a:lnTo>
                    <a:lnTo>
                      <a:pt x="0" y="0"/>
                    </a:lnTo>
                    <a:lnTo>
                      <a:pt x="0" y="0"/>
                    </a:lnTo>
                    <a:close/>
                  </a:path>
                </a:pathLst>
              </a:custGeom>
              <a:solidFill>
                <a:srgbClr val="EC7016"/>
              </a:solidFill>
              <a:ln>
                <a:noFill/>
              </a:ln>
            </p:spPr>
            <p:txBody>
              <a:bodyPr vert="horz" wrap="square" lIns="91440" tIns="45720" rIns="91440" bIns="45720" numCol="1" anchor="t" anchorCtr="0" compatLnSpc="1"/>
              <a:lstStyle/>
              <a:p>
                <a:endParaRPr lang="zh-CN" altLang="en-US"/>
              </a:p>
            </p:txBody>
          </p:sp>
          <p:sp>
            <p:nvSpPr>
              <p:cNvPr id="40" name="Freeform 7"/>
              <p:cNvSpPr>
                <a:spLocks noEditPoints="1"/>
              </p:cNvSpPr>
              <p:nvPr/>
            </p:nvSpPr>
            <p:spPr bwMode="auto">
              <a:xfrm>
                <a:off x="996760" y="5115138"/>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6"/>
              <p:cNvSpPr>
                <a:spLocks noEditPoints="1"/>
              </p:cNvSpPr>
              <p:nvPr/>
            </p:nvSpPr>
            <p:spPr bwMode="auto">
              <a:xfrm>
                <a:off x="1215999" y="5023816"/>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
              <p:cNvSpPr>
                <a:spLocks noEditPoints="1"/>
              </p:cNvSpPr>
              <p:nvPr/>
            </p:nvSpPr>
            <p:spPr bwMode="auto">
              <a:xfrm>
                <a:off x="993576" y="5969965"/>
                <a:ext cx="998537" cy="25400"/>
              </a:xfrm>
              <a:custGeom>
                <a:avLst/>
                <a:gdLst>
                  <a:gd name="T0" fmla="*/ 1 w 120"/>
                  <a:gd name="T1" fmla="*/ 0 h 3"/>
                  <a:gd name="T2" fmla="*/ 13 w 120"/>
                  <a:gd name="T3" fmla="*/ 0 h 3"/>
                  <a:gd name="T4" fmla="*/ 15 w 120"/>
                  <a:gd name="T5" fmla="*/ 1 h 3"/>
                  <a:gd name="T6" fmla="*/ 15 w 120"/>
                  <a:gd name="T7" fmla="*/ 1 h 3"/>
                  <a:gd name="T8" fmla="*/ 13 w 120"/>
                  <a:gd name="T9" fmla="*/ 3 h 3"/>
                  <a:gd name="T10" fmla="*/ 1 w 120"/>
                  <a:gd name="T11" fmla="*/ 3 h 3"/>
                  <a:gd name="T12" fmla="*/ 0 w 120"/>
                  <a:gd name="T13" fmla="*/ 1 h 3"/>
                  <a:gd name="T14" fmla="*/ 0 w 120"/>
                  <a:gd name="T15" fmla="*/ 1 h 3"/>
                  <a:gd name="T16" fmla="*/ 1 w 120"/>
                  <a:gd name="T17" fmla="*/ 0 h 3"/>
                  <a:gd name="T18" fmla="*/ 22 w 120"/>
                  <a:gd name="T19" fmla="*/ 0 h 3"/>
                  <a:gd name="T20" fmla="*/ 34 w 120"/>
                  <a:gd name="T21" fmla="*/ 0 h 3"/>
                  <a:gd name="T22" fmla="*/ 36 w 120"/>
                  <a:gd name="T23" fmla="*/ 1 h 3"/>
                  <a:gd name="T24" fmla="*/ 36 w 120"/>
                  <a:gd name="T25" fmla="*/ 1 h 3"/>
                  <a:gd name="T26" fmla="*/ 34 w 120"/>
                  <a:gd name="T27" fmla="*/ 3 h 3"/>
                  <a:gd name="T28" fmla="*/ 22 w 120"/>
                  <a:gd name="T29" fmla="*/ 3 h 3"/>
                  <a:gd name="T30" fmla="*/ 21 w 120"/>
                  <a:gd name="T31" fmla="*/ 1 h 3"/>
                  <a:gd name="T32" fmla="*/ 21 w 120"/>
                  <a:gd name="T33" fmla="*/ 1 h 3"/>
                  <a:gd name="T34" fmla="*/ 22 w 120"/>
                  <a:gd name="T35" fmla="*/ 0 h 3"/>
                  <a:gd name="T36" fmla="*/ 43 w 120"/>
                  <a:gd name="T37" fmla="*/ 0 h 3"/>
                  <a:gd name="T38" fmla="*/ 55 w 120"/>
                  <a:gd name="T39" fmla="*/ 0 h 3"/>
                  <a:gd name="T40" fmla="*/ 57 w 120"/>
                  <a:gd name="T41" fmla="*/ 1 h 3"/>
                  <a:gd name="T42" fmla="*/ 57 w 120"/>
                  <a:gd name="T43" fmla="*/ 1 h 3"/>
                  <a:gd name="T44" fmla="*/ 55 w 120"/>
                  <a:gd name="T45" fmla="*/ 3 h 3"/>
                  <a:gd name="T46" fmla="*/ 43 w 120"/>
                  <a:gd name="T47" fmla="*/ 3 h 3"/>
                  <a:gd name="T48" fmla="*/ 42 w 120"/>
                  <a:gd name="T49" fmla="*/ 1 h 3"/>
                  <a:gd name="T50" fmla="*/ 42 w 120"/>
                  <a:gd name="T51" fmla="*/ 1 h 3"/>
                  <a:gd name="T52" fmla="*/ 43 w 120"/>
                  <a:gd name="T53" fmla="*/ 0 h 3"/>
                  <a:gd name="T54" fmla="*/ 64 w 120"/>
                  <a:gd name="T55" fmla="*/ 0 h 3"/>
                  <a:gd name="T56" fmla="*/ 76 w 120"/>
                  <a:gd name="T57" fmla="*/ 0 h 3"/>
                  <a:gd name="T58" fmla="*/ 78 w 120"/>
                  <a:gd name="T59" fmla="*/ 1 h 3"/>
                  <a:gd name="T60" fmla="*/ 78 w 120"/>
                  <a:gd name="T61" fmla="*/ 1 h 3"/>
                  <a:gd name="T62" fmla="*/ 76 w 120"/>
                  <a:gd name="T63" fmla="*/ 3 h 3"/>
                  <a:gd name="T64" fmla="*/ 64 w 120"/>
                  <a:gd name="T65" fmla="*/ 3 h 3"/>
                  <a:gd name="T66" fmla="*/ 63 w 120"/>
                  <a:gd name="T67" fmla="*/ 1 h 3"/>
                  <a:gd name="T68" fmla="*/ 63 w 120"/>
                  <a:gd name="T69" fmla="*/ 1 h 3"/>
                  <a:gd name="T70" fmla="*/ 64 w 120"/>
                  <a:gd name="T71" fmla="*/ 0 h 3"/>
                  <a:gd name="T72" fmla="*/ 85 w 120"/>
                  <a:gd name="T73" fmla="*/ 0 h 3"/>
                  <a:gd name="T74" fmla="*/ 97 w 120"/>
                  <a:gd name="T75" fmla="*/ 0 h 3"/>
                  <a:gd name="T76" fmla="*/ 99 w 120"/>
                  <a:gd name="T77" fmla="*/ 1 h 3"/>
                  <a:gd name="T78" fmla="*/ 99 w 120"/>
                  <a:gd name="T79" fmla="*/ 1 h 3"/>
                  <a:gd name="T80" fmla="*/ 97 w 120"/>
                  <a:gd name="T81" fmla="*/ 3 h 3"/>
                  <a:gd name="T82" fmla="*/ 85 w 120"/>
                  <a:gd name="T83" fmla="*/ 3 h 3"/>
                  <a:gd name="T84" fmla="*/ 84 w 120"/>
                  <a:gd name="T85" fmla="*/ 1 h 3"/>
                  <a:gd name="T86" fmla="*/ 84 w 120"/>
                  <a:gd name="T87" fmla="*/ 1 h 3"/>
                  <a:gd name="T88" fmla="*/ 85 w 120"/>
                  <a:gd name="T89" fmla="*/ 0 h 3"/>
                  <a:gd name="T90" fmla="*/ 106 w 120"/>
                  <a:gd name="T91" fmla="*/ 0 h 3"/>
                  <a:gd name="T92" fmla="*/ 118 w 120"/>
                  <a:gd name="T93" fmla="*/ 0 h 3"/>
                  <a:gd name="T94" fmla="*/ 120 w 120"/>
                  <a:gd name="T95" fmla="*/ 1 h 3"/>
                  <a:gd name="T96" fmla="*/ 120 w 120"/>
                  <a:gd name="T97" fmla="*/ 1 h 3"/>
                  <a:gd name="T98" fmla="*/ 118 w 120"/>
                  <a:gd name="T99" fmla="*/ 3 h 3"/>
                  <a:gd name="T100" fmla="*/ 106 w 120"/>
                  <a:gd name="T101" fmla="*/ 3 h 3"/>
                  <a:gd name="T102" fmla="*/ 105 w 120"/>
                  <a:gd name="T103" fmla="*/ 1 h 3"/>
                  <a:gd name="T104" fmla="*/ 105 w 120"/>
                  <a:gd name="T105" fmla="*/ 1 h 3"/>
                  <a:gd name="T106" fmla="*/ 106 w 120"/>
                  <a:gd name="T10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3">
                    <a:moveTo>
                      <a:pt x="1" y="0"/>
                    </a:moveTo>
                    <a:cubicBezTo>
                      <a:pt x="5" y="0"/>
                      <a:pt x="9" y="0"/>
                      <a:pt x="13" y="0"/>
                    </a:cubicBezTo>
                    <a:cubicBezTo>
                      <a:pt x="14" y="0"/>
                      <a:pt x="15" y="0"/>
                      <a:pt x="15" y="1"/>
                    </a:cubicBezTo>
                    <a:cubicBezTo>
                      <a:pt x="15" y="1"/>
                      <a:pt x="15" y="1"/>
                      <a:pt x="15" y="1"/>
                    </a:cubicBezTo>
                    <a:cubicBezTo>
                      <a:pt x="15" y="2"/>
                      <a:pt x="14" y="3"/>
                      <a:pt x="13" y="3"/>
                    </a:cubicBezTo>
                    <a:cubicBezTo>
                      <a:pt x="9" y="3"/>
                      <a:pt x="5" y="3"/>
                      <a:pt x="1" y="3"/>
                    </a:cubicBezTo>
                    <a:cubicBezTo>
                      <a:pt x="0" y="3"/>
                      <a:pt x="0" y="2"/>
                      <a:pt x="0" y="1"/>
                    </a:cubicBezTo>
                    <a:cubicBezTo>
                      <a:pt x="0" y="1"/>
                      <a:pt x="0" y="1"/>
                      <a:pt x="0" y="1"/>
                    </a:cubicBezTo>
                    <a:cubicBezTo>
                      <a:pt x="0" y="0"/>
                      <a:pt x="0" y="0"/>
                      <a:pt x="1" y="0"/>
                    </a:cubicBezTo>
                    <a:close/>
                    <a:moveTo>
                      <a:pt x="22" y="0"/>
                    </a:moveTo>
                    <a:cubicBezTo>
                      <a:pt x="26" y="0"/>
                      <a:pt x="30" y="0"/>
                      <a:pt x="34" y="0"/>
                    </a:cubicBezTo>
                    <a:cubicBezTo>
                      <a:pt x="35" y="0"/>
                      <a:pt x="36" y="0"/>
                      <a:pt x="36" y="1"/>
                    </a:cubicBezTo>
                    <a:cubicBezTo>
                      <a:pt x="36" y="1"/>
                      <a:pt x="36" y="1"/>
                      <a:pt x="36" y="1"/>
                    </a:cubicBezTo>
                    <a:cubicBezTo>
                      <a:pt x="36" y="2"/>
                      <a:pt x="35" y="3"/>
                      <a:pt x="34" y="3"/>
                    </a:cubicBezTo>
                    <a:cubicBezTo>
                      <a:pt x="30" y="3"/>
                      <a:pt x="26" y="3"/>
                      <a:pt x="22" y="3"/>
                    </a:cubicBezTo>
                    <a:cubicBezTo>
                      <a:pt x="21" y="3"/>
                      <a:pt x="21" y="2"/>
                      <a:pt x="21" y="1"/>
                    </a:cubicBezTo>
                    <a:cubicBezTo>
                      <a:pt x="21" y="1"/>
                      <a:pt x="21" y="1"/>
                      <a:pt x="21" y="1"/>
                    </a:cubicBezTo>
                    <a:cubicBezTo>
                      <a:pt x="21" y="0"/>
                      <a:pt x="21" y="0"/>
                      <a:pt x="22" y="0"/>
                    </a:cubicBezTo>
                    <a:close/>
                    <a:moveTo>
                      <a:pt x="43" y="0"/>
                    </a:moveTo>
                    <a:cubicBezTo>
                      <a:pt x="47" y="0"/>
                      <a:pt x="51" y="0"/>
                      <a:pt x="55" y="0"/>
                    </a:cubicBezTo>
                    <a:cubicBezTo>
                      <a:pt x="56" y="0"/>
                      <a:pt x="57" y="0"/>
                      <a:pt x="57" y="1"/>
                    </a:cubicBezTo>
                    <a:cubicBezTo>
                      <a:pt x="57" y="1"/>
                      <a:pt x="57" y="1"/>
                      <a:pt x="57" y="1"/>
                    </a:cubicBezTo>
                    <a:cubicBezTo>
                      <a:pt x="57" y="2"/>
                      <a:pt x="56" y="3"/>
                      <a:pt x="55" y="3"/>
                    </a:cubicBezTo>
                    <a:cubicBezTo>
                      <a:pt x="51" y="3"/>
                      <a:pt x="47" y="3"/>
                      <a:pt x="43" y="3"/>
                    </a:cubicBezTo>
                    <a:cubicBezTo>
                      <a:pt x="42" y="3"/>
                      <a:pt x="42" y="2"/>
                      <a:pt x="42" y="1"/>
                    </a:cubicBezTo>
                    <a:cubicBezTo>
                      <a:pt x="42" y="1"/>
                      <a:pt x="42" y="1"/>
                      <a:pt x="42" y="1"/>
                    </a:cubicBezTo>
                    <a:cubicBezTo>
                      <a:pt x="42" y="0"/>
                      <a:pt x="42" y="0"/>
                      <a:pt x="43" y="0"/>
                    </a:cubicBezTo>
                    <a:close/>
                    <a:moveTo>
                      <a:pt x="64" y="0"/>
                    </a:moveTo>
                    <a:cubicBezTo>
                      <a:pt x="68" y="0"/>
                      <a:pt x="72" y="0"/>
                      <a:pt x="76" y="0"/>
                    </a:cubicBezTo>
                    <a:cubicBezTo>
                      <a:pt x="77" y="0"/>
                      <a:pt x="78" y="0"/>
                      <a:pt x="78" y="1"/>
                    </a:cubicBezTo>
                    <a:cubicBezTo>
                      <a:pt x="78" y="1"/>
                      <a:pt x="78" y="1"/>
                      <a:pt x="78" y="1"/>
                    </a:cubicBezTo>
                    <a:cubicBezTo>
                      <a:pt x="78" y="2"/>
                      <a:pt x="77" y="3"/>
                      <a:pt x="76" y="3"/>
                    </a:cubicBezTo>
                    <a:cubicBezTo>
                      <a:pt x="72" y="3"/>
                      <a:pt x="68" y="3"/>
                      <a:pt x="64" y="3"/>
                    </a:cubicBezTo>
                    <a:cubicBezTo>
                      <a:pt x="63" y="3"/>
                      <a:pt x="63" y="2"/>
                      <a:pt x="63" y="1"/>
                    </a:cubicBezTo>
                    <a:cubicBezTo>
                      <a:pt x="63" y="1"/>
                      <a:pt x="63" y="1"/>
                      <a:pt x="63" y="1"/>
                    </a:cubicBezTo>
                    <a:cubicBezTo>
                      <a:pt x="63" y="0"/>
                      <a:pt x="63" y="0"/>
                      <a:pt x="64" y="0"/>
                    </a:cubicBezTo>
                    <a:close/>
                    <a:moveTo>
                      <a:pt x="85" y="0"/>
                    </a:moveTo>
                    <a:cubicBezTo>
                      <a:pt x="89" y="0"/>
                      <a:pt x="93" y="0"/>
                      <a:pt x="97" y="0"/>
                    </a:cubicBezTo>
                    <a:cubicBezTo>
                      <a:pt x="98" y="0"/>
                      <a:pt x="99" y="0"/>
                      <a:pt x="99" y="1"/>
                    </a:cubicBezTo>
                    <a:cubicBezTo>
                      <a:pt x="99" y="1"/>
                      <a:pt x="99" y="1"/>
                      <a:pt x="99" y="1"/>
                    </a:cubicBezTo>
                    <a:cubicBezTo>
                      <a:pt x="99" y="2"/>
                      <a:pt x="98" y="3"/>
                      <a:pt x="97" y="3"/>
                    </a:cubicBezTo>
                    <a:cubicBezTo>
                      <a:pt x="93" y="3"/>
                      <a:pt x="89" y="3"/>
                      <a:pt x="85" y="3"/>
                    </a:cubicBezTo>
                    <a:cubicBezTo>
                      <a:pt x="84" y="3"/>
                      <a:pt x="84" y="2"/>
                      <a:pt x="84" y="1"/>
                    </a:cubicBezTo>
                    <a:cubicBezTo>
                      <a:pt x="84" y="1"/>
                      <a:pt x="84" y="1"/>
                      <a:pt x="84" y="1"/>
                    </a:cubicBezTo>
                    <a:cubicBezTo>
                      <a:pt x="84" y="0"/>
                      <a:pt x="84" y="0"/>
                      <a:pt x="85" y="0"/>
                    </a:cubicBezTo>
                    <a:close/>
                    <a:moveTo>
                      <a:pt x="106" y="0"/>
                    </a:moveTo>
                    <a:cubicBezTo>
                      <a:pt x="110" y="0"/>
                      <a:pt x="114" y="0"/>
                      <a:pt x="118" y="0"/>
                    </a:cubicBezTo>
                    <a:cubicBezTo>
                      <a:pt x="119" y="0"/>
                      <a:pt x="120" y="0"/>
                      <a:pt x="120" y="1"/>
                    </a:cubicBezTo>
                    <a:cubicBezTo>
                      <a:pt x="120" y="1"/>
                      <a:pt x="120" y="1"/>
                      <a:pt x="120" y="1"/>
                    </a:cubicBezTo>
                    <a:cubicBezTo>
                      <a:pt x="120" y="2"/>
                      <a:pt x="119" y="3"/>
                      <a:pt x="118" y="3"/>
                    </a:cubicBezTo>
                    <a:cubicBezTo>
                      <a:pt x="114" y="3"/>
                      <a:pt x="110" y="3"/>
                      <a:pt x="106" y="3"/>
                    </a:cubicBezTo>
                    <a:cubicBezTo>
                      <a:pt x="105" y="3"/>
                      <a:pt x="105" y="2"/>
                      <a:pt x="105" y="1"/>
                    </a:cubicBezTo>
                    <a:cubicBezTo>
                      <a:pt x="105" y="1"/>
                      <a:pt x="105" y="1"/>
                      <a:pt x="105" y="1"/>
                    </a:cubicBezTo>
                    <a:cubicBezTo>
                      <a:pt x="105" y="0"/>
                      <a:pt x="105" y="0"/>
                      <a:pt x="106" y="0"/>
                    </a:cubicBezTo>
                    <a:close/>
                  </a:path>
                </a:pathLst>
              </a:custGeom>
              <a:solidFill>
                <a:srgbClr val="BCE1D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8"/>
              <p:cNvSpPr/>
              <p:nvPr/>
            </p:nvSpPr>
            <p:spPr bwMode="auto">
              <a:xfrm>
                <a:off x="1510216" y="4609161"/>
                <a:ext cx="498475" cy="1428750"/>
              </a:xfrm>
              <a:custGeom>
                <a:avLst/>
                <a:gdLst>
                  <a:gd name="T0" fmla="*/ 0 w 314"/>
                  <a:gd name="T1" fmla="*/ 0 h 900"/>
                  <a:gd name="T2" fmla="*/ 314 w 314"/>
                  <a:gd name="T3" fmla="*/ 298 h 900"/>
                  <a:gd name="T4" fmla="*/ 314 w 314"/>
                  <a:gd name="T5" fmla="*/ 900 h 900"/>
                  <a:gd name="T6" fmla="*/ 0 w 314"/>
                  <a:gd name="T7" fmla="*/ 602 h 900"/>
                  <a:gd name="T8" fmla="*/ 0 w 314"/>
                  <a:gd name="T9" fmla="*/ 0 h 900"/>
                  <a:gd name="T10" fmla="*/ 0 w 314"/>
                  <a:gd name="T11" fmla="*/ 0 h 900"/>
                </a:gdLst>
                <a:ahLst/>
                <a:cxnLst>
                  <a:cxn ang="0">
                    <a:pos x="T0" y="T1"/>
                  </a:cxn>
                  <a:cxn ang="0">
                    <a:pos x="T2" y="T3"/>
                  </a:cxn>
                  <a:cxn ang="0">
                    <a:pos x="T4" y="T5"/>
                  </a:cxn>
                  <a:cxn ang="0">
                    <a:pos x="T6" y="T7"/>
                  </a:cxn>
                  <a:cxn ang="0">
                    <a:pos x="T8" y="T9"/>
                  </a:cxn>
                  <a:cxn ang="0">
                    <a:pos x="T10" y="T11"/>
                  </a:cxn>
                </a:cxnLst>
                <a:rect l="0" t="0" r="r" b="b"/>
                <a:pathLst>
                  <a:path w="314" h="900">
                    <a:moveTo>
                      <a:pt x="0" y="0"/>
                    </a:moveTo>
                    <a:lnTo>
                      <a:pt x="314" y="298"/>
                    </a:lnTo>
                    <a:lnTo>
                      <a:pt x="314" y="900"/>
                    </a:lnTo>
                    <a:lnTo>
                      <a:pt x="0" y="602"/>
                    </a:lnTo>
                    <a:lnTo>
                      <a:pt x="0" y="0"/>
                    </a:lnTo>
                    <a:lnTo>
                      <a:pt x="0" y="0"/>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9"/>
              <p:cNvSpPr>
                <a:spLocks noEditPoints="1"/>
              </p:cNvSpPr>
              <p:nvPr/>
            </p:nvSpPr>
            <p:spPr bwMode="auto">
              <a:xfrm>
                <a:off x="1510215" y="5430215"/>
                <a:ext cx="498475" cy="515938"/>
              </a:xfrm>
              <a:custGeom>
                <a:avLst/>
                <a:gdLst>
                  <a:gd name="T0" fmla="*/ 60 w 60"/>
                  <a:gd name="T1" fmla="*/ 57 h 62"/>
                  <a:gd name="T2" fmla="*/ 60 w 60"/>
                  <a:gd name="T3" fmla="*/ 62 h 62"/>
                  <a:gd name="T4" fmla="*/ 53 w 60"/>
                  <a:gd name="T5" fmla="*/ 56 h 62"/>
                  <a:gd name="T6" fmla="*/ 53 w 60"/>
                  <a:gd name="T7" fmla="*/ 53 h 62"/>
                  <a:gd name="T8" fmla="*/ 53 w 60"/>
                  <a:gd name="T9" fmla="*/ 53 h 62"/>
                  <a:gd name="T10" fmla="*/ 56 w 60"/>
                  <a:gd name="T11" fmla="*/ 53 h 62"/>
                  <a:gd name="T12" fmla="*/ 60 w 60"/>
                  <a:gd name="T13" fmla="*/ 57 h 62"/>
                  <a:gd name="T14" fmla="*/ 0 w 60"/>
                  <a:gd name="T15" fmla="*/ 4 h 62"/>
                  <a:gd name="T16" fmla="*/ 0 w 60"/>
                  <a:gd name="T17" fmla="*/ 0 h 62"/>
                  <a:gd name="T18" fmla="*/ 3 w 60"/>
                  <a:gd name="T19" fmla="*/ 3 h 62"/>
                  <a:gd name="T20" fmla="*/ 4 w 60"/>
                  <a:gd name="T21" fmla="*/ 6 h 62"/>
                  <a:gd name="T22" fmla="*/ 4 w 60"/>
                  <a:gd name="T23" fmla="*/ 6 h 62"/>
                  <a:gd name="T24" fmla="*/ 1 w 60"/>
                  <a:gd name="T25" fmla="*/ 6 h 62"/>
                  <a:gd name="T26" fmla="*/ 0 w 60"/>
                  <a:gd name="T27" fmla="*/ 4 h 62"/>
                  <a:gd name="T28" fmla="*/ 10 w 60"/>
                  <a:gd name="T29" fmla="*/ 10 h 62"/>
                  <a:gd name="T30" fmla="*/ 19 w 60"/>
                  <a:gd name="T31" fmla="*/ 18 h 62"/>
                  <a:gd name="T32" fmla="*/ 19 w 60"/>
                  <a:gd name="T33" fmla="*/ 20 h 62"/>
                  <a:gd name="T34" fmla="*/ 19 w 60"/>
                  <a:gd name="T35" fmla="*/ 20 h 62"/>
                  <a:gd name="T36" fmla="*/ 16 w 60"/>
                  <a:gd name="T37" fmla="*/ 20 h 62"/>
                  <a:gd name="T38" fmla="*/ 8 w 60"/>
                  <a:gd name="T39" fmla="*/ 12 h 62"/>
                  <a:gd name="T40" fmla="*/ 8 w 60"/>
                  <a:gd name="T41" fmla="*/ 10 h 62"/>
                  <a:gd name="T42" fmla="*/ 8 w 60"/>
                  <a:gd name="T43" fmla="*/ 10 h 62"/>
                  <a:gd name="T44" fmla="*/ 10 w 60"/>
                  <a:gd name="T45" fmla="*/ 10 h 62"/>
                  <a:gd name="T46" fmla="*/ 25 w 60"/>
                  <a:gd name="T47" fmla="*/ 24 h 62"/>
                  <a:gd name="T48" fmla="*/ 34 w 60"/>
                  <a:gd name="T49" fmla="*/ 32 h 62"/>
                  <a:gd name="T50" fmla="*/ 34 w 60"/>
                  <a:gd name="T51" fmla="*/ 35 h 62"/>
                  <a:gd name="T52" fmla="*/ 34 w 60"/>
                  <a:gd name="T53" fmla="*/ 35 h 62"/>
                  <a:gd name="T54" fmla="*/ 32 w 60"/>
                  <a:gd name="T55" fmla="*/ 35 h 62"/>
                  <a:gd name="T56" fmla="*/ 23 w 60"/>
                  <a:gd name="T57" fmla="*/ 27 h 62"/>
                  <a:gd name="T58" fmla="*/ 23 w 60"/>
                  <a:gd name="T59" fmla="*/ 24 h 62"/>
                  <a:gd name="T60" fmla="*/ 23 w 60"/>
                  <a:gd name="T61" fmla="*/ 24 h 62"/>
                  <a:gd name="T62" fmla="*/ 25 w 60"/>
                  <a:gd name="T63" fmla="*/ 24 h 62"/>
                  <a:gd name="T64" fmla="*/ 41 w 60"/>
                  <a:gd name="T65" fmla="*/ 39 h 62"/>
                  <a:gd name="T66" fmla="*/ 49 w 60"/>
                  <a:gd name="T67" fmla="*/ 47 h 62"/>
                  <a:gd name="T68" fmla="*/ 49 w 60"/>
                  <a:gd name="T69" fmla="*/ 49 h 62"/>
                  <a:gd name="T70" fmla="*/ 49 w 60"/>
                  <a:gd name="T71" fmla="*/ 49 h 62"/>
                  <a:gd name="T72" fmla="*/ 47 w 60"/>
                  <a:gd name="T73" fmla="*/ 49 h 62"/>
                  <a:gd name="T74" fmla="*/ 38 w 60"/>
                  <a:gd name="T75" fmla="*/ 41 h 62"/>
                  <a:gd name="T76" fmla="*/ 38 w 60"/>
                  <a:gd name="T77" fmla="*/ 39 h 62"/>
                  <a:gd name="T78" fmla="*/ 38 w 60"/>
                  <a:gd name="T79" fmla="*/ 39 h 62"/>
                  <a:gd name="T80" fmla="*/ 41 w 60"/>
                  <a:gd name="T81" fmla="*/ 3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62">
                    <a:moveTo>
                      <a:pt x="60" y="57"/>
                    </a:moveTo>
                    <a:cubicBezTo>
                      <a:pt x="60" y="62"/>
                      <a:pt x="60" y="62"/>
                      <a:pt x="60" y="62"/>
                    </a:cubicBezTo>
                    <a:cubicBezTo>
                      <a:pt x="58" y="60"/>
                      <a:pt x="56" y="58"/>
                      <a:pt x="53" y="56"/>
                    </a:cubicBezTo>
                    <a:cubicBezTo>
                      <a:pt x="53" y="55"/>
                      <a:pt x="53" y="54"/>
                      <a:pt x="53" y="53"/>
                    </a:cubicBezTo>
                    <a:cubicBezTo>
                      <a:pt x="53" y="53"/>
                      <a:pt x="53" y="53"/>
                      <a:pt x="53" y="53"/>
                    </a:cubicBezTo>
                    <a:cubicBezTo>
                      <a:pt x="54" y="53"/>
                      <a:pt x="55" y="53"/>
                      <a:pt x="56" y="53"/>
                    </a:cubicBezTo>
                    <a:cubicBezTo>
                      <a:pt x="57" y="55"/>
                      <a:pt x="58" y="56"/>
                      <a:pt x="60" y="57"/>
                    </a:cubicBezTo>
                    <a:close/>
                    <a:moveTo>
                      <a:pt x="0" y="4"/>
                    </a:moveTo>
                    <a:cubicBezTo>
                      <a:pt x="0" y="0"/>
                      <a:pt x="0" y="0"/>
                      <a:pt x="0" y="0"/>
                    </a:cubicBezTo>
                    <a:cubicBezTo>
                      <a:pt x="1" y="1"/>
                      <a:pt x="2" y="2"/>
                      <a:pt x="3" y="3"/>
                    </a:cubicBezTo>
                    <a:cubicBezTo>
                      <a:pt x="4" y="4"/>
                      <a:pt x="4" y="5"/>
                      <a:pt x="4" y="6"/>
                    </a:cubicBezTo>
                    <a:cubicBezTo>
                      <a:pt x="4" y="6"/>
                      <a:pt x="4" y="6"/>
                      <a:pt x="4" y="6"/>
                    </a:cubicBezTo>
                    <a:cubicBezTo>
                      <a:pt x="3" y="7"/>
                      <a:pt x="2" y="7"/>
                      <a:pt x="1" y="6"/>
                    </a:cubicBezTo>
                    <a:cubicBezTo>
                      <a:pt x="1" y="5"/>
                      <a:pt x="0" y="5"/>
                      <a:pt x="0" y="4"/>
                    </a:cubicBezTo>
                    <a:close/>
                    <a:moveTo>
                      <a:pt x="10" y="10"/>
                    </a:moveTo>
                    <a:cubicBezTo>
                      <a:pt x="13" y="13"/>
                      <a:pt x="16" y="15"/>
                      <a:pt x="19" y="18"/>
                    </a:cubicBezTo>
                    <a:cubicBezTo>
                      <a:pt x="19" y="19"/>
                      <a:pt x="19" y="20"/>
                      <a:pt x="19" y="20"/>
                    </a:cubicBezTo>
                    <a:cubicBezTo>
                      <a:pt x="19" y="20"/>
                      <a:pt x="19" y="20"/>
                      <a:pt x="19" y="20"/>
                    </a:cubicBezTo>
                    <a:cubicBezTo>
                      <a:pt x="18" y="21"/>
                      <a:pt x="17" y="21"/>
                      <a:pt x="16" y="20"/>
                    </a:cubicBezTo>
                    <a:cubicBezTo>
                      <a:pt x="14" y="18"/>
                      <a:pt x="11" y="15"/>
                      <a:pt x="8" y="12"/>
                    </a:cubicBezTo>
                    <a:cubicBezTo>
                      <a:pt x="7" y="12"/>
                      <a:pt x="7" y="11"/>
                      <a:pt x="8" y="10"/>
                    </a:cubicBezTo>
                    <a:cubicBezTo>
                      <a:pt x="8" y="10"/>
                      <a:pt x="8" y="10"/>
                      <a:pt x="8" y="10"/>
                    </a:cubicBezTo>
                    <a:cubicBezTo>
                      <a:pt x="8" y="9"/>
                      <a:pt x="9" y="9"/>
                      <a:pt x="10" y="10"/>
                    </a:cubicBezTo>
                    <a:close/>
                    <a:moveTo>
                      <a:pt x="25" y="24"/>
                    </a:moveTo>
                    <a:cubicBezTo>
                      <a:pt x="28" y="27"/>
                      <a:pt x="31" y="30"/>
                      <a:pt x="34" y="32"/>
                    </a:cubicBezTo>
                    <a:cubicBezTo>
                      <a:pt x="35" y="33"/>
                      <a:pt x="35" y="34"/>
                      <a:pt x="34" y="35"/>
                    </a:cubicBezTo>
                    <a:cubicBezTo>
                      <a:pt x="34" y="35"/>
                      <a:pt x="34" y="35"/>
                      <a:pt x="34" y="35"/>
                    </a:cubicBezTo>
                    <a:cubicBezTo>
                      <a:pt x="33" y="35"/>
                      <a:pt x="32" y="35"/>
                      <a:pt x="32" y="35"/>
                    </a:cubicBezTo>
                    <a:cubicBezTo>
                      <a:pt x="29" y="32"/>
                      <a:pt x="26" y="29"/>
                      <a:pt x="23" y="27"/>
                    </a:cubicBezTo>
                    <a:cubicBezTo>
                      <a:pt x="22" y="26"/>
                      <a:pt x="22" y="25"/>
                      <a:pt x="23" y="24"/>
                    </a:cubicBezTo>
                    <a:cubicBezTo>
                      <a:pt x="23" y="24"/>
                      <a:pt x="23" y="24"/>
                      <a:pt x="23" y="24"/>
                    </a:cubicBezTo>
                    <a:cubicBezTo>
                      <a:pt x="24" y="24"/>
                      <a:pt x="25" y="24"/>
                      <a:pt x="25" y="24"/>
                    </a:cubicBezTo>
                    <a:close/>
                    <a:moveTo>
                      <a:pt x="41" y="39"/>
                    </a:moveTo>
                    <a:cubicBezTo>
                      <a:pt x="43" y="42"/>
                      <a:pt x="46" y="44"/>
                      <a:pt x="49" y="47"/>
                    </a:cubicBezTo>
                    <a:cubicBezTo>
                      <a:pt x="50" y="48"/>
                      <a:pt x="50" y="49"/>
                      <a:pt x="49" y="49"/>
                    </a:cubicBezTo>
                    <a:cubicBezTo>
                      <a:pt x="49" y="49"/>
                      <a:pt x="49" y="49"/>
                      <a:pt x="49" y="49"/>
                    </a:cubicBezTo>
                    <a:cubicBezTo>
                      <a:pt x="48" y="50"/>
                      <a:pt x="47" y="50"/>
                      <a:pt x="47" y="49"/>
                    </a:cubicBezTo>
                    <a:cubicBezTo>
                      <a:pt x="44" y="47"/>
                      <a:pt x="41" y="44"/>
                      <a:pt x="38" y="41"/>
                    </a:cubicBezTo>
                    <a:cubicBezTo>
                      <a:pt x="38" y="41"/>
                      <a:pt x="38" y="40"/>
                      <a:pt x="38" y="39"/>
                    </a:cubicBezTo>
                    <a:cubicBezTo>
                      <a:pt x="38" y="39"/>
                      <a:pt x="38" y="39"/>
                      <a:pt x="38" y="39"/>
                    </a:cubicBezTo>
                    <a:cubicBezTo>
                      <a:pt x="39" y="38"/>
                      <a:pt x="40" y="38"/>
                      <a:pt x="41" y="39"/>
                    </a:cubicBezTo>
                    <a:close/>
                  </a:path>
                </a:pathLst>
              </a:custGeom>
              <a:solidFill>
                <a:srgbClr val="369CA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7"/>
              <p:cNvSpPr/>
              <p:nvPr/>
            </p:nvSpPr>
            <p:spPr bwMode="auto">
              <a:xfrm>
                <a:off x="1507879" y="4604716"/>
                <a:ext cx="1525371" cy="955675"/>
              </a:xfrm>
              <a:custGeom>
                <a:avLst/>
                <a:gdLst>
                  <a:gd name="T0" fmla="*/ 0 w 1231"/>
                  <a:gd name="T1" fmla="*/ 0 h 602"/>
                  <a:gd name="T2" fmla="*/ 1047 w 1231"/>
                  <a:gd name="T3" fmla="*/ 0 h 602"/>
                  <a:gd name="T4" fmla="*/ 1231 w 1231"/>
                  <a:gd name="T5" fmla="*/ 303 h 602"/>
                  <a:gd name="T6" fmla="*/ 1047 w 1231"/>
                  <a:gd name="T7" fmla="*/ 602 h 602"/>
                  <a:gd name="T8" fmla="*/ 0 w 1231"/>
                  <a:gd name="T9" fmla="*/ 602 h 602"/>
                  <a:gd name="T10" fmla="*/ 0 w 1231"/>
                  <a:gd name="T11" fmla="*/ 0 h 602"/>
                  <a:gd name="T12" fmla="*/ 0 w 1231"/>
                  <a:gd name="T13" fmla="*/ 0 h 602"/>
                </a:gdLst>
                <a:ahLst/>
                <a:cxnLst>
                  <a:cxn ang="0">
                    <a:pos x="T0" y="T1"/>
                  </a:cxn>
                  <a:cxn ang="0">
                    <a:pos x="T2" y="T3"/>
                  </a:cxn>
                  <a:cxn ang="0">
                    <a:pos x="T4" y="T5"/>
                  </a:cxn>
                  <a:cxn ang="0">
                    <a:pos x="T6" y="T7"/>
                  </a:cxn>
                  <a:cxn ang="0">
                    <a:pos x="T8" y="T9"/>
                  </a:cxn>
                  <a:cxn ang="0">
                    <a:pos x="T10" y="T11"/>
                  </a:cxn>
                  <a:cxn ang="0">
                    <a:pos x="T12" y="T13"/>
                  </a:cxn>
                </a:cxnLst>
                <a:rect l="0" t="0" r="r" b="b"/>
                <a:pathLst>
                  <a:path w="1231" h="602">
                    <a:moveTo>
                      <a:pt x="0" y="0"/>
                    </a:moveTo>
                    <a:lnTo>
                      <a:pt x="1047" y="0"/>
                    </a:lnTo>
                    <a:lnTo>
                      <a:pt x="1231" y="303"/>
                    </a:lnTo>
                    <a:lnTo>
                      <a:pt x="1047" y="602"/>
                    </a:lnTo>
                    <a:lnTo>
                      <a:pt x="0" y="602"/>
                    </a:lnTo>
                    <a:lnTo>
                      <a:pt x="0" y="0"/>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6" name="Freeform 39"/>
              <p:cNvSpPr>
                <a:spLocks noEditPoints="1"/>
              </p:cNvSpPr>
              <p:nvPr/>
            </p:nvSpPr>
            <p:spPr bwMode="auto">
              <a:xfrm>
                <a:off x="1531912" y="5100912"/>
                <a:ext cx="1313800" cy="418298"/>
              </a:xfrm>
              <a:custGeom>
                <a:avLst/>
                <a:gdLst>
                  <a:gd name="T0" fmla="*/ 30 w 221"/>
                  <a:gd name="T1" fmla="*/ 44 h 44"/>
                  <a:gd name="T2" fmla="*/ 32 w 221"/>
                  <a:gd name="T3" fmla="*/ 42 h 44"/>
                  <a:gd name="T4" fmla="*/ 19 w 221"/>
                  <a:gd name="T5" fmla="*/ 40 h 44"/>
                  <a:gd name="T6" fmla="*/ 17 w 221"/>
                  <a:gd name="T7" fmla="*/ 42 h 44"/>
                  <a:gd name="T8" fmla="*/ 196 w 221"/>
                  <a:gd name="T9" fmla="*/ 43 h 44"/>
                  <a:gd name="T10" fmla="*/ 198 w 221"/>
                  <a:gd name="T11" fmla="*/ 36 h 44"/>
                  <a:gd name="T12" fmla="*/ 195 w 221"/>
                  <a:gd name="T13" fmla="*/ 37 h 44"/>
                  <a:gd name="T14" fmla="*/ 186 w 221"/>
                  <a:gd name="T15" fmla="*/ 40 h 44"/>
                  <a:gd name="T16" fmla="*/ 185 w 221"/>
                  <a:gd name="T17" fmla="*/ 42 h 44"/>
                  <a:gd name="T18" fmla="*/ 194 w 221"/>
                  <a:gd name="T19" fmla="*/ 44 h 44"/>
                  <a:gd name="T20" fmla="*/ 217 w 221"/>
                  <a:gd name="T21" fmla="*/ 1 h 44"/>
                  <a:gd name="T22" fmla="*/ 212 w 221"/>
                  <a:gd name="T23" fmla="*/ 13 h 44"/>
                  <a:gd name="T24" fmla="*/ 214 w 221"/>
                  <a:gd name="T25" fmla="*/ 13 h 44"/>
                  <a:gd name="T26" fmla="*/ 219 w 221"/>
                  <a:gd name="T27" fmla="*/ 0 h 44"/>
                  <a:gd name="T28" fmla="*/ 217 w 221"/>
                  <a:gd name="T29" fmla="*/ 1 h 44"/>
                  <a:gd name="T30" fmla="*/ 200 w 221"/>
                  <a:gd name="T31" fmla="*/ 29 h 44"/>
                  <a:gd name="T32" fmla="*/ 201 w 221"/>
                  <a:gd name="T33" fmla="*/ 31 h 44"/>
                  <a:gd name="T34" fmla="*/ 209 w 221"/>
                  <a:gd name="T35" fmla="*/ 21 h 44"/>
                  <a:gd name="T36" fmla="*/ 209 w 221"/>
                  <a:gd name="T37" fmla="*/ 18 h 44"/>
                  <a:gd name="T38" fmla="*/ 0 w 221"/>
                  <a:gd name="T39" fmla="*/ 40 h 44"/>
                  <a:gd name="T40" fmla="*/ 8 w 221"/>
                  <a:gd name="T41" fmla="*/ 44 h 44"/>
                  <a:gd name="T42" fmla="*/ 10 w 221"/>
                  <a:gd name="T43" fmla="*/ 42 h 44"/>
                  <a:gd name="T44" fmla="*/ 0 w 221"/>
                  <a:gd name="T45" fmla="*/ 40 h 44"/>
                  <a:gd name="T46" fmla="*/ 51 w 221"/>
                  <a:gd name="T47" fmla="*/ 44 h 44"/>
                  <a:gd name="T48" fmla="*/ 53 w 221"/>
                  <a:gd name="T49" fmla="*/ 42 h 44"/>
                  <a:gd name="T50" fmla="*/ 40 w 221"/>
                  <a:gd name="T51" fmla="*/ 40 h 44"/>
                  <a:gd name="T52" fmla="*/ 38 w 221"/>
                  <a:gd name="T53" fmla="*/ 42 h 44"/>
                  <a:gd name="T54" fmla="*/ 60 w 221"/>
                  <a:gd name="T55" fmla="*/ 44 h 44"/>
                  <a:gd name="T56" fmla="*/ 74 w 221"/>
                  <a:gd name="T57" fmla="*/ 42 h 44"/>
                  <a:gd name="T58" fmla="*/ 72 w 221"/>
                  <a:gd name="T59" fmla="*/ 40 h 44"/>
                  <a:gd name="T60" fmla="*/ 59 w 221"/>
                  <a:gd name="T61" fmla="*/ 42 h 44"/>
                  <a:gd name="T62" fmla="*/ 60 w 221"/>
                  <a:gd name="T63" fmla="*/ 44 h 44"/>
                  <a:gd name="T64" fmla="*/ 93 w 221"/>
                  <a:gd name="T65" fmla="*/ 44 h 44"/>
                  <a:gd name="T66" fmla="*/ 95 w 221"/>
                  <a:gd name="T67" fmla="*/ 42 h 44"/>
                  <a:gd name="T68" fmla="*/ 81 w 221"/>
                  <a:gd name="T69" fmla="*/ 40 h 44"/>
                  <a:gd name="T70" fmla="*/ 80 w 221"/>
                  <a:gd name="T71" fmla="*/ 42 h 44"/>
                  <a:gd name="T72" fmla="*/ 102 w 221"/>
                  <a:gd name="T73" fmla="*/ 44 h 44"/>
                  <a:gd name="T74" fmla="*/ 116 w 221"/>
                  <a:gd name="T75" fmla="*/ 42 h 44"/>
                  <a:gd name="T76" fmla="*/ 114 w 221"/>
                  <a:gd name="T77" fmla="*/ 40 h 44"/>
                  <a:gd name="T78" fmla="*/ 101 w 221"/>
                  <a:gd name="T79" fmla="*/ 42 h 44"/>
                  <a:gd name="T80" fmla="*/ 102 w 221"/>
                  <a:gd name="T81" fmla="*/ 44 h 44"/>
                  <a:gd name="T82" fmla="*/ 135 w 221"/>
                  <a:gd name="T83" fmla="*/ 44 h 44"/>
                  <a:gd name="T84" fmla="*/ 137 w 221"/>
                  <a:gd name="T85" fmla="*/ 42 h 44"/>
                  <a:gd name="T86" fmla="*/ 123 w 221"/>
                  <a:gd name="T87" fmla="*/ 40 h 44"/>
                  <a:gd name="T88" fmla="*/ 122 w 221"/>
                  <a:gd name="T89" fmla="*/ 42 h 44"/>
                  <a:gd name="T90" fmla="*/ 144 w 221"/>
                  <a:gd name="T91" fmla="*/ 44 h 44"/>
                  <a:gd name="T92" fmla="*/ 158 w 221"/>
                  <a:gd name="T93" fmla="*/ 42 h 44"/>
                  <a:gd name="T94" fmla="*/ 156 w 221"/>
                  <a:gd name="T95" fmla="*/ 40 h 44"/>
                  <a:gd name="T96" fmla="*/ 143 w 221"/>
                  <a:gd name="T97" fmla="*/ 42 h 44"/>
                  <a:gd name="T98" fmla="*/ 144 w 221"/>
                  <a:gd name="T99" fmla="*/ 44 h 44"/>
                  <a:gd name="T100" fmla="*/ 177 w 221"/>
                  <a:gd name="T101" fmla="*/ 44 h 44"/>
                  <a:gd name="T102" fmla="*/ 179 w 221"/>
                  <a:gd name="T103" fmla="*/ 42 h 44"/>
                  <a:gd name="T104" fmla="*/ 165 w 221"/>
                  <a:gd name="T105" fmla="*/ 40 h 44"/>
                  <a:gd name="T106" fmla="*/ 164 w 221"/>
                  <a:gd name="T107" fmla="*/ 4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1" h="44">
                    <a:moveTo>
                      <a:pt x="19" y="44"/>
                    </a:moveTo>
                    <a:cubicBezTo>
                      <a:pt x="22" y="44"/>
                      <a:pt x="26" y="44"/>
                      <a:pt x="30" y="44"/>
                    </a:cubicBezTo>
                    <a:cubicBezTo>
                      <a:pt x="31" y="44"/>
                      <a:pt x="32" y="43"/>
                      <a:pt x="32" y="42"/>
                    </a:cubicBezTo>
                    <a:cubicBezTo>
                      <a:pt x="32" y="42"/>
                      <a:pt x="32" y="42"/>
                      <a:pt x="32" y="42"/>
                    </a:cubicBezTo>
                    <a:cubicBezTo>
                      <a:pt x="32" y="41"/>
                      <a:pt x="31" y="40"/>
                      <a:pt x="30" y="40"/>
                    </a:cubicBezTo>
                    <a:cubicBezTo>
                      <a:pt x="26" y="40"/>
                      <a:pt x="22" y="40"/>
                      <a:pt x="19" y="40"/>
                    </a:cubicBezTo>
                    <a:cubicBezTo>
                      <a:pt x="18" y="40"/>
                      <a:pt x="17" y="41"/>
                      <a:pt x="17" y="42"/>
                    </a:cubicBezTo>
                    <a:cubicBezTo>
                      <a:pt x="17" y="42"/>
                      <a:pt x="17" y="42"/>
                      <a:pt x="17" y="42"/>
                    </a:cubicBezTo>
                    <a:cubicBezTo>
                      <a:pt x="17" y="43"/>
                      <a:pt x="18" y="44"/>
                      <a:pt x="19" y="44"/>
                    </a:cubicBezTo>
                    <a:close/>
                    <a:moveTo>
                      <a:pt x="196" y="43"/>
                    </a:moveTo>
                    <a:cubicBezTo>
                      <a:pt x="196" y="41"/>
                      <a:pt x="197" y="40"/>
                      <a:pt x="198" y="39"/>
                    </a:cubicBezTo>
                    <a:cubicBezTo>
                      <a:pt x="199" y="38"/>
                      <a:pt x="198" y="37"/>
                      <a:pt x="198" y="36"/>
                    </a:cubicBezTo>
                    <a:cubicBezTo>
                      <a:pt x="198" y="36"/>
                      <a:pt x="198" y="36"/>
                      <a:pt x="198" y="36"/>
                    </a:cubicBezTo>
                    <a:cubicBezTo>
                      <a:pt x="197" y="36"/>
                      <a:pt x="196" y="36"/>
                      <a:pt x="195" y="37"/>
                    </a:cubicBezTo>
                    <a:cubicBezTo>
                      <a:pt x="195" y="38"/>
                      <a:pt x="194" y="39"/>
                      <a:pt x="193" y="40"/>
                    </a:cubicBezTo>
                    <a:cubicBezTo>
                      <a:pt x="190" y="40"/>
                      <a:pt x="190" y="40"/>
                      <a:pt x="186" y="40"/>
                    </a:cubicBezTo>
                    <a:cubicBezTo>
                      <a:pt x="186" y="40"/>
                      <a:pt x="185" y="41"/>
                      <a:pt x="185" y="42"/>
                    </a:cubicBezTo>
                    <a:cubicBezTo>
                      <a:pt x="185" y="42"/>
                      <a:pt x="185" y="42"/>
                      <a:pt x="185" y="42"/>
                    </a:cubicBezTo>
                    <a:cubicBezTo>
                      <a:pt x="185" y="43"/>
                      <a:pt x="186" y="44"/>
                      <a:pt x="186" y="44"/>
                    </a:cubicBezTo>
                    <a:cubicBezTo>
                      <a:pt x="194" y="44"/>
                      <a:pt x="194" y="44"/>
                      <a:pt x="194" y="44"/>
                    </a:cubicBezTo>
                    <a:cubicBezTo>
                      <a:pt x="195" y="44"/>
                      <a:pt x="195" y="43"/>
                      <a:pt x="196" y="43"/>
                    </a:cubicBezTo>
                    <a:close/>
                    <a:moveTo>
                      <a:pt x="217" y="1"/>
                    </a:moveTo>
                    <a:cubicBezTo>
                      <a:pt x="215" y="4"/>
                      <a:pt x="213" y="8"/>
                      <a:pt x="211" y="11"/>
                    </a:cubicBezTo>
                    <a:cubicBezTo>
                      <a:pt x="211" y="12"/>
                      <a:pt x="211" y="13"/>
                      <a:pt x="212" y="13"/>
                    </a:cubicBezTo>
                    <a:cubicBezTo>
                      <a:pt x="212" y="13"/>
                      <a:pt x="212" y="13"/>
                      <a:pt x="212" y="13"/>
                    </a:cubicBezTo>
                    <a:cubicBezTo>
                      <a:pt x="212" y="14"/>
                      <a:pt x="213" y="14"/>
                      <a:pt x="214" y="13"/>
                    </a:cubicBezTo>
                    <a:cubicBezTo>
                      <a:pt x="216" y="9"/>
                      <a:pt x="218" y="6"/>
                      <a:pt x="220" y="3"/>
                    </a:cubicBezTo>
                    <a:cubicBezTo>
                      <a:pt x="221" y="2"/>
                      <a:pt x="220" y="1"/>
                      <a:pt x="219" y="0"/>
                    </a:cubicBezTo>
                    <a:cubicBezTo>
                      <a:pt x="219" y="0"/>
                      <a:pt x="219" y="0"/>
                      <a:pt x="219" y="0"/>
                    </a:cubicBezTo>
                    <a:cubicBezTo>
                      <a:pt x="219" y="0"/>
                      <a:pt x="218" y="0"/>
                      <a:pt x="217" y="1"/>
                    </a:cubicBezTo>
                    <a:close/>
                    <a:moveTo>
                      <a:pt x="206" y="19"/>
                    </a:moveTo>
                    <a:cubicBezTo>
                      <a:pt x="204" y="22"/>
                      <a:pt x="202" y="26"/>
                      <a:pt x="200" y="29"/>
                    </a:cubicBezTo>
                    <a:cubicBezTo>
                      <a:pt x="200" y="30"/>
                      <a:pt x="200" y="31"/>
                      <a:pt x="201" y="31"/>
                    </a:cubicBezTo>
                    <a:cubicBezTo>
                      <a:pt x="201" y="31"/>
                      <a:pt x="201" y="31"/>
                      <a:pt x="201" y="31"/>
                    </a:cubicBezTo>
                    <a:cubicBezTo>
                      <a:pt x="201" y="32"/>
                      <a:pt x="203" y="31"/>
                      <a:pt x="203" y="31"/>
                    </a:cubicBezTo>
                    <a:cubicBezTo>
                      <a:pt x="205" y="27"/>
                      <a:pt x="207" y="24"/>
                      <a:pt x="209" y="21"/>
                    </a:cubicBezTo>
                    <a:cubicBezTo>
                      <a:pt x="210" y="20"/>
                      <a:pt x="209" y="19"/>
                      <a:pt x="209" y="18"/>
                    </a:cubicBezTo>
                    <a:cubicBezTo>
                      <a:pt x="209" y="18"/>
                      <a:pt x="209" y="18"/>
                      <a:pt x="209" y="18"/>
                    </a:cubicBezTo>
                    <a:cubicBezTo>
                      <a:pt x="208" y="18"/>
                      <a:pt x="207" y="18"/>
                      <a:pt x="206" y="19"/>
                    </a:cubicBezTo>
                    <a:close/>
                    <a:moveTo>
                      <a:pt x="0" y="40"/>
                    </a:moveTo>
                    <a:cubicBezTo>
                      <a:pt x="0" y="44"/>
                      <a:pt x="0" y="44"/>
                      <a:pt x="0" y="44"/>
                    </a:cubicBezTo>
                    <a:cubicBezTo>
                      <a:pt x="8" y="44"/>
                      <a:pt x="8" y="44"/>
                      <a:pt x="8" y="44"/>
                    </a:cubicBezTo>
                    <a:cubicBezTo>
                      <a:pt x="9" y="44"/>
                      <a:pt x="10" y="43"/>
                      <a:pt x="10" y="42"/>
                    </a:cubicBezTo>
                    <a:cubicBezTo>
                      <a:pt x="10" y="42"/>
                      <a:pt x="10" y="42"/>
                      <a:pt x="10" y="42"/>
                    </a:cubicBezTo>
                    <a:cubicBezTo>
                      <a:pt x="10" y="41"/>
                      <a:pt x="9" y="40"/>
                      <a:pt x="8" y="40"/>
                    </a:cubicBezTo>
                    <a:cubicBezTo>
                      <a:pt x="0" y="40"/>
                      <a:pt x="0" y="40"/>
                      <a:pt x="0" y="40"/>
                    </a:cubicBezTo>
                    <a:close/>
                    <a:moveTo>
                      <a:pt x="40" y="44"/>
                    </a:moveTo>
                    <a:cubicBezTo>
                      <a:pt x="43" y="44"/>
                      <a:pt x="47" y="44"/>
                      <a:pt x="51" y="44"/>
                    </a:cubicBezTo>
                    <a:cubicBezTo>
                      <a:pt x="52" y="44"/>
                      <a:pt x="53" y="43"/>
                      <a:pt x="53" y="42"/>
                    </a:cubicBezTo>
                    <a:cubicBezTo>
                      <a:pt x="53" y="42"/>
                      <a:pt x="53" y="42"/>
                      <a:pt x="53" y="42"/>
                    </a:cubicBezTo>
                    <a:cubicBezTo>
                      <a:pt x="53" y="41"/>
                      <a:pt x="52" y="40"/>
                      <a:pt x="51" y="40"/>
                    </a:cubicBezTo>
                    <a:cubicBezTo>
                      <a:pt x="47" y="40"/>
                      <a:pt x="43" y="40"/>
                      <a:pt x="40" y="40"/>
                    </a:cubicBezTo>
                    <a:cubicBezTo>
                      <a:pt x="39" y="40"/>
                      <a:pt x="38" y="41"/>
                      <a:pt x="38" y="42"/>
                    </a:cubicBezTo>
                    <a:cubicBezTo>
                      <a:pt x="38" y="42"/>
                      <a:pt x="38" y="42"/>
                      <a:pt x="38" y="42"/>
                    </a:cubicBezTo>
                    <a:cubicBezTo>
                      <a:pt x="38" y="43"/>
                      <a:pt x="39" y="44"/>
                      <a:pt x="40" y="44"/>
                    </a:cubicBezTo>
                    <a:close/>
                    <a:moveTo>
                      <a:pt x="60" y="44"/>
                    </a:moveTo>
                    <a:cubicBezTo>
                      <a:pt x="64" y="44"/>
                      <a:pt x="68" y="44"/>
                      <a:pt x="72" y="44"/>
                    </a:cubicBezTo>
                    <a:cubicBezTo>
                      <a:pt x="73" y="44"/>
                      <a:pt x="74" y="43"/>
                      <a:pt x="74" y="42"/>
                    </a:cubicBezTo>
                    <a:cubicBezTo>
                      <a:pt x="74" y="42"/>
                      <a:pt x="74" y="42"/>
                      <a:pt x="74" y="42"/>
                    </a:cubicBezTo>
                    <a:cubicBezTo>
                      <a:pt x="74" y="41"/>
                      <a:pt x="73" y="40"/>
                      <a:pt x="72" y="40"/>
                    </a:cubicBezTo>
                    <a:cubicBezTo>
                      <a:pt x="68" y="40"/>
                      <a:pt x="64" y="40"/>
                      <a:pt x="60" y="40"/>
                    </a:cubicBezTo>
                    <a:cubicBezTo>
                      <a:pt x="60" y="40"/>
                      <a:pt x="59" y="41"/>
                      <a:pt x="59" y="42"/>
                    </a:cubicBezTo>
                    <a:cubicBezTo>
                      <a:pt x="59" y="42"/>
                      <a:pt x="59" y="42"/>
                      <a:pt x="59" y="42"/>
                    </a:cubicBezTo>
                    <a:cubicBezTo>
                      <a:pt x="59" y="43"/>
                      <a:pt x="60" y="44"/>
                      <a:pt x="60" y="44"/>
                    </a:cubicBezTo>
                    <a:close/>
                    <a:moveTo>
                      <a:pt x="81" y="44"/>
                    </a:moveTo>
                    <a:cubicBezTo>
                      <a:pt x="85" y="44"/>
                      <a:pt x="89" y="44"/>
                      <a:pt x="93" y="44"/>
                    </a:cubicBezTo>
                    <a:cubicBezTo>
                      <a:pt x="94" y="44"/>
                      <a:pt x="95" y="43"/>
                      <a:pt x="95" y="42"/>
                    </a:cubicBezTo>
                    <a:cubicBezTo>
                      <a:pt x="95" y="42"/>
                      <a:pt x="95" y="42"/>
                      <a:pt x="95" y="42"/>
                    </a:cubicBezTo>
                    <a:cubicBezTo>
                      <a:pt x="95" y="41"/>
                      <a:pt x="94" y="40"/>
                      <a:pt x="93" y="40"/>
                    </a:cubicBezTo>
                    <a:cubicBezTo>
                      <a:pt x="89" y="40"/>
                      <a:pt x="85" y="40"/>
                      <a:pt x="81" y="40"/>
                    </a:cubicBezTo>
                    <a:cubicBezTo>
                      <a:pt x="81" y="40"/>
                      <a:pt x="80" y="41"/>
                      <a:pt x="80" y="42"/>
                    </a:cubicBezTo>
                    <a:cubicBezTo>
                      <a:pt x="80" y="42"/>
                      <a:pt x="80" y="42"/>
                      <a:pt x="80" y="42"/>
                    </a:cubicBezTo>
                    <a:cubicBezTo>
                      <a:pt x="80" y="43"/>
                      <a:pt x="81" y="44"/>
                      <a:pt x="81" y="44"/>
                    </a:cubicBezTo>
                    <a:close/>
                    <a:moveTo>
                      <a:pt x="102" y="44"/>
                    </a:moveTo>
                    <a:cubicBezTo>
                      <a:pt x="106" y="44"/>
                      <a:pt x="110" y="44"/>
                      <a:pt x="114" y="44"/>
                    </a:cubicBezTo>
                    <a:cubicBezTo>
                      <a:pt x="115" y="44"/>
                      <a:pt x="116" y="43"/>
                      <a:pt x="116" y="42"/>
                    </a:cubicBezTo>
                    <a:cubicBezTo>
                      <a:pt x="116" y="42"/>
                      <a:pt x="116" y="42"/>
                      <a:pt x="116" y="42"/>
                    </a:cubicBezTo>
                    <a:cubicBezTo>
                      <a:pt x="116" y="41"/>
                      <a:pt x="115" y="40"/>
                      <a:pt x="114" y="40"/>
                    </a:cubicBezTo>
                    <a:cubicBezTo>
                      <a:pt x="110" y="40"/>
                      <a:pt x="106" y="40"/>
                      <a:pt x="102" y="40"/>
                    </a:cubicBezTo>
                    <a:cubicBezTo>
                      <a:pt x="102" y="40"/>
                      <a:pt x="101" y="41"/>
                      <a:pt x="101" y="42"/>
                    </a:cubicBezTo>
                    <a:cubicBezTo>
                      <a:pt x="101" y="42"/>
                      <a:pt x="101" y="42"/>
                      <a:pt x="101" y="42"/>
                    </a:cubicBezTo>
                    <a:cubicBezTo>
                      <a:pt x="101" y="43"/>
                      <a:pt x="102" y="44"/>
                      <a:pt x="102" y="44"/>
                    </a:cubicBezTo>
                    <a:close/>
                    <a:moveTo>
                      <a:pt x="123" y="44"/>
                    </a:moveTo>
                    <a:cubicBezTo>
                      <a:pt x="127" y="44"/>
                      <a:pt x="131" y="44"/>
                      <a:pt x="135" y="44"/>
                    </a:cubicBezTo>
                    <a:cubicBezTo>
                      <a:pt x="136" y="44"/>
                      <a:pt x="137" y="43"/>
                      <a:pt x="137" y="42"/>
                    </a:cubicBezTo>
                    <a:cubicBezTo>
                      <a:pt x="137" y="42"/>
                      <a:pt x="137" y="42"/>
                      <a:pt x="137" y="42"/>
                    </a:cubicBezTo>
                    <a:cubicBezTo>
                      <a:pt x="137" y="41"/>
                      <a:pt x="136" y="40"/>
                      <a:pt x="135" y="40"/>
                    </a:cubicBezTo>
                    <a:cubicBezTo>
                      <a:pt x="131" y="40"/>
                      <a:pt x="127" y="40"/>
                      <a:pt x="123" y="40"/>
                    </a:cubicBezTo>
                    <a:cubicBezTo>
                      <a:pt x="123" y="40"/>
                      <a:pt x="122" y="41"/>
                      <a:pt x="122" y="42"/>
                    </a:cubicBezTo>
                    <a:cubicBezTo>
                      <a:pt x="122" y="42"/>
                      <a:pt x="122" y="42"/>
                      <a:pt x="122" y="42"/>
                    </a:cubicBezTo>
                    <a:cubicBezTo>
                      <a:pt x="122" y="43"/>
                      <a:pt x="123" y="44"/>
                      <a:pt x="123" y="44"/>
                    </a:cubicBezTo>
                    <a:close/>
                    <a:moveTo>
                      <a:pt x="144" y="44"/>
                    </a:moveTo>
                    <a:cubicBezTo>
                      <a:pt x="148" y="44"/>
                      <a:pt x="152" y="44"/>
                      <a:pt x="156" y="44"/>
                    </a:cubicBezTo>
                    <a:cubicBezTo>
                      <a:pt x="157" y="44"/>
                      <a:pt x="158" y="43"/>
                      <a:pt x="158" y="42"/>
                    </a:cubicBezTo>
                    <a:cubicBezTo>
                      <a:pt x="158" y="42"/>
                      <a:pt x="158" y="42"/>
                      <a:pt x="158" y="42"/>
                    </a:cubicBezTo>
                    <a:cubicBezTo>
                      <a:pt x="158" y="41"/>
                      <a:pt x="157" y="40"/>
                      <a:pt x="156" y="40"/>
                    </a:cubicBezTo>
                    <a:cubicBezTo>
                      <a:pt x="152" y="40"/>
                      <a:pt x="148" y="40"/>
                      <a:pt x="144" y="40"/>
                    </a:cubicBezTo>
                    <a:cubicBezTo>
                      <a:pt x="144" y="40"/>
                      <a:pt x="143" y="41"/>
                      <a:pt x="143" y="42"/>
                    </a:cubicBezTo>
                    <a:cubicBezTo>
                      <a:pt x="143" y="42"/>
                      <a:pt x="143" y="42"/>
                      <a:pt x="143" y="42"/>
                    </a:cubicBezTo>
                    <a:cubicBezTo>
                      <a:pt x="143" y="43"/>
                      <a:pt x="144" y="44"/>
                      <a:pt x="144" y="44"/>
                    </a:cubicBezTo>
                    <a:close/>
                    <a:moveTo>
                      <a:pt x="165" y="44"/>
                    </a:moveTo>
                    <a:cubicBezTo>
                      <a:pt x="169" y="44"/>
                      <a:pt x="173" y="44"/>
                      <a:pt x="177" y="44"/>
                    </a:cubicBezTo>
                    <a:cubicBezTo>
                      <a:pt x="178" y="44"/>
                      <a:pt x="179" y="43"/>
                      <a:pt x="179" y="42"/>
                    </a:cubicBezTo>
                    <a:cubicBezTo>
                      <a:pt x="179" y="42"/>
                      <a:pt x="179" y="42"/>
                      <a:pt x="179" y="42"/>
                    </a:cubicBezTo>
                    <a:cubicBezTo>
                      <a:pt x="179" y="41"/>
                      <a:pt x="178" y="40"/>
                      <a:pt x="177" y="40"/>
                    </a:cubicBezTo>
                    <a:cubicBezTo>
                      <a:pt x="173" y="40"/>
                      <a:pt x="169" y="40"/>
                      <a:pt x="165" y="40"/>
                    </a:cubicBezTo>
                    <a:cubicBezTo>
                      <a:pt x="165" y="40"/>
                      <a:pt x="164" y="41"/>
                      <a:pt x="164" y="42"/>
                    </a:cubicBezTo>
                    <a:cubicBezTo>
                      <a:pt x="164" y="42"/>
                      <a:pt x="164" y="42"/>
                      <a:pt x="164" y="42"/>
                    </a:cubicBezTo>
                    <a:cubicBezTo>
                      <a:pt x="164" y="43"/>
                      <a:pt x="165" y="44"/>
                      <a:pt x="165" y="44"/>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41"/>
              <p:cNvSpPr>
                <a:spLocks noEditPoints="1"/>
              </p:cNvSpPr>
              <p:nvPr/>
            </p:nvSpPr>
            <p:spPr bwMode="auto">
              <a:xfrm>
                <a:off x="1531914" y="4649166"/>
                <a:ext cx="1313799" cy="408884"/>
              </a:xfrm>
              <a:custGeom>
                <a:avLst/>
                <a:gdLst>
                  <a:gd name="T0" fmla="*/ 30 w 225"/>
                  <a:gd name="T1" fmla="*/ 0 h 52"/>
                  <a:gd name="T2" fmla="*/ 32 w 225"/>
                  <a:gd name="T3" fmla="*/ 1 h 52"/>
                  <a:gd name="T4" fmla="*/ 19 w 225"/>
                  <a:gd name="T5" fmla="*/ 3 h 52"/>
                  <a:gd name="T6" fmla="*/ 17 w 225"/>
                  <a:gd name="T7" fmla="*/ 1 h 52"/>
                  <a:gd name="T8" fmla="*/ 224 w 225"/>
                  <a:gd name="T9" fmla="*/ 48 h 52"/>
                  <a:gd name="T10" fmla="*/ 225 w 225"/>
                  <a:gd name="T11" fmla="*/ 50 h 52"/>
                  <a:gd name="T12" fmla="*/ 224 w 225"/>
                  <a:gd name="T13" fmla="*/ 52 h 52"/>
                  <a:gd name="T14" fmla="*/ 222 w 225"/>
                  <a:gd name="T15" fmla="*/ 50 h 52"/>
                  <a:gd name="T16" fmla="*/ 224 w 225"/>
                  <a:gd name="T17" fmla="*/ 48 h 52"/>
                  <a:gd name="T18" fmla="*/ 198 w 225"/>
                  <a:gd name="T19" fmla="*/ 5 h 52"/>
                  <a:gd name="T20" fmla="*/ 198 w 225"/>
                  <a:gd name="T21" fmla="*/ 7 h 52"/>
                  <a:gd name="T22" fmla="*/ 193 w 225"/>
                  <a:gd name="T23" fmla="*/ 3 h 52"/>
                  <a:gd name="T24" fmla="*/ 185 w 225"/>
                  <a:gd name="T25" fmla="*/ 1 h 52"/>
                  <a:gd name="T26" fmla="*/ 186 w 225"/>
                  <a:gd name="T27" fmla="*/ 0 h 52"/>
                  <a:gd name="T28" fmla="*/ 196 w 225"/>
                  <a:gd name="T29" fmla="*/ 1 h 52"/>
                  <a:gd name="T30" fmla="*/ 211 w 225"/>
                  <a:gd name="T31" fmla="*/ 32 h 52"/>
                  <a:gd name="T32" fmla="*/ 212 w 225"/>
                  <a:gd name="T33" fmla="*/ 30 h 52"/>
                  <a:gd name="T34" fmla="*/ 220 w 225"/>
                  <a:gd name="T35" fmla="*/ 41 h 52"/>
                  <a:gd name="T36" fmla="*/ 219 w 225"/>
                  <a:gd name="T37" fmla="*/ 43 h 52"/>
                  <a:gd name="T38" fmla="*/ 206 w 225"/>
                  <a:gd name="T39" fmla="*/ 24 h 52"/>
                  <a:gd name="T40" fmla="*/ 201 w 225"/>
                  <a:gd name="T41" fmla="*/ 12 h 52"/>
                  <a:gd name="T42" fmla="*/ 203 w 225"/>
                  <a:gd name="T43" fmla="*/ 13 h 52"/>
                  <a:gd name="T44" fmla="*/ 209 w 225"/>
                  <a:gd name="T45" fmla="*/ 25 h 52"/>
                  <a:gd name="T46" fmla="*/ 206 w 225"/>
                  <a:gd name="T47" fmla="*/ 24 h 52"/>
                  <a:gd name="T48" fmla="*/ 0 w 225"/>
                  <a:gd name="T49" fmla="*/ 0 h 52"/>
                  <a:gd name="T50" fmla="*/ 10 w 225"/>
                  <a:gd name="T51" fmla="*/ 1 h 52"/>
                  <a:gd name="T52" fmla="*/ 8 w 225"/>
                  <a:gd name="T53" fmla="*/ 3 h 52"/>
                  <a:gd name="T54" fmla="*/ 40 w 225"/>
                  <a:gd name="T55" fmla="*/ 0 h 52"/>
                  <a:gd name="T56" fmla="*/ 53 w 225"/>
                  <a:gd name="T57" fmla="*/ 1 h 52"/>
                  <a:gd name="T58" fmla="*/ 51 w 225"/>
                  <a:gd name="T59" fmla="*/ 3 h 52"/>
                  <a:gd name="T60" fmla="*/ 38 w 225"/>
                  <a:gd name="T61" fmla="*/ 1 h 52"/>
                  <a:gd name="T62" fmla="*/ 40 w 225"/>
                  <a:gd name="T63" fmla="*/ 0 h 52"/>
                  <a:gd name="T64" fmla="*/ 72 w 225"/>
                  <a:gd name="T65" fmla="*/ 0 h 52"/>
                  <a:gd name="T66" fmla="*/ 74 w 225"/>
                  <a:gd name="T67" fmla="*/ 1 h 52"/>
                  <a:gd name="T68" fmla="*/ 60 w 225"/>
                  <a:gd name="T69" fmla="*/ 3 h 52"/>
                  <a:gd name="T70" fmla="*/ 59 w 225"/>
                  <a:gd name="T71" fmla="*/ 1 h 52"/>
                  <a:gd name="T72" fmla="*/ 81 w 225"/>
                  <a:gd name="T73" fmla="*/ 0 h 52"/>
                  <a:gd name="T74" fmla="*/ 95 w 225"/>
                  <a:gd name="T75" fmla="*/ 1 h 52"/>
                  <a:gd name="T76" fmla="*/ 93 w 225"/>
                  <a:gd name="T77" fmla="*/ 3 h 52"/>
                  <a:gd name="T78" fmla="*/ 80 w 225"/>
                  <a:gd name="T79" fmla="*/ 1 h 52"/>
                  <a:gd name="T80" fmla="*/ 81 w 225"/>
                  <a:gd name="T81" fmla="*/ 0 h 52"/>
                  <a:gd name="T82" fmla="*/ 114 w 225"/>
                  <a:gd name="T83" fmla="*/ 0 h 52"/>
                  <a:gd name="T84" fmla="*/ 116 w 225"/>
                  <a:gd name="T85" fmla="*/ 1 h 52"/>
                  <a:gd name="T86" fmla="*/ 102 w 225"/>
                  <a:gd name="T87" fmla="*/ 3 h 52"/>
                  <a:gd name="T88" fmla="*/ 101 w 225"/>
                  <a:gd name="T89" fmla="*/ 1 h 52"/>
                  <a:gd name="T90" fmla="*/ 123 w 225"/>
                  <a:gd name="T91" fmla="*/ 0 h 52"/>
                  <a:gd name="T92" fmla="*/ 137 w 225"/>
                  <a:gd name="T93" fmla="*/ 1 h 52"/>
                  <a:gd name="T94" fmla="*/ 135 w 225"/>
                  <a:gd name="T95" fmla="*/ 3 h 52"/>
                  <a:gd name="T96" fmla="*/ 122 w 225"/>
                  <a:gd name="T97" fmla="*/ 1 h 52"/>
                  <a:gd name="T98" fmla="*/ 123 w 225"/>
                  <a:gd name="T99" fmla="*/ 0 h 52"/>
                  <a:gd name="T100" fmla="*/ 156 w 225"/>
                  <a:gd name="T101" fmla="*/ 0 h 52"/>
                  <a:gd name="T102" fmla="*/ 158 w 225"/>
                  <a:gd name="T103" fmla="*/ 1 h 52"/>
                  <a:gd name="T104" fmla="*/ 144 w 225"/>
                  <a:gd name="T105" fmla="*/ 3 h 52"/>
                  <a:gd name="T106" fmla="*/ 143 w 225"/>
                  <a:gd name="T107" fmla="*/ 1 h 52"/>
                  <a:gd name="T108" fmla="*/ 165 w 225"/>
                  <a:gd name="T109" fmla="*/ 0 h 52"/>
                  <a:gd name="T110" fmla="*/ 179 w 225"/>
                  <a:gd name="T111" fmla="*/ 1 h 52"/>
                  <a:gd name="T112" fmla="*/ 177 w 225"/>
                  <a:gd name="T113" fmla="*/ 3 h 52"/>
                  <a:gd name="T114" fmla="*/ 164 w 225"/>
                  <a:gd name="T115" fmla="*/ 1 h 52"/>
                  <a:gd name="T116" fmla="*/ 165 w 225"/>
                  <a:gd name="T117"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5" h="52">
                    <a:moveTo>
                      <a:pt x="19" y="0"/>
                    </a:moveTo>
                    <a:cubicBezTo>
                      <a:pt x="22" y="0"/>
                      <a:pt x="26" y="0"/>
                      <a:pt x="30" y="0"/>
                    </a:cubicBezTo>
                    <a:cubicBezTo>
                      <a:pt x="31" y="0"/>
                      <a:pt x="32" y="0"/>
                      <a:pt x="32" y="1"/>
                    </a:cubicBezTo>
                    <a:cubicBezTo>
                      <a:pt x="32" y="1"/>
                      <a:pt x="32" y="1"/>
                      <a:pt x="32" y="1"/>
                    </a:cubicBezTo>
                    <a:cubicBezTo>
                      <a:pt x="32" y="2"/>
                      <a:pt x="31" y="3"/>
                      <a:pt x="30" y="3"/>
                    </a:cubicBezTo>
                    <a:cubicBezTo>
                      <a:pt x="26" y="3"/>
                      <a:pt x="22" y="3"/>
                      <a:pt x="19" y="3"/>
                    </a:cubicBezTo>
                    <a:cubicBezTo>
                      <a:pt x="18" y="3"/>
                      <a:pt x="17" y="2"/>
                      <a:pt x="17" y="1"/>
                    </a:cubicBezTo>
                    <a:cubicBezTo>
                      <a:pt x="17" y="1"/>
                      <a:pt x="17" y="1"/>
                      <a:pt x="17" y="1"/>
                    </a:cubicBezTo>
                    <a:cubicBezTo>
                      <a:pt x="17" y="0"/>
                      <a:pt x="18" y="0"/>
                      <a:pt x="19" y="0"/>
                    </a:cubicBezTo>
                    <a:close/>
                    <a:moveTo>
                      <a:pt x="224" y="48"/>
                    </a:moveTo>
                    <a:cubicBezTo>
                      <a:pt x="224" y="48"/>
                      <a:pt x="224" y="48"/>
                      <a:pt x="224" y="48"/>
                    </a:cubicBezTo>
                    <a:cubicBezTo>
                      <a:pt x="225" y="48"/>
                      <a:pt x="225" y="49"/>
                      <a:pt x="225" y="50"/>
                    </a:cubicBezTo>
                    <a:cubicBezTo>
                      <a:pt x="225" y="50"/>
                      <a:pt x="225" y="50"/>
                      <a:pt x="225" y="50"/>
                    </a:cubicBezTo>
                    <a:cubicBezTo>
                      <a:pt x="225" y="51"/>
                      <a:pt x="225" y="52"/>
                      <a:pt x="224" y="52"/>
                    </a:cubicBezTo>
                    <a:cubicBezTo>
                      <a:pt x="224" y="52"/>
                      <a:pt x="224" y="52"/>
                      <a:pt x="224" y="52"/>
                    </a:cubicBezTo>
                    <a:cubicBezTo>
                      <a:pt x="223" y="52"/>
                      <a:pt x="222" y="51"/>
                      <a:pt x="222" y="50"/>
                    </a:cubicBezTo>
                    <a:cubicBezTo>
                      <a:pt x="222" y="50"/>
                      <a:pt x="222" y="50"/>
                      <a:pt x="222" y="50"/>
                    </a:cubicBezTo>
                    <a:cubicBezTo>
                      <a:pt x="222" y="49"/>
                      <a:pt x="223" y="48"/>
                      <a:pt x="224" y="48"/>
                    </a:cubicBezTo>
                    <a:close/>
                    <a:moveTo>
                      <a:pt x="196" y="1"/>
                    </a:moveTo>
                    <a:cubicBezTo>
                      <a:pt x="196" y="2"/>
                      <a:pt x="197" y="3"/>
                      <a:pt x="198" y="5"/>
                    </a:cubicBezTo>
                    <a:cubicBezTo>
                      <a:pt x="199" y="6"/>
                      <a:pt x="198" y="7"/>
                      <a:pt x="198" y="7"/>
                    </a:cubicBezTo>
                    <a:cubicBezTo>
                      <a:pt x="198" y="7"/>
                      <a:pt x="198" y="7"/>
                      <a:pt x="198" y="7"/>
                    </a:cubicBezTo>
                    <a:cubicBezTo>
                      <a:pt x="197" y="8"/>
                      <a:pt x="196" y="7"/>
                      <a:pt x="195" y="7"/>
                    </a:cubicBezTo>
                    <a:cubicBezTo>
                      <a:pt x="195" y="5"/>
                      <a:pt x="194" y="4"/>
                      <a:pt x="193" y="3"/>
                    </a:cubicBezTo>
                    <a:cubicBezTo>
                      <a:pt x="190" y="3"/>
                      <a:pt x="190" y="3"/>
                      <a:pt x="186" y="3"/>
                    </a:cubicBezTo>
                    <a:cubicBezTo>
                      <a:pt x="186" y="3"/>
                      <a:pt x="185" y="2"/>
                      <a:pt x="185" y="1"/>
                    </a:cubicBezTo>
                    <a:cubicBezTo>
                      <a:pt x="185" y="1"/>
                      <a:pt x="185" y="1"/>
                      <a:pt x="185" y="1"/>
                    </a:cubicBezTo>
                    <a:cubicBezTo>
                      <a:pt x="185" y="0"/>
                      <a:pt x="186" y="0"/>
                      <a:pt x="186" y="0"/>
                    </a:cubicBezTo>
                    <a:cubicBezTo>
                      <a:pt x="194" y="0"/>
                      <a:pt x="194" y="0"/>
                      <a:pt x="194" y="0"/>
                    </a:cubicBezTo>
                    <a:cubicBezTo>
                      <a:pt x="195" y="0"/>
                      <a:pt x="195" y="0"/>
                      <a:pt x="196" y="1"/>
                    </a:cubicBezTo>
                    <a:close/>
                    <a:moveTo>
                      <a:pt x="217" y="42"/>
                    </a:moveTo>
                    <a:cubicBezTo>
                      <a:pt x="215" y="39"/>
                      <a:pt x="213" y="36"/>
                      <a:pt x="211" y="32"/>
                    </a:cubicBezTo>
                    <a:cubicBezTo>
                      <a:pt x="211" y="32"/>
                      <a:pt x="211" y="31"/>
                      <a:pt x="212" y="30"/>
                    </a:cubicBezTo>
                    <a:cubicBezTo>
                      <a:pt x="212" y="30"/>
                      <a:pt x="212" y="30"/>
                      <a:pt x="212" y="30"/>
                    </a:cubicBezTo>
                    <a:cubicBezTo>
                      <a:pt x="212" y="30"/>
                      <a:pt x="213" y="30"/>
                      <a:pt x="214" y="31"/>
                    </a:cubicBezTo>
                    <a:cubicBezTo>
                      <a:pt x="216" y="34"/>
                      <a:pt x="218" y="37"/>
                      <a:pt x="220" y="41"/>
                    </a:cubicBezTo>
                    <a:cubicBezTo>
                      <a:pt x="221" y="41"/>
                      <a:pt x="220" y="42"/>
                      <a:pt x="219" y="43"/>
                    </a:cubicBezTo>
                    <a:cubicBezTo>
                      <a:pt x="219" y="43"/>
                      <a:pt x="219" y="43"/>
                      <a:pt x="219" y="43"/>
                    </a:cubicBezTo>
                    <a:cubicBezTo>
                      <a:pt x="219" y="43"/>
                      <a:pt x="218" y="43"/>
                      <a:pt x="217" y="42"/>
                    </a:cubicBezTo>
                    <a:close/>
                    <a:moveTo>
                      <a:pt x="206" y="24"/>
                    </a:moveTo>
                    <a:cubicBezTo>
                      <a:pt x="204" y="21"/>
                      <a:pt x="202" y="18"/>
                      <a:pt x="200" y="14"/>
                    </a:cubicBezTo>
                    <a:cubicBezTo>
                      <a:pt x="200" y="14"/>
                      <a:pt x="200" y="13"/>
                      <a:pt x="201" y="12"/>
                    </a:cubicBezTo>
                    <a:cubicBezTo>
                      <a:pt x="201" y="12"/>
                      <a:pt x="201" y="12"/>
                      <a:pt x="201" y="12"/>
                    </a:cubicBezTo>
                    <a:cubicBezTo>
                      <a:pt x="201" y="12"/>
                      <a:pt x="203" y="12"/>
                      <a:pt x="203" y="13"/>
                    </a:cubicBezTo>
                    <a:cubicBezTo>
                      <a:pt x="205" y="16"/>
                      <a:pt x="207" y="19"/>
                      <a:pt x="209" y="23"/>
                    </a:cubicBezTo>
                    <a:cubicBezTo>
                      <a:pt x="210" y="24"/>
                      <a:pt x="209" y="25"/>
                      <a:pt x="209" y="25"/>
                    </a:cubicBezTo>
                    <a:cubicBezTo>
                      <a:pt x="209" y="25"/>
                      <a:pt x="209" y="25"/>
                      <a:pt x="209" y="25"/>
                    </a:cubicBezTo>
                    <a:cubicBezTo>
                      <a:pt x="208" y="26"/>
                      <a:pt x="207" y="25"/>
                      <a:pt x="206" y="24"/>
                    </a:cubicBezTo>
                    <a:close/>
                    <a:moveTo>
                      <a:pt x="0" y="3"/>
                    </a:moveTo>
                    <a:cubicBezTo>
                      <a:pt x="0" y="0"/>
                      <a:pt x="0" y="0"/>
                      <a:pt x="0" y="0"/>
                    </a:cubicBezTo>
                    <a:cubicBezTo>
                      <a:pt x="8" y="0"/>
                      <a:pt x="8" y="0"/>
                      <a:pt x="8" y="0"/>
                    </a:cubicBezTo>
                    <a:cubicBezTo>
                      <a:pt x="9" y="0"/>
                      <a:pt x="10" y="0"/>
                      <a:pt x="10" y="1"/>
                    </a:cubicBezTo>
                    <a:cubicBezTo>
                      <a:pt x="10" y="1"/>
                      <a:pt x="10" y="1"/>
                      <a:pt x="10" y="1"/>
                    </a:cubicBezTo>
                    <a:cubicBezTo>
                      <a:pt x="10" y="2"/>
                      <a:pt x="9" y="3"/>
                      <a:pt x="8" y="3"/>
                    </a:cubicBezTo>
                    <a:cubicBezTo>
                      <a:pt x="0" y="3"/>
                      <a:pt x="0" y="3"/>
                      <a:pt x="0" y="3"/>
                    </a:cubicBezTo>
                    <a:close/>
                    <a:moveTo>
                      <a:pt x="40" y="0"/>
                    </a:moveTo>
                    <a:cubicBezTo>
                      <a:pt x="43" y="0"/>
                      <a:pt x="47" y="0"/>
                      <a:pt x="51" y="0"/>
                    </a:cubicBezTo>
                    <a:cubicBezTo>
                      <a:pt x="52" y="0"/>
                      <a:pt x="53" y="0"/>
                      <a:pt x="53" y="1"/>
                    </a:cubicBezTo>
                    <a:cubicBezTo>
                      <a:pt x="53" y="1"/>
                      <a:pt x="53" y="1"/>
                      <a:pt x="53" y="1"/>
                    </a:cubicBezTo>
                    <a:cubicBezTo>
                      <a:pt x="53" y="2"/>
                      <a:pt x="52" y="3"/>
                      <a:pt x="51" y="3"/>
                    </a:cubicBezTo>
                    <a:cubicBezTo>
                      <a:pt x="47" y="3"/>
                      <a:pt x="43" y="3"/>
                      <a:pt x="40" y="3"/>
                    </a:cubicBezTo>
                    <a:cubicBezTo>
                      <a:pt x="39" y="3"/>
                      <a:pt x="38" y="2"/>
                      <a:pt x="38" y="1"/>
                    </a:cubicBezTo>
                    <a:cubicBezTo>
                      <a:pt x="38" y="1"/>
                      <a:pt x="38" y="1"/>
                      <a:pt x="38" y="1"/>
                    </a:cubicBezTo>
                    <a:cubicBezTo>
                      <a:pt x="38" y="0"/>
                      <a:pt x="39" y="0"/>
                      <a:pt x="40" y="0"/>
                    </a:cubicBezTo>
                    <a:close/>
                    <a:moveTo>
                      <a:pt x="60" y="0"/>
                    </a:moveTo>
                    <a:cubicBezTo>
                      <a:pt x="64" y="0"/>
                      <a:pt x="68" y="0"/>
                      <a:pt x="72" y="0"/>
                    </a:cubicBezTo>
                    <a:cubicBezTo>
                      <a:pt x="73" y="0"/>
                      <a:pt x="74" y="0"/>
                      <a:pt x="74" y="1"/>
                    </a:cubicBezTo>
                    <a:cubicBezTo>
                      <a:pt x="74" y="1"/>
                      <a:pt x="74" y="1"/>
                      <a:pt x="74" y="1"/>
                    </a:cubicBezTo>
                    <a:cubicBezTo>
                      <a:pt x="74" y="2"/>
                      <a:pt x="73" y="3"/>
                      <a:pt x="72" y="3"/>
                    </a:cubicBezTo>
                    <a:cubicBezTo>
                      <a:pt x="68" y="3"/>
                      <a:pt x="64" y="3"/>
                      <a:pt x="60" y="3"/>
                    </a:cubicBezTo>
                    <a:cubicBezTo>
                      <a:pt x="60" y="3"/>
                      <a:pt x="59" y="2"/>
                      <a:pt x="59" y="1"/>
                    </a:cubicBezTo>
                    <a:cubicBezTo>
                      <a:pt x="59" y="1"/>
                      <a:pt x="59" y="1"/>
                      <a:pt x="59" y="1"/>
                    </a:cubicBezTo>
                    <a:cubicBezTo>
                      <a:pt x="59" y="0"/>
                      <a:pt x="60" y="0"/>
                      <a:pt x="60" y="0"/>
                    </a:cubicBezTo>
                    <a:close/>
                    <a:moveTo>
                      <a:pt x="81" y="0"/>
                    </a:moveTo>
                    <a:cubicBezTo>
                      <a:pt x="85" y="0"/>
                      <a:pt x="89" y="0"/>
                      <a:pt x="93" y="0"/>
                    </a:cubicBezTo>
                    <a:cubicBezTo>
                      <a:pt x="94" y="0"/>
                      <a:pt x="95" y="0"/>
                      <a:pt x="95" y="1"/>
                    </a:cubicBezTo>
                    <a:cubicBezTo>
                      <a:pt x="95" y="1"/>
                      <a:pt x="95" y="1"/>
                      <a:pt x="95" y="1"/>
                    </a:cubicBezTo>
                    <a:cubicBezTo>
                      <a:pt x="95" y="2"/>
                      <a:pt x="94" y="3"/>
                      <a:pt x="93" y="3"/>
                    </a:cubicBezTo>
                    <a:cubicBezTo>
                      <a:pt x="89" y="3"/>
                      <a:pt x="85" y="3"/>
                      <a:pt x="81" y="3"/>
                    </a:cubicBezTo>
                    <a:cubicBezTo>
                      <a:pt x="81" y="3"/>
                      <a:pt x="80" y="2"/>
                      <a:pt x="80" y="1"/>
                    </a:cubicBezTo>
                    <a:cubicBezTo>
                      <a:pt x="80" y="1"/>
                      <a:pt x="80" y="1"/>
                      <a:pt x="80" y="1"/>
                    </a:cubicBezTo>
                    <a:cubicBezTo>
                      <a:pt x="80" y="0"/>
                      <a:pt x="81" y="0"/>
                      <a:pt x="81" y="0"/>
                    </a:cubicBezTo>
                    <a:close/>
                    <a:moveTo>
                      <a:pt x="102" y="0"/>
                    </a:moveTo>
                    <a:cubicBezTo>
                      <a:pt x="106" y="0"/>
                      <a:pt x="110" y="0"/>
                      <a:pt x="114" y="0"/>
                    </a:cubicBezTo>
                    <a:cubicBezTo>
                      <a:pt x="115" y="0"/>
                      <a:pt x="116" y="0"/>
                      <a:pt x="116" y="1"/>
                    </a:cubicBezTo>
                    <a:cubicBezTo>
                      <a:pt x="116" y="1"/>
                      <a:pt x="116" y="1"/>
                      <a:pt x="116" y="1"/>
                    </a:cubicBezTo>
                    <a:cubicBezTo>
                      <a:pt x="116" y="2"/>
                      <a:pt x="115" y="3"/>
                      <a:pt x="114" y="3"/>
                    </a:cubicBezTo>
                    <a:cubicBezTo>
                      <a:pt x="110" y="3"/>
                      <a:pt x="106" y="3"/>
                      <a:pt x="102" y="3"/>
                    </a:cubicBezTo>
                    <a:cubicBezTo>
                      <a:pt x="102" y="3"/>
                      <a:pt x="101" y="2"/>
                      <a:pt x="101" y="1"/>
                    </a:cubicBezTo>
                    <a:cubicBezTo>
                      <a:pt x="101" y="1"/>
                      <a:pt x="101" y="1"/>
                      <a:pt x="101" y="1"/>
                    </a:cubicBezTo>
                    <a:cubicBezTo>
                      <a:pt x="101" y="0"/>
                      <a:pt x="102" y="0"/>
                      <a:pt x="102" y="0"/>
                    </a:cubicBezTo>
                    <a:close/>
                    <a:moveTo>
                      <a:pt x="123" y="0"/>
                    </a:moveTo>
                    <a:cubicBezTo>
                      <a:pt x="127" y="0"/>
                      <a:pt x="131" y="0"/>
                      <a:pt x="135" y="0"/>
                    </a:cubicBezTo>
                    <a:cubicBezTo>
                      <a:pt x="136" y="0"/>
                      <a:pt x="137" y="0"/>
                      <a:pt x="137" y="1"/>
                    </a:cubicBezTo>
                    <a:cubicBezTo>
                      <a:pt x="137" y="1"/>
                      <a:pt x="137" y="1"/>
                      <a:pt x="137" y="1"/>
                    </a:cubicBezTo>
                    <a:cubicBezTo>
                      <a:pt x="137" y="2"/>
                      <a:pt x="136" y="3"/>
                      <a:pt x="135" y="3"/>
                    </a:cubicBezTo>
                    <a:cubicBezTo>
                      <a:pt x="131" y="3"/>
                      <a:pt x="127" y="3"/>
                      <a:pt x="123" y="3"/>
                    </a:cubicBezTo>
                    <a:cubicBezTo>
                      <a:pt x="123" y="3"/>
                      <a:pt x="122" y="2"/>
                      <a:pt x="122" y="1"/>
                    </a:cubicBezTo>
                    <a:cubicBezTo>
                      <a:pt x="122" y="1"/>
                      <a:pt x="122" y="1"/>
                      <a:pt x="122" y="1"/>
                    </a:cubicBezTo>
                    <a:cubicBezTo>
                      <a:pt x="122" y="0"/>
                      <a:pt x="123" y="0"/>
                      <a:pt x="123" y="0"/>
                    </a:cubicBezTo>
                    <a:close/>
                    <a:moveTo>
                      <a:pt x="144" y="0"/>
                    </a:moveTo>
                    <a:cubicBezTo>
                      <a:pt x="148" y="0"/>
                      <a:pt x="152" y="0"/>
                      <a:pt x="156" y="0"/>
                    </a:cubicBezTo>
                    <a:cubicBezTo>
                      <a:pt x="157" y="0"/>
                      <a:pt x="158" y="0"/>
                      <a:pt x="158" y="1"/>
                    </a:cubicBezTo>
                    <a:cubicBezTo>
                      <a:pt x="158" y="1"/>
                      <a:pt x="158" y="1"/>
                      <a:pt x="158" y="1"/>
                    </a:cubicBezTo>
                    <a:cubicBezTo>
                      <a:pt x="158" y="2"/>
                      <a:pt x="157" y="3"/>
                      <a:pt x="156" y="3"/>
                    </a:cubicBezTo>
                    <a:cubicBezTo>
                      <a:pt x="152" y="3"/>
                      <a:pt x="148" y="3"/>
                      <a:pt x="144" y="3"/>
                    </a:cubicBezTo>
                    <a:cubicBezTo>
                      <a:pt x="144" y="3"/>
                      <a:pt x="143" y="2"/>
                      <a:pt x="143" y="1"/>
                    </a:cubicBezTo>
                    <a:cubicBezTo>
                      <a:pt x="143" y="1"/>
                      <a:pt x="143" y="1"/>
                      <a:pt x="143" y="1"/>
                    </a:cubicBezTo>
                    <a:cubicBezTo>
                      <a:pt x="143" y="0"/>
                      <a:pt x="144" y="0"/>
                      <a:pt x="144" y="0"/>
                    </a:cubicBezTo>
                    <a:close/>
                    <a:moveTo>
                      <a:pt x="165" y="0"/>
                    </a:moveTo>
                    <a:cubicBezTo>
                      <a:pt x="169" y="0"/>
                      <a:pt x="173" y="0"/>
                      <a:pt x="177" y="0"/>
                    </a:cubicBezTo>
                    <a:cubicBezTo>
                      <a:pt x="178" y="0"/>
                      <a:pt x="179" y="0"/>
                      <a:pt x="179" y="1"/>
                    </a:cubicBezTo>
                    <a:cubicBezTo>
                      <a:pt x="179" y="1"/>
                      <a:pt x="179" y="1"/>
                      <a:pt x="179" y="1"/>
                    </a:cubicBezTo>
                    <a:cubicBezTo>
                      <a:pt x="179" y="2"/>
                      <a:pt x="178" y="3"/>
                      <a:pt x="177" y="3"/>
                    </a:cubicBezTo>
                    <a:cubicBezTo>
                      <a:pt x="173" y="3"/>
                      <a:pt x="169" y="3"/>
                      <a:pt x="165" y="3"/>
                    </a:cubicBezTo>
                    <a:cubicBezTo>
                      <a:pt x="165" y="3"/>
                      <a:pt x="164" y="2"/>
                      <a:pt x="164" y="1"/>
                    </a:cubicBezTo>
                    <a:cubicBezTo>
                      <a:pt x="164" y="1"/>
                      <a:pt x="164" y="1"/>
                      <a:pt x="164" y="1"/>
                    </a:cubicBezTo>
                    <a:cubicBezTo>
                      <a:pt x="164" y="0"/>
                      <a:pt x="165" y="0"/>
                      <a:pt x="165" y="0"/>
                    </a:cubicBezTo>
                    <a:close/>
                  </a:path>
                </a:pathLst>
              </a:custGeom>
              <a:solidFill>
                <a:srgbClr val="82C3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8" name="矩形 37"/>
            <p:cNvSpPr/>
            <p:nvPr/>
          </p:nvSpPr>
          <p:spPr>
            <a:xfrm>
              <a:off x="4343282" y="1219179"/>
              <a:ext cx="5320723" cy="767177"/>
            </a:xfrm>
            <a:prstGeom prst="rect">
              <a:avLst/>
            </a:prstGeom>
          </p:spPr>
          <p:txBody>
            <a:bodyPr wrap="none">
              <a:spAutoFit/>
            </a:bodyPr>
            <a:lstStyle/>
            <a:p>
              <a:pPr>
                <a:lnSpc>
                  <a:spcPct val="130000"/>
                </a:lnSpc>
              </a:pPr>
              <a:r>
                <a:rPr lang="zh-CN" altLang="en-US" sz="3200" kern="0">
                  <a:latin typeface="Times New Roman" pitchFamily="18" charset="0"/>
                  <a:ea typeface="思源黑体 CN Medium" panose="020B0600000000000000" pitchFamily="34" charset="-122"/>
                  <a:cs typeface="Times New Roman" pitchFamily="18" charset="0"/>
                </a:rPr>
                <a:t>四、公证员职业伦理特征</a:t>
              </a:r>
            </a:p>
          </p:txBody>
        </p:sp>
      </p:grpSp>
      <p:pic>
        <p:nvPicPr>
          <p:cNvPr id="48" name="Picture 2" descr="å°åäººå¬è¯é£äºäº."/>
          <p:cNvPicPr>
            <a:picLocks noChangeAspect="1" noChangeArrowheads="1"/>
          </p:cNvPicPr>
          <p:nvPr/>
        </p:nvPicPr>
        <p:blipFill>
          <a:blip r:embed="rId4">
            <a:clrChange>
              <a:clrFrom>
                <a:srgbClr val="FFFFFF"/>
              </a:clrFrom>
              <a:clrTo>
                <a:srgbClr val="FFFFFF">
                  <a:alpha val="0"/>
                </a:srgbClr>
              </a:clrTo>
            </a:clrChange>
          </a:blip>
          <a:stretch>
            <a:fillRect/>
          </a:stretch>
        </p:blipFill>
        <p:spPr bwMode="auto">
          <a:xfrm>
            <a:off x="1045825" y="1781561"/>
            <a:ext cx="2767891" cy="3294878"/>
          </a:xfrm>
          <a:prstGeom prst="rect">
            <a:avLst/>
          </a:prstGeom>
          <a:noFill/>
          <a:ln w="9525">
            <a:noFill/>
            <a:miter lim="800000"/>
          </a:ln>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48"/>
                                        </p:tgtEl>
                                        <p:attrNameLst>
                                          <p:attrName>style.visibility</p:attrName>
                                        </p:attrNameLst>
                                      </p:cBhvr>
                                      <p:to>
                                        <p:strVal val="visible"/>
                                      </p:to>
                                    </p:set>
                                    <p:anim calcmode="lin" valueType="num">
                                      <p:cBhvr>
                                        <p:cTn id="8" dur="500" fill="hold"/>
                                        <p:tgtEl>
                                          <p:spTgt spid="48"/>
                                        </p:tgtEl>
                                        <p:attrNameLst>
                                          <p:attrName>ppt_w</p:attrName>
                                        </p:attrNameLst>
                                      </p:cBhvr>
                                      <p:tavLst>
                                        <p:tav tm="0">
                                          <p:val>
                                            <p:fltVal val="0"/>
                                          </p:val>
                                        </p:tav>
                                        <p:tav tm="100000">
                                          <p:val>
                                            <p:strVal val="#ppt_w"/>
                                          </p:val>
                                        </p:tav>
                                      </p:tavLst>
                                    </p:anim>
                                    <p:anim calcmode="lin" valueType="num">
                                      <p:cBhvr>
                                        <p:cTn id="9" dur="500" fill="hold"/>
                                        <p:tgtEl>
                                          <p:spTgt spid="48"/>
                                        </p:tgtEl>
                                        <p:attrNameLst>
                                          <p:attrName>ppt_h</p:attrName>
                                        </p:attrNameLst>
                                      </p:cBhvr>
                                      <p:tavLst>
                                        <p:tav tm="0">
                                          <p:val>
                                            <p:fltVal val="0"/>
                                          </p:val>
                                        </p:tav>
                                        <p:tav tm="100000">
                                          <p:val>
                                            <p:strVal val="#ppt_h"/>
                                          </p:val>
                                        </p:tav>
                                      </p:tavLst>
                                    </p:anim>
                                    <p:animEffect transition="in" filter="fade">
                                      <p:cBhvr>
                                        <p:cTn id="10" dur="500"/>
                                        <p:tgtEl>
                                          <p:spTgt spid="48"/>
                                        </p:tgtEl>
                                      </p:cBhvr>
                                    </p:animEffect>
                                  </p:childTnLst>
                                </p:cTn>
                              </p:par>
                            </p:childTnLst>
                          </p:cTn>
                        </p:par>
                        <p:par>
                          <p:cTn id="11" fill="hold" nodeType="withGroup">
                            <p:stCondLst>
                              <p:cond delay="500"/>
                            </p:stCondLst>
                            <p:childTnLst>
                              <p:par>
                                <p:cTn id="12" presetID="17" presetClass="entr" presetSubtype="8" fill="hold" nodeType="afterEffec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ppt_x</p:attrName>
                                        </p:attrNameLst>
                                      </p:cBhvr>
                                      <p:tavLst>
                                        <p:tav tm="0">
                                          <p:val>
                                            <p:strVal val="#ppt_x-#ppt_w/2"/>
                                          </p:val>
                                        </p:tav>
                                        <p:tav tm="100000">
                                          <p:val>
                                            <p:strVal val="#ppt_x"/>
                                          </p:val>
                                        </p:tav>
                                      </p:tavLst>
                                    </p:anim>
                                    <p:anim calcmode="lin" valueType="num">
                                      <p:cBhvr>
                                        <p:cTn id="15" dur="500" fill="hold"/>
                                        <p:tgtEl>
                                          <p:spTgt spid="8"/>
                                        </p:tgtEl>
                                        <p:attrNameLst>
                                          <p:attrName>ppt_y</p:attrName>
                                        </p:attrNameLst>
                                      </p:cBhvr>
                                      <p:tavLst>
                                        <p:tav tm="0">
                                          <p:val>
                                            <p:strVal val="#ppt_y"/>
                                          </p:val>
                                        </p:tav>
                                        <p:tav tm="100000">
                                          <p:val>
                                            <p:strVal val="#ppt_y"/>
                                          </p:val>
                                        </p:tav>
                                      </p:tavLst>
                                    </p:anim>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strVal val="#ppt_h"/>
                                          </p:val>
                                        </p:tav>
                                        <p:tav tm="100000">
                                          <p:val>
                                            <p:strVal val="#ppt_h"/>
                                          </p:val>
                                        </p:tav>
                                      </p:tavLst>
                                    </p:anim>
                                  </p:childTnLst>
                                </p:cTn>
                              </p:par>
                            </p:childTnLst>
                          </p:cTn>
                        </p:par>
                        <p:par>
                          <p:cTn id="18" fill="hold" nodeType="withGroup">
                            <p:stCondLst>
                              <p:cond delay="1000"/>
                            </p:stCondLst>
                            <p:childTnLst>
                              <p:par>
                                <p:cTn id="19" presetID="17" presetClass="entr" presetSubtype="8" fill="hold" nodeType="afterEffect">
                                  <p:childTnLst>
                                    <p:set>
                                      <p:cBhvr>
                                        <p:cTn id="20" dur="1" fill="hold">
                                          <p:stCondLst>
                                            <p:cond delay="0"/>
                                          </p:stCondLst>
                                        </p:cTn>
                                        <p:tgtEl>
                                          <p:spTgt spid="133"/>
                                        </p:tgtEl>
                                        <p:attrNameLst>
                                          <p:attrName>style.visibility</p:attrName>
                                        </p:attrNameLst>
                                      </p:cBhvr>
                                      <p:to>
                                        <p:strVal val="visible"/>
                                      </p:to>
                                    </p:set>
                                    <p:anim calcmode="lin" valueType="num">
                                      <p:cBhvr>
                                        <p:cTn id="21" dur="500" fill="hold"/>
                                        <p:tgtEl>
                                          <p:spTgt spid="133"/>
                                        </p:tgtEl>
                                        <p:attrNameLst>
                                          <p:attrName>ppt_x</p:attrName>
                                        </p:attrNameLst>
                                      </p:cBhvr>
                                      <p:tavLst>
                                        <p:tav tm="0">
                                          <p:val>
                                            <p:strVal val="#ppt_x-#ppt_w/2"/>
                                          </p:val>
                                        </p:tav>
                                        <p:tav tm="100000">
                                          <p:val>
                                            <p:strVal val="#ppt_x"/>
                                          </p:val>
                                        </p:tav>
                                      </p:tavLst>
                                    </p:anim>
                                    <p:anim calcmode="lin" valueType="num">
                                      <p:cBhvr>
                                        <p:cTn id="22" dur="500" fill="hold"/>
                                        <p:tgtEl>
                                          <p:spTgt spid="133"/>
                                        </p:tgtEl>
                                        <p:attrNameLst>
                                          <p:attrName>ppt_y</p:attrName>
                                        </p:attrNameLst>
                                      </p:cBhvr>
                                      <p:tavLst>
                                        <p:tav tm="0">
                                          <p:val>
                                            <p:strVal val="#ppt_y"/>
                                          </p:val>
                                        </p:tav>
                                        <p:tav tm="100000">
                                          <p:val>
                                            <p:strVal val="#ppt_y"/>
                                          </p:val>
                                        </p:tav>
                                      </p:tavLst>
                                    </p:anim>
                                    <p:anim calcmode="lin" valueType="num">
                                      <p:cBhvr>
                                        <p:cTn id="23" dur="500" fill="hold"/>
                                        <p:tgtEl>
                                          <p:spTgt spid="133"/>
                                        </p:tgtEl>
                                        <p:attrNameLst>
                                          <p:attrName>ppt_w</p:attrName>
                                        </p:attrNameLst>
                                      </p:cBhvr>
                                      <p:tavLst>
                                        <p:tav tm="0">
                                          <p:val>
                                            <p:fltVal val="0"/>
                                          </p:val>
                                        </p:tav>
                                        <p:tav tm="100000">
                                          <p:val>
                                            <p:strVal val="#ppt_w"/>
                                          </p:val>
                                        </p:tav>
                                      </p:tavLst>
                                    </p:anim>
                                    <p:anim calcmode="lin" valueType="num">
                                      <p:cBhvr>
                                        <p:cTn id="24" dur="500" fill="hold"/>
                                        <p:tgtEl>
                                          <p:spTgt spid="133"/>
                                        </p:tgtEl>
                                        <p:attrNameLst>
                                          <p:attrName>ppt_h</p:attrName>
                                        </p:attrNameLst>
                                      </p:cBhvr>
                                      <p:tavLst>
                                        <p:tav tm="0">
                                          <p:val>
                                            <p:strVal val="#ppt_h"/>
                                          </p:val>
                                        </p:tav>
                                        <p:tav tm="100000">
                                          <p:val>
                                            <p:strVal val="#ppt_h"/>
                                          </p:val>
                                        </p:tav>
                                      </p:tavLst>
                                    </p:anim>
                                  </p:childTnLst>
                                </p:cTn>
                              </p:par>
                            </p:childTnLst>
                          </p:cTn>
                        </p:par>
                        <p:par>
                          <p:cTn id="25" fill="hold" nodeType="withGroup">
                            <p:stCondLst>
                              <p:cond delay="1500"/>
                            </p:stCondLst>
                            <p:childTnLst>
                              <p:par>
                                <p:cTn id="26" presetID="17" presetClass="entr" presetSubtype="8" fill="hold" nodeType="afterEffect">
                                  <p:childTnLst>
                                    <p:set>
                                      <p:cBhvr>
                                        <p:cTn id="27" dur="1" fill="hold">
                                          <p:stCondLst>
                                            <p:cond delay="0"/>
                                          </p:stCondLst>
                                        </p:cTn>
                                        <p:tgtEl>
                                          <p:spTgt spid="145"/>
                                        </p:tgtEl>
                                        <p:attrNameLst>
                                          <p:attrName>style.visibility</p:attrName>
                                        </p:attrNameLst>
                                      </p:cBhvr>
                                      <p:to>
                                        <p:strVal val="visible"/>
                                      </p:to>
                                    </p:set>
                                    <p:anim calcmode="lin" valueType="num">
                                      <p:cBhvr>
                                        <p:cTn id="28" dur="500" fill="hold"/>
                                        <p:tgtEl>
                                          <p:spTgt spid="145"/>
                                        </p:tgtEl>
                                        <p:attrNameLst>
                                          <p:attrName>ppt_x</p:attrName>
                                        </p:attrNameLst>
                                      </p:cBhvr>
                                      <p:tavLst>
                                        <p:tav tm="0">
                                          <p:val>
                                            <p:strVal val="#ppt_x-#ppt_w/2"/>
                                          </p:val>
                                        </p:tav>
                                        <p:tav tm="100000">
                                          <p:val>
                                            <p:strVal val="#ppt_x"/>
                                          </p:val>
                                        </p:tav>
                                      </p:tavLst>
                                    </p:anim>
                                    <p:anim calcmode="lin" valueType="num">
                                      <p:cBhvr>
                                        <p:cTn id="29" dur="500" fill="hold"/>
                                        <p:tgtEl>
                                          <p:spTgt spid="145"/>
                                        </p:tgtEl>
                                        <p:attrNameLst>
                                          <p:attrName>ppt_y</p:attrName>
                                        </p:attrNameLst>
                                      </p:cBhvr>
                                      <p:tavLst>
                                        <p:tav tm="0">
                                          <p:val>
                                            <p:strVal val="#ppt_y"/>
                                          </p:val>
                                        </p:tav>
                                        <p:tav tm="100000">
                                          <p:val>
                                            <p:strVal val="#ppt_y"/>
                                          </p:val>
                                        </p:tav>
                                      </p:tavLst>
                                    </p:anim>
                                    <p:anim calcmode="lin" valueType="num">
                                      <p:cBhvr>
                                        <p:cTn id="30" dur="500" fill="hold"/>
                                        <p:tgtEl>
                                          <p:spTgt spid="145"/>
                                        </p:tgtEl>
                                        <p:attrNameLst>
                                          <p:attrName>ppt_w</p:attrName>
                                        </p:attrNameLst>
                                      </p:cBhvr>
                                      <p:tavLst>
                                        <p:tav tm="0">
                                          <p:val>
                                            <p:fltVal val="0"/>
                                          </p:val>
                                        </p:tav>
                                        <p:tav tm="100000">
                                          <p:val>
                                            <p:strVal val="#ppt_w"/>
                                          </p:val>
                                        </p:tav>
                                      </p:tavLst>
                                    </p:anim>
                                    <p:anim calcmode="lin" valueType="num">
                                      <p:cBhvr>
                                        <p:cTn id="31" dur="500" fill="hold"/>
                                        <p:tgtEl>
                                          <p:spTgt spid="145"/>
                                        </p:tgtEl>
                                        <p:attrNameLst>
                                          <p:attrName>ppt_h</p:attrName>
                                        </p:attrNameLst>
                                      </p:cBhvr>
                                      <p:tavLst>
                                        <p:tav tm="0">
                                          <p:val>
                                            <p:strVal val="#ppt_h"/>
                                          </p:val>
                                        </p:tav>
                                        <p:tav tm="100000">
                                          <p:val>
                                            <p:strVal val="#ppt_h"/>
                                          </p:val>
                                        </p:tav>
                                      </p:tavLst>
                                    </p:anim>
                                  </p:childTnLst>
                                </p:cTn>
                              </p:par>
                            </p:childTnLst>
                          </p:cTn>
                        </p:par>
                        <p:par>
                          <p:cTn id="32" fill="hold" nodeType="withGroup">
                            <p:stCondLst>
                              <p:cond delay="2000"/>
                            </p:stCondLst>
                            <p:childTnLst>
                              <p:par>
                                <p:cTn id="33" presetID="17" presetClass="entr" presetSubtype="8" fill="hold" nodeType="afterEffect">
                                  <p:childTnLst>
                                    <p:set>
                                      <p:cBhvr>
                                        <p:cTn id="34" dur="1" fill="hold">
                                          <p:stCondLst>
                                            <p:cond delay="0"/>
                                          </p:stCondLst>
                                        </p:cTn>
                                        <p:tgtEl>
                                          <p:spTgt spid="36"/>
                                        </p:tgtEl>
                                        <p:attrNameLst>
                                          <p:attrName>style.visibility</p:attrName>
                                        </p:attrNameLst>
                                      </p:cBhvr>
                                      <p:to>
                                        <p:strVal val="visible"/>
                                      </p:to>
                                    </p:set>
                                    <p:anim calcmode="lin" valueType="num">
                                      <p:cBhvr>
                                        <p:cTn id="35" dur="500" fill="hold"/>
                                        <p:tgtEl>
                                          <p:spTgt spid="36"/>
                                        </p:tgtEl>
                                        <p:attrNameLst>
                                          <p:attrName>ppt_x</p:attrName>
                                        </p:attrNameLst>
                                      </p:cBhvr>
                                      <p:tavLst>
                                        <p:tav tm="0">
                                          <p:val>
                                            <p:strVal val="#ppt_x-#ppt_w/2"/>
                                          </p:val>
                                        </p:tav>
                                        <p:tav tm="100000">
                                          <p:val>
                                            <p:strVal val="#ppt_x"/>
                                          </p:val>
                                        </p:tav>
                                      </p:tavLst>
                                    </p:anim>
                                    <p:anim calcmode="lin" valueType="num">
                                      <p:cBhvr>
                                        <p:cTn id="36" dur="500" fill="hold"/>
                                        <p:tgtEl>
                                          <p:spTgt spid="36"/>
                                        </p:tgtEl>
                                        <p:attrNameLst>
                                          <p:attrName>ppt_y</p:attrName>
                                        </p:attrNameLst>
                                      </p:cBhvr>
                                      <p:tavLst>
                                        <p:tav tm="0">
                                          <p:val>
                                            <p:strVal val="#ppt_y"/>
                                          </p:val>
                                        </p:tav>
                                        <p:tav tm="100000">
                                          <p:val>
                                            <p:strVal val="#ppt_y"/>
                                          </p:val>
                                        </p:tav>
                                      </p:tavLst>
                                    </p:anim>
                                    <p:anim calcmode="lin" valueType="num">
                                      <p:cBhvr>
                                        <p:cTn id="37" dur="500" fill="hold"/>
                                        <p:tgtEl>
                                          <p:spTgt spid="36"/>
                                        </p:tgtEl>
                                        <p:attrNameLst>
                                          <p:attrName>ppt_w</p:attrName>
                                        </p:attrNameLst>
                                      </p:cBhvr>
                                      <p:tavLst>
                                        <p:tav tm="0">
                                          <p:val>
                                            <p:fltVal val="0"/>
                                          </p:val>
                                        </p:tav>
                                        <p:tav tm="100000">
                                          <p:val>
                                            <p:strVal val="#ppt_w"/>
                                          </p:val>
                                        </p:tav>
                                      </p:tavLst>
                                    </p:anim>
                                    <p:anim calcmode="lin" valueType="num">
                                      <p:cBhvr>
                                        <p:cTn id="38" dur="500" fill="hold"/>
                                        <p:tgtEl>
                                          <p:spTgt spid="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7113" y="663694"/>
            <a:ext cx="3887287" cy="523220"/>
          </a:xfrm>
          <a:prstGeom prst="rect">
            <a:avLst/>
          </a:prstGeom>
        </p:spPr>
        <p:txBody>
          <a:bodyPr wrap="square">
            <a:spAutoFit/>
          </a:bodyPr>
          <a:lstStyle/>
          <a:p>
            <a:r>
              <a:rPr lang="zh-CN" altLang="en-US" sz="2800" dirty="0"/>
              <a:t>一、法律职业的概念</a:t>
            </a:r>
          </a:p>
        </p:txBody>
      </p:sp>
      <p:sp>
        <p:nvSpPr>
          <p:cNvPr id="3" name="矩形 2"/>
          <p:cNvSpPr/>
          <p:nvPr/>
        </p:nvSpPr>
        <p:spPr>
          <a:xfrm>
            <a:off x="837112" y="1612315"/>
            <a:ext cx="10277928" cy="954107"/>
          </a:xfrm>
          <a:prstGeom prst="rect">
            <a:avLst/>
          </a:prstGeom>
        </p:spPr>
        <p:txBody>
          <a:bodyPr wrap="square">
            <a:spAutoFit/>
          </a:bodyPr>
          <a:lstStyle/>
          <a:p>
            <a:r>
              <a:rPr lang="zh-CN" altLang="en-US" sz="2800" dirty="0"/>
              <a:t>定义 </a:t>
            </a:r>
            <a:r>
              <a:rPr lang="en-US" altLang="zh-CN" sz="2800" dirty="0"/>
              <a:t>«</a:t>
            </a:r>
            <a:r>
              <a:rPr lang="zh-CN" altLang="en-US" sz="2800" dirty="0"/>
              <a:t>不列颠百科全书</a:t>
            </a:r>
            <a:r>
              <a:rPr lang="en-US" altLang="zh-CN" sz="2800" dirty="0"/>
              <a:t>» </a:t>
            </a:r>
            <a:r>
              <a:rPr lang="zh-CN" altLang="en-US" sz="2800" dirty="0"/>
              <a:t>将其定义</a:t>
            </a:r>
            <a:endParaRPr lang="en-US" altLang="zh-CN" sz="2800" dirty="0"/>
          </a:p>
          <a:p>
            <a:r>
              <a:rPr lang="en-US" altLang="zh-CN" sz="2800" dirty="0"/>
              <a:t>     </a:t>
            </a:r>
            <a:r>
              <a:rPr lang="zh-CN" altLang="en-US" sz="2800" dirty="0"/>
              <a:t>“以通晓法 律和法律应用为基础的职业”。</a:t>
            </a:r>
          </a:p>
        </p:txBody>
      </p:sp>
      <p:sp>
        <p:nvSpPr>
          <p:cNvPr id="4" name="矩形 3"/>
          <p:cNvSpPr/>
          <p:nvPr/>
        </p:nvSpPr>
        <p:spPr>
          <a:xfrm>
            <a:off x="721360" y="2991823"/>
            <a:ext cx="10891520" cy="3108543"/>
          </a:xfrm>
          <a:prstGeom prst="rect">
            <a:avLst/>
          </a:prstGeom>
        </p:spPr>
        <p:txBody>
          <a:bodyPr wrap="square">
            <a:spAutoFit/>
          </a:bodyPr>
          <a:lstStyle/>
          <a:p>
            <a:r>
              <a:rPr lang="zh-CN" altLang="en-US" sz="2800" dirty="0"/>
              <a:t>法律职业主体</a:t>
            </a:r>
            <a:endParaRPr lang="en-US" altLang="zh-CN" sz="2800" dirty="0"/>
          </a:p>
          <a:p>
            <a:r>
              <a:rPr lang="en-US" altLang="zh-CN" sz="2800" dirty="0"/>
              <a:t>      </a:t>
            </a:r>
            <a:r>
              <a:rPr lang="zh-CN" altLang="en-US" sz="2800" dirty="0"/>
              <a:t>从世界上各国情况来看</a:t>
            </a:r>
            <a:endParaRPr lang="en-US" altLang="zh-CN" sz="2800" dirty="0"/>
          </a:p>
          <a:p>
            <a:r>
              <a:rPr lang="en-US" altLang="zh-CN" sz="2800" dirty="0"/>
              <a:t>      </a:t>
            </a:r>
            <a:r>
              <a:rPr lang="zh-CN" altLang="en-US" sz="2800" dirty="0"/>
              <a:t>在广义上，从事法律的人员一般有三类</a:t>
            </a:r>
            <a:r>
              <a:rPr lang="en-US" altLang="zh-CN" sz="2800" dirty="0"/>
              <a:t>: </a:t>
            </a:r>
            <a:r>
              <a:rPr lang="zh-CN" altLang="en-US" sz="2800" dirty="0"/>
              <a:t>一是应用类法律人才，主要指律师、法官和检察官； 二是学术类法律人才，主要指法律教师和法学研究人员； 三是指法律辅助类技术应用人才，主要职责是辅助律师、法官和检察官工作。 此外，还包括立法人员、仲裁员、公证员等</a:t>
            </a:r>
          </a:p>
        </p:txBody>
      </p:sp>
    </p:spTree>
    <p:extLst>
      <p:ext uri="{BB962C8B-B14F-4D97-AF65-F5344CB8AC3E}">
        <p14:creationId xmlns:p14="http://schemas.microsoft.com/office/powerpoint/2010/main" val="3804305702"/>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5"/>
          <p:cNvGrpSpPr/>
          <p:nvPr/>
        </p:nvGrpSpPr>
        <p:grpSpPr>
          <a:xfrm>
            <a:off x="411622" y="442678"/>
            <a:ext cx="3405635" cy="688490"/>
            <a:chOff x="172119" y="139850"/>
            <a:chExt cx="3405635" cy="688490"/>
          </a:xfrm>
        </p:grpSpPr>
        <p:grpSp>
          <p:nvGrpSpPr>
            <p:cNvPr id="6" name="组合 49"/>
            <p:cNvGrpSpPr/>
            <p:nvPr/>
          </p:nvGrpSpPr>
          <p:grpSpPr>
            <a:xfrm>
              <a:off x="172119" y="139850"/>
              <a:ext cx="3405635" cy="688490"/>
              <a:chOff x="172119" y="139850"/>
              <a:chExt cx="3405635"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28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2" y="217843"/>
                <a:ext cx="3324482"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5" y="234354"/>
              <a:ext cx="2272818"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一、公证</a:t>
              </a:r>
            </a:p>
          </p:txBody>
        </p:sp>
      </p:grpSp>
      <p:grpSp>
        <p:nvGrpSpPr>
          <p:cNvPr id="7" name="组合 5"/>
          <p:cNvGrpSpPr/>
          <p:nvPr/>
        </p:nvGrpSpPr>
        <p:grpSpPr>
          <a:xfrm>
            <a:off x="411622"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9" name="组合 9"/>
          <p:cNvGrpSpPr/>
          <p:nvPr/>
        </p:nvGrpSpPr>
        <p:grpSpPr>
          <a:xfrm>
            <a:off x="1644345" y="2553629"/>
            <a:ext cx="8947719" cy="2485155"/>
            <a:chOff x="607975" y="1718213"/>
            <a:chExt cx="9570057" cy="2891628"/>
          </a:xfrm>
        </p:grpSpPr>
        <p:grpSp>
          <p:nvGrpSpPr>
            <p:cNvPr id="11" name="组合 5"/>
            <p:cNvGrpSpPr/>
            <p:nvPr/>
          </p:nvGrpSpPr>
          <p:grpSpPr>
            <a:xfrm>
              <a:off x="607975" y="1718213"/>
              <a:ext cx="9570057" cy="2891628"/>
              <a:chOff x="1285395" y="1782539"/>
              <a:chExt cx="7843450" cy="3093084"/>
            </a:xfrm>
          </p:grpSpPr>
          <p:sp>
            <p:nvSpPr>
              <p:cNvPr id="31" name="object 50"/>
              <p:cNvSpPr/>
              <p:nvPr/>
            </p:nvSpPr>
            <p:spPr>
              <a:xfrm>
                <a:off x="1290685" y="1782539"/>
                <a:ext cx="7774286" cy="3055505"/>
              </a:xfrm>
              <a:custGeom>
                <a:avLst/>
                <a:gdLst/>
                <a:ahLst/>
                <a:cxnLst/>
                <a:rect l="l" t="t" r="r" b="b"/>
                <a:pathLst>
                  <a:path w="6297295" h="2315210">
                    <a:moveTo>
                      <a:pt x="6297168" y="0"/>
                    </a:moveTo>
                    <a:lnTo>
                      <a:pt x="1428813" y="0"/>
                    </a:lnTo>
                    <a:lnTo>
                      <a:pt x="0" y="1028712"/>
                    </a:lnTo>
                    <a:lnTo>
                      <a:pt x="0" y="2314956"/>
                    </a:lnTo>
                    <a:lnTo>
                      <a:pt x="4881511" y="2314956"/>
                    </a:lnTo>
                    <a:lnTo>
                      <a:pt x="6297168" y="1295717"/>
                    </a:lnTo>
                    <a:lnTo>
                      <a:pt x="6297168" y="0"/>
                    </a:lnTo>
                    <a:close/>
                  </a:path>
                </a:pathLst>
              </a:custGeom>
              <a:solidFill>
                <a:srgbClr val="FFFFFF">
                  <a:alpha val="39999"/>
                </a:srgbClr>
              </a:solidFill>
            </p:spPr>
            <p:txBody>
              <a:bodyPr wrap="square" lIns="0" tIns="0" rIns="0" bIns="0" rtlCol="0"/>
              <a:lstStyle/>
              <a:p>
                <a:endParaRPr>
                  <a:latin typeface="+mn-ea"/>
                </a:endParaRPr>
              </a:p>
            </p:txBody>
          </p:sp>
          <p:sp>
            <p:nvSpPr>
              <p:cNvPr id="32" name="object 51"/>
              <p:cNvSpPr/>
              <p:nvPr/>
            </p:nvSpPr>
            <p:spPr>
              <a:xfrm>
                <a:off x="1285395" y="1806568"/>
                <a:ext cx="1482340" cy="1172172"/>
              </a:xfrm>
              <a:custGeom>
                <a:avLst/>
                <a:gdLst/>
                <a:ahLst/>
                <a:cxnLst/>
                <a:rect l="l" t="t" r="r" b="b"/>
                <a:pathLst>
                  <a:path w="2103755"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sp>
            <p:nvSpPr>
              <p:cNvPr id="33" name="object 52"/>
              <p:cNvSpPr/>
              <p:nvPr/>
            </p:nvSpPr>
            <p:spPr>
              <a:xfrm>
                <a:off x="7484206" y="3649560"/>
                <a:ext cx="1644639" cy="1226063"/>
              </a:xfrm>
              <a:custGeom>
                <a:avLst/>
                <a:gdLst/>
                <a:ahLst/>
                <a:cxnLst/>
                <a:rect l="l" t="t" r="r" b="b"/>
                <a:pathLst>
                  <a:path w="2103754"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grpSp>
        <p:sp>
          <p:nvSpPr>
            <p:cNvPr id="30" name="object 53"/>
            <p:cNvSpPr txBox="1"/>
            <p:nvPr/>
          </p:nvSpPr>
          <p:spPr>
            <a:xfrm>
              <a:off x="1551229" y="1837461"/>
              <a:ext cx="7974905" cy="2622010"/>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2800">
                  <a:latin typeface="思源黑体 CN Normal" panose="020B0400000000000000" pitchFamily="34" charset="-122"/>
                  <a:ea typeface="思源黑体 CN Normal" panose="020B0400000000000000" pitchFamily="34" charset="-122"/>
                  <a:sym typeface="Source Han Sans HW SC"/>
                </a:rPr>
                <a:t>公证是公证机构根据自然人、法人或者其他组织的申请，依照法定程序对</a:t>
              </a:r>
              <a:r>
                <a:rPr lang="zh-CN" altLang="en-US" sz="2800">
                  <a:solidFill>
                    <a:srgbClr val="EC7016"/>
                  </a:solidFill>
                  <a:latin typeface="思源黑体 CN Normal" panose="020B0400000000000000" pitchFamily="34" charset="-122"/>
                  <a:ea typeface="思源黑体 CN Normal" panose="020B0400000000000000" pitchFamily="34" charset="-122"/>
                  <a:sym typeface="Source Han Sans HW SC"/>
                </a:rPr>
                <a:t>民事法律行为、有法律意义的事实和文书</a:t>
              </a:r>
              <a:r>
                <a:rPr lang="zh-CN" altLang="en-US" sz="2800">
                  <a:latin typeface="思源黑体 CN Normal" panose="020B0400000000000000" pitchFamily="34" charset="-122"/>
                  <a:ea typeface="思源黑体 CN Normal" panose="020B0400000000000000" pitchFamily="34" charset="-122"/>
                  <a:sym typeface="Source Han Sans HW SC"/>
                </a:rPr>
                <a:t>的</a:t>
              </a:r>
              <a:r>
                <a:rPr lang="zh-CN" altLang="en-US" sz="2800">
                  <a:solidFill>
                    <a:srgbClr val="EC7016"/>
                  </a:solidFill>
                  <a:latin typeface="思源黑体 CN Normal" panose="020B0400000000000000" pitchFamily="34" charset="-122"/>
                  <a:ea typeface="思源黑体 CN Normal" panose="020B0400000000000000" pitchFamily="34" charset="-122"/>
                  <a:sym typeface="Source Han Sans HW SC"/>
                </a:rPr>
                <a:t>真实性、合法性</a:t>
              </a:r>
              <a:r>
                <a:rPr lang="zh-CN" altLang="en-US" sz="2800">
                  <a:latin typeface="思源黑体 CN Normal" panose="020B0400000000000000" pitchFamily="34" charset="-122"/>
                  <a:ea typeface="思源黑体 CN Normal" panose="020B0400000000000000" pitchFamily="34" charset="-122"/>
                  <a:sym typeface="Source Han Sans HW SC"/>
                </a:rPr>
                <a:t>予以证明的活动。</a:t>
              </a:r>
              <a:endParaRPr lang="zh-CN" altLang="en-US" sz="2800">
                <a:latin typeface="+mn-ea"/>
              </a:endParaRPr>
            </a:p>
          </p:txBody>
        </p:sp>
      </p:grpSp>
      <p:grpSp>
        <p:nvGrpSpPr>
          <p:cNvPr id="21" name="组合 20"/>
          <p:cNvGrpSpPr/>
          <p:nvPr/>
        </p:nvGrpSpPr>
        <p:grpSpPr>
          <a:xfrm>
            <a:off x="795488" y="1393370"/>
            <a:ext cx="4931137" cy="523220"/>
            <a:chOff x="1083216" y="1517350"/>
            <a:chExt cx="4931137" cy="523220"/>
          </a:xfrm>
        </p:grpSpPr>
        <p:grpSp>
          <p:nvGrpSpPr>
            <p:cNvPr id="22" name="组合 88"/>
            <p:cNvGrpSpPr/>
            <p:nvPr/>
          </p:nvGrpSpPr>
          <p:grpSpPr>
            <a:xfrm>
              <a:off x="1083216" y="1598263"/>
              <a:ext cx="330379" cy="330379"/>
              <a:chOff x="3856417" y="4248125"/>
              <a:chExt cx="409860" cy="407692"/>
            </a:xfrm>
            <a:solidFill>
              <a:schemeClr val="accent2"/>
            </a:solidFill>
          </p:grpSpPr>
          <p:sp>
            <p:nvSpPr>
              <p:cNvPr id="24"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8"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9"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23" name="矩形 22"/>
            <p:cNvSpPr/>
            <p:nvPr/>
          </p:nvSpPr>
          <p:spPr>
            <a:xfrm>
              <a:off x="1327919" y="1517350"/>
              <a:ext cx="4686434" cy="523220"/>
            </a:xfrm>
            <a:prstGeom prst="rect">
              <a:avLst/>
            </a:prstGeom>
          </p:spPr>
          <p:txBody>
            <a:bodyPr wrap="square">
              <a:spAutoFit/>
            </a:bodyPr>
            <a:lstStyle/>
            <a:p>
              <a:r>
                <a:rPr lang="zh-CN" altLang="en-US" sz="2800">
                  <a:latin typeface="+mj-ea"/>
                  <a:ea typeface="+mj-ea"/>
                </a:rPr>
                <a:t>（一）公证的概念</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7"/>
                                        </p:tgtEl>
                                        <p:attrNameLst>
                                          <p:attrName>style.visibility</p:attrName>
                                        </p:attrNameLst>
                                      </p:cBhvr>
                                      <p:to>
                                        <p:strVal val="visible"/>
                                      </p:to>
                                    </p:set>
                                    <p:animEffect transition="in" filter="fade">
                                      <p:cBhvr>
                                        <p:cTn id="8" dur="500"/>
                                        <p:tgtEl>
                                          <p:spTgt spid="7"/>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childTnLst>
                          </p:cTn>
                        </p:par>
                        <p:par>
                          <p:cTn id="17" fill="hold" nodeType="withGroup">
                            <p:stCondLst>
                              <p:cond delay="1500"/>
                            </p:stCondLst>
                            <p:childTnLst>
                              <p:par>
                                <p:cTn id="18" presetID="3" presetClass="entr" presetSubtype="10" fill="hold" nodeType="afterEffect">
                                  <p:childTnLst>
                                    <p:set>
                                      <p:cBhvr>
                                        <p:cTn id="19" dur="1" fill="hold">
                                          <p:stCondLst>
                                            <p:cond delay="0"/>
                                          </p:stCondLst>
                                        </p:cTn>
                                        <p:tgtEl>
                                          <p:spTgt spid="9"/>
                                        </p:tgtEl>
                                        <p:attrNameLst>
                                          <p:attrName>style.visibility</p:attrName>
                                        </p:attrNameLst>
                                      </p:cBhvr>
                                      <p:to>
                                        <p:strVal val="visible"/>
                                      </p:to>
                                    </p:set>
                                    <p:animEffect transition="in" filter="blinds(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795488" y="1377862"/>
            <a:ext cx="4384432" cy="523220"/>
            <a:chOff x="1083216" y="1501842"/>
            <a:chExt cx="4384432" cy="523220"/>
          </a:xfrm>
        </p:grpSpPr>
        <p:grpSp>
          <p:nvGrpSpPr>
            <p:cNvPr id="89" name="组合 88"/>
            <p:cNvGrpSpPr/>
            <p:nvPr/>
          </p:nvGrpSpPr>
          <p:grpSpPr>
            <a:xfrm>
              <a:off x="1083216" y="1598263"/>
              <a:ext cx="330379" cy="330379"/>
              <a:chOff x="3856417" y="4248125"/>
              <a:chExt cx="409860" cy="407692"/>
            </a:xfrm>
            <a:solidFill>
              <a:schemeClr val="accent2"/>
            </a:solidFill>
          </p:grpSpPr>
          <p:sp>
            <p:nvSpPr>
              <p:cNvPr id="90"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1"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3"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5"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6"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7"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8"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8" name="矩形 7"/>
            <p:cNvSpPr/>
            <p:nvPr/>
          </p:nvSpPr>
          <p:spPr>
            <a:xfrm>
              <a:off x="1333183" y="1501842"/>
              <a:ext cx="4134465" cy="523220"/>
            </a:xfrm>
            <a:prstGeom prst="rect">
              <a:avLst/>
            </a:prstGeom>
          </p:spPr>
          <p:txBody>
            <a:bodyPr wrap="none">
              <a:spAutoFit/>
            </a:bodyPr>
            <a:lstStyle/>
            <a:p>
              <a:r>
                <a:rPr lang="zh-CN" altLang="en-US" sz="2800">
                  <a:latin typeface="+mj-ea"/>
                  <a:ea typeface="+mj-ea"/>
                </a:rPr>
                <a:t>（二）公证的对象和内容</a:t>
              </a:r>
            </a:p>
          </p:txBody>
        </p:sp>
      </p:grpSp>
      <p:grpSp>
        <p:nvGrpSpPr>
          <p:cNvPr id="109" name="组合 108"/>
          <p:cNvGrpSpPr/>
          <p:nvPr/>
        </p:nvGrpSpPr>
        <p:grpSpPr>
          <a:xfrm>
            <a:off x="768266" y="2599643"/>
            <a:ext cx="4649822" cy="2813051"/>
            <a:chOff x="-535258" y="2367478"/>
            <a:chExt cx="4649822" cy="2813051"/>
          </a:xfrm>
        </p:grpSpPr>
        <p:sp>
          <p:nvSpPr>
            <p:cNvPr id="110" name="Freeform: Shape 121"/>
            <p:cNvSpPr/>
            <p:nvPr/>
          </p:nvSpPr>
          <p:spPr bwMode="auto">
            <a:xfrm>
              <a:off x="2982197" y="4426547"/>
              <a:ext cx="360299" cy="74792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5423"/>
                  </a:moveTo>
                  <a:lnTo>
                    <a:pt x="12010" y="0"/>
                  </a:lnTo>
                  <a:lnTo>
                    <a:pt x="21600" y="13360"/>
                  </a:lnTo>
                  <a:lnTo>
                    <a:pt x="11612" y="21600"/>
                  </a:lnTo>
                  <a:lnTo>
                    <a:pt x="0" y="5423"/>
                  </a:lnTo>
                  <a:close/>
                  <a:moveTo>
                    <a:pt x="0" y="5423"/>
                  </a:moveTo>
                </a:path>
              </a:pathLst>
            </a:custGeom>
            <a:solidFill>
              <a:schemeClr val="accent2">
                <a:lumMod val="75000"/>
              </a:schemeClr>
            </a:solidFill>
            <a:ln>
              <a:noFill/>
            </a:ln>
          </p:spPr>
          <p:txBody>
            <a:bodyPr anchor="ctr"/>
            <a:lstStyle/>
            <a:p>
              <a:pPr algn="ctr"/>
              <a:endParaRPr sz="2400"/>
            </a:p>
          </p:txBody>
        </p:sp>
        <p:sp>
          <p:nvSpPr>
            <p:cNvPr id="111" name="Freeform: Shape 128"/>
            <p:cNvSpPr/>
            <p:nvPr/>
          </p:nvSpPr>
          <p:spPr bwMode="auto">
            <a:xfrm>
              <a:off x="3418188" y="2973087"/>
              <a:ext cx="696376" cy="11991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483" y="0"/>
                  </a:moveTo>
                  <a:lnTo>
                    <a:pt x="21600" y="1767"/>
                  </a:lnTo>
                  <a:lnTo>
                    <a:pt x="3858" y="19605"/>
                  </a:lnTo>
                  <a:lnTo>
                    <a:pt x="0" y="21600"/>
                  </a:lnTo>
                  <a:lnTo>
                    <a:pt x="21483" y="0"/>
                  </a:lnTo>
                  <a:close/>
                  <a:moveTo>
                    <a:pt x="21483" y="0"/>
                  </a:moveTo>
                </a:path>
              </a:pathLst>
            </a:custGeom>
            <a:solidFill>
              <a:schemeClr val="accent2">
                <a:lumMod val="75000"/>
              </a:schemeClr>
            </a:solidFill>
            <a:ln>
              <a:noFill/>
            </a:ln>
          </p:spPr>
          <p:txBody>
            <a:bodyPr anchor="ctr"/>
            <a:lstStyle/>
            <a:p>
              <a:pPr algn="ctr"/>
              <a:endParaRPr sz="2400"/>
            </a:p>
          </p:txBody>
        </p:sp>
        <p:grpSp>
          <p:nvGrpSpPr>
            <p:cNvPr id="112" name="组合 111"/>
            <p:cNvGrpSpPr/>
            <p:nvPr/>
          </p:nvGrpSpPr>
          <p:grpSpPr>
            <a:xfrm>
              <a:off x="-535258" y="2367478"/>
              <a:ext cx="4643767" cy="2813051"/>
              <a:chOff x="-535258" y="2367478"/>
              <a:chExt cx="4643767" cy="2813051"/>
            </a:xfrm>
          </p:grpSpPr>
          <p:sp>
            <p:nvSpPr>
              <p:cNvPr id="114" name="Freeform: Shape 127"/>
              <p:cNvSpPr/>
              <p:nvPr/>
            </p:nvSpPr>
            <p:spPr bwMode="auto">
              <a:xfrm>
                <a:off x="2358486" y="2367478"/>
                <a:ext cx="1750023" cy="2813051"/>
              </a:xfrm>
              <a:custGeom>
                <a:avLst/>
                <a:gdLst>
                  <a:gd name="T0" fmla="*/ 0 w 21571"/>
                  <a:gd name="T1" fmla="*/ 0 h 21600"/>
                  <a:gd name="T2" fmla="*/ 0 w 21571"/>
                  <a:gd name="T3" fmla="*/ 0 h 21600"/>
                  <a:gd name="T4" fmla="*/ 0 w 21571"/>
                  <a:gd name="T5" fmla="*/ 0 h 21600"/>
                  <a:gd name="T6" fmla="*/ 0 w 21571"/>
                  <a:gd name="T7" fmla="*/ 0 h 21600"/>
                  <a:gd name="T8" fmla="*/ 0 w 21571"/>
                  <a:gd name="T9" fmla="*/ 0 h 21600"/>
                  <a:gd name="T10" fmla="*/ 0 w 21571"/>
                  <a:gd name="T11" fmla="*/ 0 h 21600"/>
                  <a:gd name="T12" fmla="*/ 0 w 21571"/>
                  <a:gd name="T13" fmla="*/ 0 h 21600"/>
                  <a:gd name="T14" fmla="*/ 0 w 21571"/>
                  <a:gd name="T15" fmla="*/ 0 h 21600"/>
                  <a:gd name="T16" fmla="*/ 0 w 21571"/>
                  <a:gd name="T17" fmla="*/ 0 h 21600"/>
                  <a:gd name="T18" fmla="*/ 0 w 21571"/>
                  <a:gd name="T19" fmla="*/ 0 h 21600"/>
                  <a:gd name="T20" fmla="*/ 0 w 21571"/>
                  <a:gd name="T21" fmla="*/ 0 h 21600"/>
                  <a:gd name="T22" fmla="*/ 0 w 21571"/>
                  <a:gd name="T23" fmla="*/ 0 h 21600"/>
                  <a:gd name="T24" fmla="*/ 0 w 21571"/>
                  <a:gd name="T25" fmla="*/ 0 h 21600"/>
                  <a:gd name="T26" fmla="*/ 0 w 21571"/>
                  <a:gd name="T27" fmla="*/ 0 h 21600"/>
                  <a:gd name="T28" fmla="*/ 0 w 21571"/>
                  <a:gd name="T29" fmla="*/ 0 h 21600"/>
                  <a:gd name="T30" fmla="*/ 0 w 21571"/>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71" h="21600">
                    <a:moveTo>
                      <a:pt x="12991" y="0"/>
                    </a:moveTo>
                    <a:lnTo>
                      <a:pt x="19819" y="804"/>
                    </a:lnTo>
                    <a:lnTo>
                      <a:pt x="21571" y="4643"/>
                    </a:lnTo>
                    <a:lnTo>
                      <a:pt x="13036" y="13865"/>
                    </a:lnTo>
                    <a:lnTo>
                      <a:pt x="7671" y="17284"/>
                    </a:lnTo>
                    <a:lnTo>
                      <a:pt x="10056" y="21600"/>
                    </a:lnTo>
                    <a:cubicBezTo>
                      <a:pt x="9071" y="21589"/>
                      <a:pt x="8131" y="21515"/>
                      <a:pt x="7249" y="21380"/>
                    </a:cubicBezTo>
                    <a:cubicBezTo>
                      <a:pt x="6366" y="21245"/>
                      <a:pt x="5541" y="21050"/>
                      <a:pt x="4786" y="20799"/>
                    </a:cubicBezTo>
                    <a:cubicBezTo>
                      <a:pt x="4030" y="20547"/>
                      <a:pt x="3345" y="20240"/>
                      <a:pt x="2742" y="19880"/>
                    </a:cubicBezTo>
                    <a:cubicBezTo>
                      <a:pt x="2139" y="19521"/>
                      <a:pt x="1619" y="19109"/>
                      <a:pt x="1193" y="18650"/>
                    </a:cubicBezTo>
                    <a:cubicBezTo>
                      <a:pt x="759" y="18181"/>
                      <a:pt x="444" y="17683"/>
                      <a:pt x="247" y="17167"/>
                    </a:cubicBezTo>
                    <a:cubicBezTo>
                      <a:pt x="50" y="16650"/>
                      <a:pt x="-29" y="16115"/>
                      <a:pt x="10" y="15569"/>
                    </a:cubicBezTo>
                    <a:cubicBezTo>
                      <a:pt x="48" y="15024"/>
                      <a:pt x="204" y="14469"/>
                      <a:pt x="477" y="13914"/>
                    </a:cubicBezTo>
                    <a:cubicBezTo>
                      <a:pt x="751" y="13358"/>
                      <a:pt x="1141" y="12802"/>
                      <a:pt x="1647" y="12255"/>
                    </a:cubicBezTo>
                    <a:lnTo>
                      <a:pt x="12991" y="0"/>
                    </a:lnTo>
                    <a:close/>
                    <a:moveTo>
                      <a:pt x="12991" y="0"/>
                    </a:moveTo>
                  </a:path>
                </a:pathLst>
              </a:custGeom>
              <a:blipFill dpi="0" rotWithShape="1">
                <a:blip r:embed="rId4">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113" name="组合 112"/>
              <p:cNvGrpSpPr/>
              <p:nvPr/>
            </p:nvGrpSpPr>
            <p:grpSpPr>
              <a:xfrm>
                <a:off x="-535258" y="2961973"/>
                <a:ext cx="3540428" cy="1302408"/>
                <a:chOff x="-176889" y="2667417"/>
                <a:chExt cx="3540428" cy="1302408"/>
              </a:xfrm>
            </p:grpSpPr>
            <p:sp>
              <p:nvSpPr>
                <p:cNvPr id="119" name="文本框 118"/>
                <p:cNvSpPr txBox="1"/>
                <p:nvPr/>
              </p:nvSpPr>
              <p:spPr>
                <a:xfrm>
                  <a:off x="-176889" y="2667417"/>
                  <a:ext cx="2711555" cy="1302408"/>
                </a:xfrm>
                <a:prstGeom prst="rect">
                  <a:avLst/>
                </a:prstGeom>
                <a:noFill/>
                <a:ln w="9525">
                  <a:noFill/>
                </a:ln>
              </p:spPr>
              <p:txBody>
                <a:bodyPr wrap="square">
                  <a:spAutoFit/>
                </a:bodyPr>
                <a:lstStyle>
                  <a:defPPr>
                    <a:defRPr lang="zh-CN"/>
                  </a:defPPr>
                  <a:lvl1pPr indent="304800" fontAlgn="auto">
                    <a:lnSpc>
                      <a:spcPct val="120000"/>
                    </a:lnSpc>
                    <a:defRPr sz="2400">
                      <a:latin typeface="思源黑体 CN Normal" panose="020B0400000000000000" pitchFamily="34" charset="-122"/>
                      <a:ea typeface="思源黑体 CN Normal" panose="020B0400000000000000" pitchFamily="34" charset="-122"/>
                      <a:cs typeface="Microsoft YaHei" panose="020B0503020204020204" pitchFamily="34" charset="-122"/>
                    </a:defRPr>
                  </a:lvl1pPr>
                </a:lstStyle>
                <a:p>
                  <a:pPr indent="0"/>
                  <a:r>
                    <a:rPr lang="zh-CN" altLang="en-US" sz="2300"/>
                    <a:t>民事法律行为类：     </a:t>
                  </a:r>
                  <a:r>
                    <a:rPr lang="zh-CN" altLang="en-US" sz="2200"/>
                    <a:t>合同、委托、继承、赠与、遗嘱、保全等。</a:t>
                  </a:r>
                </a:p>
              </p:txBody>
            </p:sp>
            <p:cxnSp>
              <p:nvCxnSpPr>
                <p:cNvPr id="118" name="Connector: Elbow 138"/>
                <p:cNvCxnSpPr/>
                <p:nvPr/>
              </p:nvCxnSpPr>
              <p:spPr>
                <a:xfrm rot="10800000">
                  <a:off x="2353230" y="2937026"/>
                  <a:ext cx="1010309" cy="389506"/>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15" name="组合 114"/>
              <p:cNvGrpSpPr>
                <a:grpSpLocks noChangeAspect="1"/>
              </p:cNvGrpSpPr>
              <p:nvPr/>
            </p:nvGrpSpPr>
            <p:grpSpPr>
              <a:xfrm>
                <a:off x="3111438" y="3313598"/>
                <a:ext cx="438507" cy="451695"/>
                <a:chOff x="2162176" y="-104775"/>
                <a:chExt cx="1655763" cy="1417638"/>
              </a:xfrm>
              <a:solidFill>
                <a:schemeClr val="tx1">
                  <a:lumMod val="65000"/>
                  <a:lumOff val="35000"/>
                </a:schemeClr>
              </a:solidFill>
            </p:grpSpPr>
            <p:sp>
              <p:nvSpPr>
                <p:cNvPr id="116"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sp>
              <p:nvSpPr>
                <p:cNvPr id="117"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grpSp>
        </p:grpSp>
      </p:grpSp>
      <p:grpSp>
        <p:nvGrpSpPr>
          <p:cNvPr id="120" name="组合 119"/>
          <p:cNvGrpSpPr/>
          <p:nvPr/>
        </p:nvGrpSpPr>
        <p:grpSpPr>
          <a:xfrm>
            <a:off x="4364442" y="4168169"/>
            <a:ext cx="7205258" cy="1615797"/>
            <a:chOff x="3060918" y="3936004"/>
            <a:chExt cx="7205258" cy="1615797"/>
          </a:xfrm>
        </p:grpSpPr>
        <p:sp>
          <p:nvSpPr>
            <p:cNvPr id="121" name="Freeform: Shape 124"/>
            <p:cNvSpPr/>
            <p:nvPr/>
          </p:nvSpPr>
          <p:spPr bwMode="auto">
            <a:xfrm>
              <a:off x="4659553" y="4135855"/>
              <a:ext cx="817485" cy="28463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922" y="9704"/>
                  </a:moveTo>
                  <a:lnTo>
                    <a:pt x="0" y="0"/>
                  </a:lnTo>
                  <a:lnTo>
                    <a:pt x="15426" y="9825"/>
                  </a:lnTo>
                  <a:lnTo>
                    <a:pt x="21600" y="21600"/>
                  </a:lnTo>
                  <a:lnTo>
                    <a:pt x="2922" y="9704"/>
                  </a:lnTo>
                  <a:close/>
                  <a:moveTo>
                    <a:pt x="2922" y="9704"/>
                  </a:moveTo>
                </a:path>
              </a:pathLst>
            </a:custGeom>
            <a:solidFill>
              <a:schemeClr val="accent1">
                <a:lumMod val="50000"/>
              </a:schemeClr>
            </a:solidFill>
            <a:ln>
              <a:noFill/>
            </a:ln>
          </p:spPr>
          <p:txBody>
            <a:bodyPr anchor="ctr"/>
            <a:lstStyle/>
            <a:p>
              <a:pPr algn="ctr"/>
              <a:endParaRPr sz="2400"/>
            </a:p>
          </p:txBody>
        </p:sp>
        <p:sp>
          <p:nvSpPr>
            <p:cNvPr id="122" name="Freeform: Shape 125"/>
            <p:cNvSpPr/>
            <p:nvPr/>
          </p:nvSpPr>
          <p:spPr bwMode="auto">
            <a:xfrm>
              <a:off x="5246932" y="3936004"/>
              <a:ext cx="563156" cy="490543"/>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8957" y="21600"/>
                  </a:moveTo>
                  <a:lnTo>
                    <a:pt x="0" y="14735"/>
                  </a:lnTo>
                  <a:lnTo>
                    <a:pt x="10443" y="0"/>
                  </a:lnTo>
                  <a:lnTo>
                    <a:pt x="21600" y="3757"/>
                  </a:lnTo>
                  <a:lnTo>
                    <a:pt x="8957" y="21600"/>
                  </a:lnTo>
                  <a:close/>
                  <a:moveTo>
                    <a:pt x="8957" y="21600"/>
                  </a:moveTo>
                </a:path>
              </a:pathLst>
            </a:custGeom>
            <a:solidFill>
              <a:schemeClr val="accent1">
                <a:lumMod val="50000"/>
              </a:schemeClr>
            </a:solidFill>
            <a:ln>
              <a:noFill/>
            </a:ln>
          </p:spPr>
          <p:txBody>
            <a:bodyPr anchor="ctr"/>
            <a:lstStyle/>
            <a:p>
              <a:pPr algn="ctr"/>
              <a:endParaRPr sz="2400"/>
            </a:p>
          </p:txBody>
        </p:sp>
        <p:grpSp>
          <p:nvGrpSpPr>
            <p:cNvPr id="123" name="组合 122"/>
            <p:cNvGrpSpPr/>
            <p:nvPr/>
          </p:nvGrpSpPr>
          <p:grpSpPr>
            <a:xfrm>
              <a:off x="3060918" y="4014733"/>
              <a:ext cx="7205258" cy="1537068"/>
              <a:chOff x="3060918" y="4014733"/>
              <a:chExt cx="7205258" cy="1537068"/>
            </a:xfrm>
          </p:grpSpPr>
          <p:sp>
            <p:nvSpPr>
              <p:cNvPr id="124" name="Freeform: Shape 123"/>
              <p:cNvSpPr/>
              <p:nvPr/>
            </p:nvSpPr>
            <p:spPr bwMode="auto">
              <a:xfrm>
                <a:off x="3409105" y="4135855"/>
                <a:ext cx="1365502" cy="127178"/>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011" y="0"/>
                    </a:lnTo>
                    <a:lnTo>
                      <a:pt x="19849" y="0"/>
                    </a:lnTo>
                    <a:lnTo>
                      <a:pt x="21600" y="21600"/>
                    </a:lnTo>
                    <a:lnTo>
                      <a:pt x="0" y="21600"/>
                    </a:lnTo>
                    <a:close/>
                    <a:moveTo>
                      <a:pt x="0" y="21600"/>
                    </a:moveTo>
                  </a:path>
                </a:pathLst>
              </a:custGeom>
              <a:solidFill>
                <a:schemeClr val="accent1">
                  <a:lumMod val="75000"/>
                </a:schemeClr>
              </a:solidFill>
              <a:ln>
                <a:noFill/>
              </a:ln>
            </p:spPr>
            <p:txBody>
              <a:bodyPr anchor="ctr"/>
              <a:lstStyle/>
              <a:p>
                <a:pPr algn="ctr"/>
                <a:endParaRPr sz="2400"/>
              </a:p>
            </p:txBody>
          </p:sp>
          <p:grpSp>
            <p:nvGrpSpPr>
              <p:cNvPr id="125" name="组合 124"/>
              <p:cNvGrpSpPr/>
              <p:nvPr/>
            </p:nvGrpSpPr>
            <p:grpSpPr>
              <a:xfrm>
                <a:off x="3060918" y="4014733"/>
                <a:ext cx="7205258" cy="1537068"/>
                <a:chOff x="3060918" y="4014733"/>
                <a:chExt cx="7205258" cy="1537068"/>
              </a:xfrm>
            </p:grpSpPr>
            <p:sp>
              <p:nvSpPr>
                <p:cNvPr id="126" name="文本框 125"/>
                <p:cNvSpPr txBox="1"/>
                <p:nvPr/>
              </p:nvSpPr>
              <p:spPr>
                <a:xfrm>
                  <a:off x="6173414" y="4249393"/>
                  <a:ext cx="4092762" cy="1302408"/>
                </a:xfrm>
                <a:prstGeom prst="rect">
                  <a:avLst/>
                </a:prstGeom>
                <a:noFill/>
              </p:spPr>
              <p:txBody>
                <a:bodyPr wrap="square" rtlCol="0">
                  <a:spAutoFit/>
                </a:bodyPr>
                <a:lstStyle/>
                <a:p>
                  <a:pPr indent="304800">
                    <a:lnSpc>
                      <a:spcPct val="120000"/>
                    </a:lnSpc>
                  </a:pPr>
                  <a:r>
                    <a:rPr lang="zh-CN" altLang="en-US" sz="23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法律意义事实类：</a:t>
                  </a:r>
                  <a:endParaRPr lang="en-US" altLang="zh-CN" sz="2300">
                    <a:latin typeface="思源黑体 CN Normal" panose="020B0400000000000000" pitchFamily="34" charset="-122"/>
                    <a:ea typeface="思源黑体 CN Normal" panose="020B0400000000000000" pitchFamily="34" charset="-122"/>
                    <a:cs typeface="Microsoft YaHei" panose="020B0503020204020204" pitchFamily="34" charset="-122"/>
                    <a:sym typeface="+mn-ea"/>
                  </a:endParaRPr>
                </a:p>
                <a:p>
                  <a:pPr indent="304800">
                    <a:lnSpc>
                      <a:spcPct val="120000"/>
                    </a:lnSpc>
                  </a:pPr>
                  <a:r>
                    <a:rPr lang="zh-CN" altLang="en-US"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出生、亲属关系、婚姻</a:t>
                  </a:r>
                  <a:endParaRPr lang="en-US" altLang="zh-CN"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endParaRPr>
                </a:p>
                <a:p>
                  <a:pPr indent="304800">
                    <a:lnSpc>
                      <a:spcPct val="120000"/>
                    </a:lnSpc>
                  </a:pPr>
                  <a:r>
                    <a:rPr lang="zh-CN" altLang="en-US" sz="2200">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状况、财产状况等。</a:t>
                  </a:r>
                </a:p>
              </p:txBody>
            </p:sp>
            <p:sp>
              <p:nvSpPr>
                <p:cNvPr id="127" name="Freeform: Shape 122"/>
                <p:cNvSpPr/>
                <p:nvPr/>
              </p:nvSpPr>
              <p:spPr bwMode="auto">
                <a:xfrm>
                  <a:off x="3060918" y="4014733"/>
                  <a:ext cx="2852112" cy="1153684"/>
                </a:xfrm>
                <a:custGeom>
                  <a:avLst/>
                  <a:gdLst>
                    <a:gd name="T0" fmla="*/ 0 w 21598"/>
                    <a:gd name="T1" fmla="*/ 0 h 21600"/>
                    <a:gd name="T2" fmla="*/ 0 w 21598"/>
                    <a:gd name="T3" fmla="*/ 0 h 21600"/>
                    <a:gd name="T4" fmla="*/ 0 w 21598"/>
                    <a:gd name="T5" fmla="*/ 0 h 21600"/>
                    <a:gd name="T6" fmla="*/ 0 w 21598"/>
                    <a:gd name="T7" fmla="*/ 0 h 21600"/>
                    <a:gd name="T8" fmla="*/ 0 w 21598"/>
                    <a:gd name="T9" fmla="*/ 0 h 21600"/>
                    <a:gd name="T10" fmla="*/ 0 w 21598"/>
                    <a:gd name="T11" fmla="*/ 0 h 21600"/>
                    <a:gd name="T12" fmla="*/ 0 w 21598"/>
                    <a:gd name="T13" fmla="*/ 0 h 21600"/>
                    <a:gd name="T14" fmla="*/ 0 w 21598"/>
                    <a:gd name="T15" fmla="*/ 0 h 21600"/>
                    <a:gd name="T16" fmla="*/ 0 w 21598"/>
                    <a:gd name="T17" fmla="*/ 0 h 21600"/>
                    <a:gd name="T18" fmla="*/ 0 w 21598"/>
                    <a:gd name="T19" fmla="*/ 0 h 21600"/>
                    <a:gd name="T20" fmla="*/ 0 w 21598"/>
                    <a:gd name="T21" fmla="*/ 0 h 21600"/>
                    <a:gd name="T22" fmla="*/ 0 w 21598"/>
                    <a:gd name="T23" fmla="*/ 0 h 21600"/>
                    <a:gd name="T24" fmla="*/ 0 w 21598"/>
                    <a:gd name="T25" fmla="*/ 0 h 21600"/>
                    <a:gd name="T26" fmla="*/ 0 w 21598"/>
                    <a:gd name="T27" fmla="*/ 0 h 21600"/>
                    <a:gd name="T28" fmla="*/ 0 w 21598"/>
                    <a:gd name="T29" fmla="*/ 0 h 21600"/>
                    <a:gd name="T30" fmla="*/ 0 w 21598"/>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98" h="21600">
                      <a:moveTo>
                        <a:pt x="20841" y="0"/>
                      </a:moveTo>
                      <a:cubicBezTo>
                        <a:pt x="21090" y="1245"/>
                        <a:pt x="21278" y="2503"/>
                        <a:pt x="21404" y="3756"/>
                      </a:cubicBezTo>
                      <a:cubicBezTo>
                        <a:pt x="21531" y="5008"/>
                        <a:pt x="21595" y="6256"/>
                        <a:pt x="21597" y="7481"/>
                      </a:cubicBezTo>
                      <a:cubicBezTo>
                        <a:pt x="21600" y="8704"/>
                        <a:pt x="21540" y="9906"/>
                        <a:pt x="21418" y="11066"/>
                      </a:cubicBezTo>
                      <a:cubicBezTo>
                        <a:pt x="21296" y="12225"/>
                        <a:pt x="21112" y="13345"/>
                        <a:pt x="20865" y="14403"/>
                      </a:cubicBezTo>
                      <a:cubicBezTo>
                        <a:pt x="20598" y="15546"/>
                        <a:pt x="20270" y="16568"/>
                        <a:pt x="19890" y="17457"/>
                      </a:cubicBezTo>
                      <a:cubicBezTo>
                        <a:pt x="19510" y="18346"/>
                        <a:pt x="19077" y="19103"/>
                        <a:pt x="18600" y="19717"/>
                      </a:cubicBezTo>
                      <a:cubicBezTo>
                        <a:pt x="18123" y="20330"/>
                        <a:pt x="17602" y="20801"/>
                        <a:pt x="17044" y="21118"/>
                      </a:cubicBezTo>
                      <a:cubicBezTo>
                        <a:pt x="16486" y="21436"/>
                        <a:pt x="15892" y="21600"/>
                        <a:pt x="15270" y="21600"/>
                      </a:cubicBezTo>
                      <a:lnTo>
                        <a:pt x="1426" y="21600"/>
                      </a:lnTo>
                      <a:lnTo>
                        <a:pt x="0" y="11366"/>
                      </a:lnTo>
                      <a:lnTo>
                        <a:pt x="2659" y="4641"/>
                      </a:lnTo>
                      <a:lnTo>
                        <a:pt x="12989" y="4641"/>
                      </a:lnTo>
                      <a:lnTo>
                        <a:pt x="18343" y="7593"/>
                      </a:lnTo>
                      <a:lnTo>
                        <a:pt x="20841" y="0"/>
                      </a:lnTo>
                      <a:close/>
                      <a:moveTo>
                        <a:pt x="20841" y="0"/>
                      </a:moveTo>
                    </a:path>
                  </a:pathLst>
                </a:custGeom>
                <a:blipFill dpi="0" rotWithShape="1">
                  <a:blip r:embed="rId5">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128" name="组合 127"/>
                <p:cNvGrpSpPr/>
                <p:nvPr/>
              </p:nvGrpSpPr>
              <p:grpSpPr>
                <a:xfrm>
                  <a:off x="3999988" y="4569705"/>
                  <a:ext cx="638304" cy="537016"/>
                  <a:chOff x="5146675" y="766763"/>
                  <a:chExt cx="1590676" cy="1338263"/>
                </a:xfrm>
                <a:solidFill>
                  <a:srgbClr val="0070C0"/>
                </a:solidFill>
              </p:grpSpPr>
              <p:sp>
                <p:nvSpPr>
                  <p:cNvPr id="130" name="Oval 18"/>
                  <p:cNvSpPr>
                    <a:spLocks noChangeArrowheads="1"/>
                  </p:cNvSpPr>
                  <p:nvPr/>
                </p:nvSpPr>
                <p:spPr bwMode="auto">
                  <a:xfrm>
                    <a:off x="5675313" y="766763"/>
                    <a:ext cx="533400" cy="534988"/>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131"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2"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3"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4"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5"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6"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7" name="Oval 25"/>
                  <p:cNvSpPr>
                    <a:spLocks noChangeArrowheads="1"/>
                  </p:cNvSpPr>
                  <p:nvPr/>
                </p:nvSpPr>
                <p:spPr bwMode="auto">
                  <a:xfrm>
                    <a:off x="5267325" y="966788"/>
                    <a:ext cx="401638"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138"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39"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140" name="Oval 28"/>
                  <p:cNvSpPr>
                    <a:spLocks noChangeArrowheads="1"/>
                  </p:cNvSpPr>
                  <p:nvPr/>
                </p:nvSpPr>
                <p:spPr bwMode="auto">
                  <a:xfrm>
                    <a:off x="6215063" y="966788"/>
                    <a:ext cx="403225"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141"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cxnSp>
              <p:nvCxnSpPr>
                <p:cNvPr id="129" name="Connector: Elbow 138"/>
                <p:cNvCxnSpPr/>
                <p:nvPr/>
              </p:nvCxnSpPr>
              <p:spPr>
                <a:xfrm flipV="1">
                  <a:off x="4819814" y="4474995"/>
                  <a:ext cx="1441688" cy="293402"/>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grpSp>
      <p:grpSp>
        <p:nvGrpSpPr>
          <p:cNvPr id="142" name="组合 141"/>
          <p:cNvGrpSpPr/>
          <p:nvPr/>
        </p:nvGrpSpPr>
        <p:grpSpPr>
          <a:xfrm>
            <a:off x="4751990" y="2115157"/>
            <a:ext cx="5923055" cy="2470881"/>
            <a:chOff x="3448466" y="1882992"/>
            <a:chExt cx="5923055" cy="2470881"/>
          </a:xfrm>
        </p:grpSpPr>
        <p:sp>
          <p:nvSpPr>
            <p:cNvPr id="143" name="Freeform: Shape 126"/>
            <p:cNvSpPr/>
            <p:nvPr/>
          </p:nvSpPr>
          <p:spPr bwMode="auto">
            <a:xfrm>
              <a:off x="3448466" y="2294806"/>
              <a:ext cx="587378" cy="2997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0860" y="7702"/>
                  </a:moveTo>
                  <a:lnTo>
                    <a:pt x="21600" y="21600"/>
                  </a:lnTo>
                  <a:lnTo>
                    <a:pt x="4372" y="15238"/>
                  </a:lnTo>
                  <a:lnTo>
                    <a:pt x="0" y="0"/>
                  </a:lnTo>
                  <a:lnTo>
                    <a:pt x="20860" y="7702"/>
                  </a:lnTo>
                  <a:close/>
                  <a:moveTo>
                    <a:pt x="20860" y="7702"/>
                  </a:moveTo>
                </a:path>
              </a:pathLst>
            </a:custGeom>
            <a:solidFill>
              <a:schemeClr val="accent3">
                <a:lumMod val="75000"/>
              </a:schemeClr>
            </a:solidFill>
            <a:ln>
              <a:noFill/>
            </a:ln>
          </p:spPr>
          <p:txBody>
            <a:bodyPr anchor="ctr"/>
            <a:lstStyle/>
            <a:p>
              <a:pPr algn="ctr"/>
              <a:endParaRPr sz="2400"/>
            </a:p>
          </p:txBody>
        </p:sp>
        <p:sp>
          <p:nvSpPr>
            <p:cNvPr id="144" name="Freeform: Shape 131"/>
            <p:cNvSpPr/>
            <p:nvPr/>
          </p:nvSpPr>
          <p:spPr bwMode="auto">
            <a:xfrm>
              <a:off x="4181174" y="3021536"/>
              <a:ext cx="702432" cy="11991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1600"/>
                  </a:moveTo>
                  <a:lnTo>
                    <a:pt x="17571" y="19396"/>
                  </a:lnTo>
                  <a:lnTo>
                    <a:pt x="0" y="1558"/>
                  </a:lnTo>
                  <a:lnTo>
                    <a:pt x="323" y="0"/>
                  </a:lnTo>
                  <a:lnTo>
                    <a:pt x="21600" y="21600"/>
                  </a:lnTo>
                  <a:close/>
                  <a:moveTo>
                    <a:pt x="21600" y="21600"/>
                  </a:moveTo>
                </a:path>
              </a:pathLst>
            </a:custGeom>
            <a:solidFill>
              <a:schemeClr val="accent3">
                <a:lumMod val="75000"/>
              </a:schemeClr>
            </a:solidFill>
            <a:ln>
              <a:noFill/>
            </a:ln>
          </p:spPr>
          <p:txBody>
            <a:bodyPr anchor="ctr"/>
            <a:lstStyle/>
            <a:p>
              <a:pPr algn="ctr"/>
              <a:endParaRPr sz="2400"/>
            </a:p>
          </p:txBody>
        </p:sp>
        <p:sp>
          <p:nvSpPr>
            <p:cNvPr id="145" name="Freeform: Shape 132"/>
            <p:cNvSpPr/>
            <p:nvPr/>
          </p:nvSpPr>
          <p:spPr bwMode="auto">
            <a:xfrm>
              <a:off x="4017677" y="2415928"/>
              <a:ext cx="175608" cy="70553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8955"/>
                  </a:moveTo>
                  <a:lnTo>
                    <a:pt x="20313" y="21600"/>
                  </a:lnTo>
                  <a:lnTo>
                    <a:pt x="2475" y="5946"/>
                  </a:lnTo>
                  <a:lnTo>
                    <a:pt x="0" y="0"/>
                  </a:lnTo>
                  <a:lnTo>
                    <a:pt x="21600" y="18955"/>
                  </a:lnTo>
                  <a:close/>
                  <a:moveTo>
                    <a:pt x="21600" y="18955"/>
                  </a:moveTo>
                </a:path>
              </a:pathLst>
            </a:custGeom>
            <a:solidFill>
              <a:schemeClr val="accent3">
                <a:lumMod val="75000"/>
              </a:schemeClr>
            </a:solidFill>
            <a:ln>
              <a:noFill/>
            </a:ln>
          </p:spPr>
          <p:txBody>
            <a:bodyPr anchor="ctr"/>
            <a:lstStyle/>
            <a:p>
              <a:pPr algn="ctr"/>
              <a:endParaRPr sz="2400"/>
            </a:p>
          </p:txBody>
        </p:sp>
        <p:grpSp>
          <p:nvGrpSpPr>
            <p:cNvPr id="146" name="组合 145"/>
            <p:cNvGrpSpPr/>
            <p:nvPr/>
          </p:nvGrpSpPr>
          <p:grpSpPr>
            <a:xfrm>
              <a:off x="3448466" y="1882992"/>
              <a:ext cx="5923055" cy="2470881"/>
              <a:chOff x="3448466" y="1882992"/>
              <a:chExt cx="5923055" cy="2470881"/>
            </a:xfrm>
          </p:grpSpPr>
          <p:sp>
            <p:nvSpPr>
              <p:cNvPr id="147" name="文本框 146"/>
              <p:cNvSpPr txBox="1"/>
              <p:nvPr/>
            </p:nvSpPr>
            <p:spPr>
              <a:xfrm>
                <a:off x="6137466" y="2336913"/>
                <a:ext cx="3234055" cy="1308735"/>
              </a:xfrm>
              <a:prstGeom prst="rect">
                <a:avLst/>
              </a:prstGeom>
              <a:noFill/>
              <a:ln w="9525">
                <a:noFill/>
              </a:ln>
            </p:spPr>
            <p:txBody>
              <a:bodyPr wrap="square">
                <a:spAutoFit/>
              </a:bodyPr>
              <a:lstStyle>
                <a:defPPr>
                  <a:defRPr lang="zh-CN"/>
                </a:defPPr>
                <a:lvl1pPr indent="304800" fontAlgn="auto">
                  <a:defRPr sz="2400">
                    <a:latin typeface="思源黑体 CN Medium" panose="020B0600000000000000" pitchFamily="34" charset="-122"/>
                    <a:ea typeface="思源黑体 CN Medium" panose="020B0600000000000000" pitchFamily="34" charset="-122"/>
                    <a:cs typeface="Microsoft YaHei" panose="020B0503020204020204" pitchFamily="34" charset="-122"/>
                  </a:defRPr>
                </a:lvl1pPr>
              </a:lstStyle>
              <a:p>
                <a:pPr>
                  <a:lnSpc>
                    <a:spcPct val="120000"/>
                  </a:lnSpc>
                </a:pPr>
                <a:r>
                  <a:rPr lang="zh-CN" altLang="en-US" sz="2300">
                    <a:latin typeface="思源黑体 CN Normal" panose="020B0400000000000000" pitchFamily="34" charset="-122"/>
                    <a:ea typeface="思源黑体 CN Normal" panose="020B0400000000000000" pitchFamily="34" charset="-122"/>
                    <a:sym typeface="+mn-ea"/>
                  </a:rPr>
                  <a:t>法律意义文书类：</a:t>
                </a:r>
                <a:endParaRPr lang="en-US" altLang="zh-CN" sz="2300">
                  <a:latin typeface="思源黑体 CN Normal" panose="020B0400000000000000" pitchFamily="34" charset="-122"/>
                  <a:ea typeface="思源黑体 CN Normal" panose="020B0400000000000000" pitchFamily="34" charset="-122"/>
                  <a:sym typeface="+mn-ea"/>
                </a:endParaRPr>
              </a:p>
              <a:p>
                <a:pPr>
                  <a:lnSpc>
                    <a:spcPct val="120000"/>
                  </a:lnSpc>
                </a:pPr>
                <a:r>
                  <a:rPr lang="zh-CN" altLang="en-US" sz="2200">
                    <a:latin typeface="思源黑体 CN Normal" panose="020B0400000000000000" pitchFamily="34" charset="-122"/>
                    <a:ea typeface="思源黑体 CN Normal" panose="020B0400000000000000" pitchFamily="34" charset="-122"/>
                    <a:sym typeface="+mn-ea"/>
                  </a:rPr>
                  <a:t>各类证书、影印本与 </a:t>
                </a:r>
                <a:endParaRPr lang="en-US" altLang="zh-CN" sz="2200">
                  <a:latin typeface="思源黑体 CN Normal" panose="020B0400000000000000" pitchFamily="34" charset="-122"/>
                  <a:ea typeface="思源黑体 CN Normal" panose="020B0400000000000000" pitchFamily="34" charset="-122"/>
                  <a:sym typeface="+mn-ea"/>
                </a:endParaRPr>
              </a:p>
              <a:p>
                <a:pPr>
                  <a:lnSpc>
                    <a:spcPct val="120000"/>
                  </a:lnSpc>
                </a:pPr>
                <a:r>
                  <a:rPr lang="zh-CN" altLang="en-US" sz="2200">
                    <a:latin typeface="思源黑体 CN Normal" panose="020B0400000000000000" pitchFamily="34" charset="-122"/>
                    <a:ea typeface="思源黑体 CN Normal" panose="020B0400000000000000" pitchFamily="34" charset="-122"/>
                    <a:sym typeface="+mn-ea"/>
                  </a:rPr>
                  <a:t>原本相符等。</a:t>
                </a:r>
              </a:p>
            </p:txBody>
          </p:sp>
          <p:sp>
            <p:nvSpPr>
              <p:cNvPr id="148" name="Freeform: Shape 130"/>
              <p:cNvSpPr/>
              <p:nvPr/>
            </p:nvSpPr>
            <p:spPr bwMode="auto">
              <a:xfrm>
                <a:off x="3448466" y="1882992"/>
                <a:ext cx="2325290" cy="24708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6371" y="0"/>
                    </a:moveTo>
                    <a:cubicBezTo>
                      <a:pt x="7026" y="0"/>
                      <a:pt x="7666" y="89"/>
                      <a:pt x="8281" y="262"/>
                    </a:cubicBezTo>
                    <a:cubicBezTo>
                      <a:pt x="8896" y="434"/>
                      <a:pt x="9488" y="691"/>
                      <a:pt x="10044" y="1024"/>
                    </a:cubicBezTo>
                    <a:cubicBezTo>
                      <a:pt x="10600" y="1358"/>
                      <a:pt x="11122" y="1770"/>
                      <a:pt x="11601" y="2254"/>
                    </a:cubicBezTo>
                    <a:cubicBezTo>
                      <a:pt x="12080" y="2737"/>
                      <a:pt x="12515" y="3293"/>
                      <a:pt x="12897" y="3915"/>
                    </a:cubicBezTo>
                    <a:lnTo>
                      <a:pt x="21600" y="18090"/>
                    </a:lnTo>
                    <a:lnTo>
                      <a:pt x="18629" y="21600"/>
                    </a:lnTo>
                    <a:lnTo>
                      <a:pt x="13362" y="20496"/>
                    </a:lnTo>
                    <a:lnTo>
                      <a:pt x="6933" y="10023"/>
                    </a:lnTo>
                    <a:lnTo>
                      <a:pt x="5294" y="4611"/>
                    </a:lnTo>
                    <a:lnTo>
                      <a:pt x="0" y="3670"/>
                    </a:lnTo>
                    <a:cubicBezTo>
                      <a:pt x="383" y="3086"/>
                      <a:pt x="814" y="2564"/>
                      <a:pt x="1285" y="2111"/>
                    </a:cubicBezTo>
                    <a:cubicBezTo>
                      <a:pt x="1757" y="1657"/>
                      <a:pt x="2268" y="1271"/>
                      <a:pt x="2810" y="959"/>
                    </a:cubicBezTo>
                    <a:cubicBezTo>
                      <a:pt x="3352" y="646"/>
                      <a:pt x="3926" y="406"/>
                      <a:pt x="4522" y="245"/>
                    </a:cubicBezTo>
                    <a:cubicBezTo>
                      <a:pt x="5119" y="83"/>
                      <a:pt x="5738" y="0"/>
                      <a:pt x="6371" y="0"/>
                    </a:cubicBezTo>
                    <a:close/>
                    <a:moveTo>
                      <a:pt x="6371" y="0"/>
                    </a:moveTo>
                  </a:path>
                </a:pathLst>
              </a:custGeom>
              <a:blipFill dpi="0" rotWithShape="1">
                <a:blip r:embed="rId6">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grpSp>
            <p:nvGrpSpPr>
              <p:cNvPr id="149" name="组合 148"/>
              <p:cNvGrpSpPr/>
              <p:nvPr/>
            </p:nvGrpSpPr>
            <p:grpSpPr>
              <a:xfrm>
                <a:off x="4694305" y="3085924"/>
                <a:ext cx="437957" cy="416041"/>
                <a:chOff x="5111748" y="2688360"/>
                <a:chExt cx="437957" cy="416041"/>
              </a:xfrm>
            </p:grpSpPr>
            <p:sp>
              <p:nvSpPr>
                <p:cNvPr id="151" name="Freeform 27"/>
                <p:cNvSpPr/>
                <p:nvPr/>
              </p:nvSpPr>
              <p:spPr bwMode="auto">
                <a:xfrm>
                  <a:off x="5111748" y="2921415"/>
                  <a:ext cx="437957" cy="182986"/>
                </a:xfrm>
                <a:custGeom>
                  <a:avLst/>
                  <a:gdLst>
                    <a:gd name="T0" fmla="*/ 0 w 75"/>
                    <a:gd name="T1" fmla="*/ 904153876 h 34"/>
                    <a:gd name="T2" fmla="*/ 393015300 w 75"/>
                    <a:gd name="T3" fmla="*/ 282543902 h 34"/>
                    <a:gd name="T4" fmla="*/ 1403626122 w 75"/>
                    <a:gd name="T5" fmla="*/ 0 h 34"/>
                    <a:gd name="T6" fmla="*/ 2077366904 w 75"/>
                    <a:gd name="T7" fmla="*/ 1186697896 h 34"/>
                    <a:gd name="T8" fmla="*/ 2147483647 w 75"/>
                    <a:gd name="T9" fmla="*/ 0 h 34"/>
                    <a:gd name="T10" fmla="*/ 2147483647 w 75"/>
                    <a:gd name="T11" fmla="*/ 282543902 h 34"/>
                    <a:gd name="T12" fmla="*/ 2147483647 w 75"/>
                    <a:gd name="T13" fmla="*/ 904153876 h 34"/>
                    <a:gd name="T14" fmla="*/ 2147483647 w 75"/>
                    <a:gd name="T15" fmla="*/ 1921322259 h 34"/>
                    <a:gd name="T16" fmla="*/ 2077366904 w 75"/>
                    <a:gd name="T17" fmla="*/ 1921322259 h 34"/>
                    <a:gd name="T18" fmla="*/ 0 w 75"/>
                    <a:gd name="T19" fmla="*/ 1921322259 h 34"/>
                    <a:gd name="T20" fmla="*/ 0 w 75"/>
                    <a:gd name="T21" fmla="*/ 904153876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34"/>
                    <a:gd name="T35" fmla="*/ 75 w 75"/>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34">
                      <a:moveTo>
                        <a:pt x="0" y="16"/>
                      </a:moveTo>
                      <a:cubicBezTo>
                        <a:pt x="0" y="11"/>
                        <a:pt x="2" y="7"/>
                        <a:pt x="7" y="5"/>
                      </a:cubicBezTo>
                      <a:cubicBezTo>
                        <a:pt x="25" y="0"/>
                        <a:pt x="25" y="0"/>
                        <a:pt x="25" y="0"/>
                      </a:cubicBezTo>
                      <a:cubicBezTo>
                        <a:pt x="37" y="21"/>
                        <a:pt x="37" y="21"/>
                        <a:pt x="37" y="21"/>
                      </a:cubicBezTo>
                      <a:cubicBezTo>
                        <a:pt x="50" y="0"/>
                        <a:pt x="50" y="0"/>
                        <a:pt x="50" y="0"/>
                      </a:cubicBezTo>
                      <a:cubicBezTo>
                        <a:pt x="67" y="5"/>
                        <a:pt x="67" y="5"/>
                        <a:pt x="67" y="5"/>
                      </a:cubicBezTo>
                      <a:cubicBezTo>
                        <a:pt x="72" y="7"/>
                        <a:pt x="75" y="11"/>
                        <a:pt x="75" y="16"/>
                      </a:cubicBezTo>
                      <a:cubicBezTo>
                        <a:pt x="75" y="34"/>
                        <a:pt x="75" y="34"/>
                        <a:pt x="75" y="34"/>
                      </a:cubicBezTo>
                      <a:cubicBezTo>
                        <a:pt x="37" y="34"/>
                        <a:pt x="37" y="34"/>
                        <a:pt x="37" y="34"/>
                      </a:cubicBezTo>
                      <a:cubicBezTo>
                        <a:pt x="0" y="34"/>
                        <a:pt x="0" y="34"/>
                        <a:pt x="0" y="34"/>
                      </a:cubicBezTo>
                      <a:cubicBezTo>
                        <a:pt x="0" y="16"/>
                        <a:pt x="0" y="16"/>
                        <a:pt x="0" y="16"/>
                      </a:cubicBezTo>
                      <a:close/>
                    </a:path>
                  </a:pathLst>
                </a:custGeom>
                <a:solidFill>
                  <a:srgbClr val="369CAB"/>
                </a:solidFill>
                <a:ln w="9525">
                  <a:noFill/>
                  <a:round/>
                </a:ln>
              </p:spPr>
              <p:txBody>
                <a:bodyPr/>
                <a:lstStyle/>
                <a:p>
                  <a:endParaRPr lang="zh-CN" altLang="en-US"/>
                </a:p>
              </p:txBody>
            </p:sp>
            <p:sp>
              <p:nvSpPr>
                <p:cNvPr id="152" name="Freeform 28"/>
                <p:cNvSpPr/>
                <p:nvPr/>
              </p:nvSpPr>
              <p:spPr bwMode="auto">
                <a:xfrm>
                  <a:off x="5207997" y="2688360"/>
                  <a:ext cx="205516" cy="220353"/>
                </a:xfrm>
                <a:custGeom>
                  <a:avLst/>
                  <a:gdLst>
                    <a:gd name="T0" fmla="*/ 963733328 w 35"/>
                    <a:gd name="T1" fmla="*/ 2147483647 h 41"/>
                    <a:gd name="T2" fmla="*/ 283447484 w 35"/>
                    <a:gd name="T3" fmla="*/ 1805567083 h 41"/>
                    <a:gd name="T4" fmla="*/ 56687982 w 35"/>
                    <a:gd name="T5" fmla="*/ 677086776 h 41"/>
                    <a:gd name="T6" fmla="*/ 963733328 w 35"/>
                    <a:gd name="T7" fmla="*/ 0 h 41"/>
                    <a:gd name="T8" fmla="*/ 1870771159 w 35"/>
                    <a:gd name="T9" fmla="*/ 677086776 h 41"/>
                    <a:gd name="T10" fmla="*/ 1644011760 w 35"/>
                    <a:gd name="T11" fmla="*/ 1805567083 h 41"/>
                    <a:gd name="T12" fmla="*/ 963733328 w 35"/>
                    <a:gd name="T13" fmla="*/ 2147483647 h 41"/>
                    <a:gd name="T14" fmla="*/ 0 60000 65536"/>
                    <a:gd name="T15" fmla="*/ 0 60000 65536"/>
                    <a:gd name="T16" fmla="*/ 0 60000 65536"/>
                    <a:gd name="T17" fmla="*/ 0 60000 65536"/>
                    <a:gd name="T18" fmla="*/ 0 60000 65536"/>
                    <a:gd name="T19" fmla="*/ 0 60000 65536"/>
                    <a:gd name="T20" fmla="*/ 0 60000 65536"/>
                    <a:gd name="T21" fmla="*/ 0 w 35"/>
                    <a:gd name="T22" fmla="*/ 0 h 41"/>
                    <a:gd name="T23" fmla="*/ 35 w 3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1">
                      <a:moveTo>
                        <a:pt x="17" y="41"/>
                      </a:moveTo>
                      <a:cubicBezTo>
                        <a:pt x="12" y="41"/>
                        <a:pt x="8" y="37"/>
                        <a:pt x="5" y="32"/>
                      </a:cubicBezTo>
                      <a:cubicBezTo>
                        <a:pt x="1" y="26"/>
                        <a:pt x="0" y="18"/>
                        <a:pt x="1" y="12"/>
                      </a:cubicBezTo>
                      <a:cubicBezTo>
                        <a:pt x="3" y="5"/>
                        <a:pt x="8" y="0"/>
                        <a:pt x="17" y="0"/>
                      </a:cubicBezTo>
                      <a:cubicBezTo>
                        <a:pt x="26" y="0"/>
                        <a:pt x="31" y="5"/>
                        <a:pt x="33" y="12"/>
                      </a:cubicBezTo>
                      <a:cubicBezTo>
                        <a:pt x="35" y="18"/>
                        <a:pt x="33" y="26"/>
                        <a:pt x="29" y="32"/>
                      </a:cubicBezTo>
                      <a:cubicBezTo>
                        <a:pt x="26" y="37"/>
                        <a:pt x="22" y="41"/>
                        <a:pt x="17" y="41"/>
                      </a:cubicBezTo>
                      <a:close/>
                    </a:path>
                  </a:pathLst>
                </a:custGeom>
                <a:solidFill>
                  <a:srgbClr val="E84A1F"/>
                </a:solidFill>
                <a:ln w="9525">
                  <a:noFill/>
                  <a:round/>
                </a:ln>
              </p:spPr>
              <p:txBody>
                <a:bodyPr/>
                <a:lstStyle/>
                <a:p>
                  <a:endParaRPr lang="zh-CN" altLang="en-US"/>
                </a:p>
              </p:txBody>
            </p:sp>
          </p:grpSp>
          <p:cxnSp>
            <p:nvCxnSpPr>
              <p:cNvPr id="150" name="Connector: Elbow 138"/>
              <p:cNvCxnSpPr/>
              <p:nvPr/>
            </p:nvCxnSpPr>
            <p:spPr>
              <a:xfrm flipV="1">
                <a:off x="5198489" y="2604831"/>
                <a:ext cx="1063013" cy="709621"/>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grpSp>
        <p:nvGrpSpPr>
          <p:cNvPr id="153" name="组合 152"/>
          <p:cNvGrpSpPr/>
          <p:nvPr/>
        </p:nvGrpSpPr>
        <p:grpSpPr>
          <a:xfrm>
            <a:off x="1083216" y="2259766"/>
            <a:ext cx="9878591" cy="903888"/>
            <a:chOff x="645471" y="3247272"/>
            <a:chExt cx="7588655" cy="2618325"/>
          </a:xfrm>
        </p:grpSpPr>
        <p:sp>
          <p:nvSpPr>
            <p:cNvPr id="154" name="矩形: 圆角 28"/>
            <p:cNvSpPr/>
            <p:nvPr/>
          </p:nvSpPr>
          <p:spPr>
            <a:xfrm>
              <a:off x="768774" y="3483565"/>
              <a:ext cx="7342048" cy="2145743"/>
            </a:xfrm>
            <a:prstGeom prst="roundRect">
              <a:avLst>
                <a:gd name="adj" fmla="val 5206"/>
              </a:avLst>
            </a:prstGeom>
            <a:solidFill>
              <a:srgbClr val="0461A0">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pitchFamily="2" charset="-122"/>
              </a:endParaRPr>
            </a:p>
          </p:txBody>
        </p:sp>
        <p:sp>
          <p:nvSpPr>
            <p:cNvPr id="155" name="矩形: 圆角 29"/>
            <p:cNvSpPr/>
            <p:nvPr/>
          </p:nvSpPr>
          <p:spPr>
            <a:xfrm>
              <a:off x="645471" y="3247272"/>
              <a:ext cx="7588655" cy="2618325"/>
            </a:xfrm>
            <a:prstGeom prst="roundRect">
              <a:avLst>
                <a:gd name="adj" fmla="val 6391"/>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56" name="矩形 155"/>
            <p:cNvSpPr/>
            <p:nvPr/>
          </p:nvSpPr>
          <p:spPr>
            <a:xfrm>
              <a:off x="862859" y="3823786"/>
              <a:ext cx="7153878" cy="1465297"/>
            </a:xfrm>
            <a:prstGeom prst="rect">
              <a:avLst/>
            </a:prstGeom>
          </p:spPr>
          <p:txBody>
            <a:bodyPr wrap="square">
              <a:spAutoFit/>
            </a:bodyPr>
            <a:lstStyle/>
            <a:p>
              <a:pPr>
                <a:lnSpc>
                  <a:spcPct val="120000"/>
                </a:lnSpc>
                <a:defRPr/>
              </a:pPr>
              <a:r>
                <a:rPr lang="zh-CN" altLang="en-US" sz="2400">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公证职能是由国家专门设立的司法证明机构，即</a:t>
              </a:r>
              <a:r>
                <a:rPr lang="zh-CN" altLang="en-US" sz="2400">
                  <a:solidFill>
                    <a:srgbClr val="FFC000"/>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公证机构统一行使</a:t>
              </a:r>
            </a:p>
          </p:txBody>
        </p:sp>
      </p:grpSp>
      <p:grpSp>
        <p:nvGrpSpPr>
          <p:cNvPr id="165" name="组合 164"/>
          <p:cNvGrpSpPr/>
          <p:nvPr/>
        </p:nvGrpSpPr>
        <p:grpSpPr>
          <a:xfrm>
            <a:off x="1083216" y="3372918"/>
            <a:ext cx="9878591" cy="903888"/>
            <a:chOff x="645471" y="3247272"/>
            <a:chExt cx="7588655" cy="2618325"/>
          </a:xfrm>
        </p:grpSpPr>
        <p:sp>
          <p:nvSpPr>
            <p:cNvPr id="166" name="矩形: 圆角 28"/>
            <p:cNvSpPr/>
            <p:nvPr/>
          </p:nvSpPr>
          <p:spPr>
            <a:xfrm>
              <a:off x="768774" y="3483565"/>
              <a:ext cx="7342048" cy="2145743"/>
            </a:xfrm>
            <a:prstGeom prst="roundRect">
              <a:avLst>
                <a:gd name="adj" fmla="val 5206"/>
              </a:avLst>
            </a:prstGeom>
            <a:solidFill>
              <a:schemeClr val="accent2">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pitchFamily="2" charset="-122"/>
              </a:endParaRPr>
            </a:p>
          </p:txBody>
        </p:sp>
        <p:sp>
          <p:nvSpPr>
            <p:cNvPr id="167" name="矩形: 圆角 29"/>
            <p:cNvSpPr/>
            <p:nvPr/>
          </p:nvSpPr>
          <p:spPr>
            <a:xfrm>
              <a:off x="645471" y="3247272"/>
              <a:ext cx="7588655" cy="2618325"/>
            </a:xfrm>
            <a:prstGeom prst="roundRect">
              <a:avLst>
                <a:gd name="adj" fmla="val 6391"/>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68" name="矩形 167"/>
            <p:cNvSpPr/>
            <p:nvPr/>
          </p:nvSpPr>
          <p:spPr>
            <a:xfrm>
              <a:off x="862859" y="3823786"/>
              <a:ext cx="7153878" cy="1465296"/>
            </a:xfrm>
            <a:prstGeom prst="rect">
              <a:avLst/>
            </a:prstGeom>
          </p:spPr>
          <p:txBody>
            <a:bodyPr wrap="square">
              <a:spAutoFit/>
            </a:bodyPr>
            <a:lstStyle/>
            <a:p>
              <a:pPr>
                <a:lnSpc>
                  <a:spcPct val="120000"/>
                </a:lnSpc>
                <a:defRPr/>
              </a:pPr>
              <a:r>
                <a:rPr lang="zh-CN" altLang="en-US" sz="2400">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公证的内容是证明公证对象的</a:t>
              </a:r>
              <a:r>
                <a:rPr lang="zh-CN" altLang="en-US" sz="2400">
                  <a:solidFill>
                    <a:srgbClr val="0461A0"/>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真实性与合法性</a:t>
              </a:r>
            </a:p>
          </p:txBody>
        </p:sp>
      </p:grpSp>
      <p:grpSp>
        <p:nvGrpSpPr>
          <p:cNvPr id="169" name="组合 168"/>
          <p:cNvGrpSpPr/>
          <p:nvPr/>
        </p:nvGrpSpPr>
        <p:grpSpPr>
          <a:xfrm>
            <a:off x="1083216" y="4499635"/>
            <a:ext cx="9878591" cy="1433007"/>
            <a:chOff x="645471" y="3247272"/>
            <a:chExt cx="7588655" cy="2618325"/>
          </a:xfrm>
        </p:grpSpPr>
        <p:sp>
          <p:nvSpPr>
            <p:cNvPr id="170" name="矩形: 圆角 28"/>
            <p:cNvSpPr/>
            <p:nvPr/>
          </p:nvSpPr>
          <p:spPr>
            <a:xfrm>
              <a:off x="768774" y="3483565"/>
              <a:ext cx="7342048" cy="2145743"/>
            </a:xfrm>
            <a:prstGeom prst="roundRect">
              <a:avLst>
                <a:gd name="adj" fmla="val 5206"/>
              </a:avLst>
            </a:prstGeom>
            <a:solidFill>
              <a:srgbClr val="0461A0">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spcBef>
                  <a:spcPct val="0"/>
                </a:spcBef>
                <a:spcAft>
                  <a:spcPct val="0"/>
                </a:spcAft>
              </a:pPr>
              <a:endParaRPr lang="zh-CN" altLang="en-US" sz="1600">
                <a:solidFill>
                  <a:prstClr val="white"/>
                </a:solidFill>
                <a:latin typeface="等线" charset="0"/>
                <a:ea typeface="等线" pitchFamily="2" charset="-122"/>
              </a:endParaRPr>
            </a:p>
          </p:txBody>
        </p:sp>
        <p:sp>
          <p:nvSpPr>
            <p:cNvPr id="171" name="矩形: 圆角 29"/>
            <p:cNvSpPr/>
            <p:nvPr/>
          </p:nvSpPr>
          <p:spPr>
            <a:xfrm>
              <a:off x="645471" y="3247272"/>
              <a:ext cx="7588655" cy="2618325"/>
            </a:xfrm>
            <a:prstGeom prst="roundRect">
              <a:avLst>
                <a:gd name="adj" fmla="val 6391"/>
              </a:avLst>
            </a:prstGeom>
            <a:ln w="9525">
              <a:solidFill>
                <a:srgbClr val="3B2314"/>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172" name="矩形 171"/>
            <p:cNvSpPr/>
            <p:nvPr/>
          </p:nvSpPr>
          <p:spPr>
            <a:xfrm>
              <a:off x="862859" y="3638150"/>
              <a:ext cx="7162888" cy="1788289"/>
            </a:xfrm>
            <a:prstGeom prst="rect">
              <a:avLst/>
            </a:prstGeom>
          </p:spPr>
          <p:txBody>
            <a:bodyPr wrap="square">
              <a:spAutoFit/>
            </a:bodyPr>
            <a:lstStyle/>
            <a:p>
              <a:pPr>
                <a:lnSpc>
                  <a:spcPct val="120000"/>
                </a:lnSpc>
                <a:defRPr/>
              </a:pPr>
              <a:r>
                <a:rPr lang="zh-CN" altLang="en-US" sz="2400">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公证机构出具的公证文书具有</a:t>
              </a:r>
              <a:r>
                <a:rPr lang="zh-CN" altLang="en-US" sz="2400">
                  <a:solidFill>
                    <a:srgbClr val="FFC000"/>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Wingdings" pitchFamily="2" charset="2"/>
                </a:rPr>
                <a:t>证据效力、强制执行效力和法律行为成立的形式要件效力</a:t>
              </a:r>
            </a:p>
          </p:txBody>
        </p:sp>
      </p:grpSp>
      <p:grpSp>
        <p:nvGrpSpPr>
          <p:cNvPr id="80" name="组合 45"/>
          <p:cNvGrpSpPr/>
          <p:nvPr/>
        </p:nvGrpSpPr>
        <p:grpSpPr>
          <a:xfrm>
            <a:off x="411622" y="442678"/>
            <a:ext cx="3405635" cy="688490"/>
            <a:chOff x="172119" y="139850"/>
            <a:chExt cx="3405635" cy="688490"/>
          </a:xfrm>
        </p:grpSpPr>
        <p:grpSp>
          <p:nvGrpSpPr>
            <p:cNvPr id="81" name="组合 49"/>
            <p:cNvGrpSpPr/>
            <p:nvPr/>
          </p:nvGrpSpPr>
          <p:grpSpPr>
            <a:xfrm>
              <a:off x="172119" y="139850"/>
              <a:ext cx="3405635" cy="688490"/>
              <a:chOff x="172119" y="139850"/>
              <a:chExt cx="3405635" cy="688490"/>
            </a:xfrm>
          </p:grpSpPr>
          <p:sp>
            <p:nvSpPr>
              <p:cNvPr id="83" name="弧形 82"/>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4" name="直接连接符 83"/>
              <p:cNvCxnSpPr>
                <a:stCxn id="83" idx="0"/>
              </p:cNvCxnSpPr>
              <p:nvPr/>
            </p:nvCxnSpPr>
            <p:spPr>
              <a:xfrm>
                <a:off x="517306" y="828339"/>
                <a:ext cx="28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5" name="矩形: 圆角 84"/>
              <p:cNvSpPr/>
              <p:nvPr/>
            </p:nvSpPr>
            <p:spPr>
              <a:xfrm>
                <a:off x="253272" y="217843"/>
                <a:ext cx="3324482"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Rectangle 7"/>
            <p:cNvSpPr>
              <a:spLocks noChangeArrowheads="1"/>
            </p:cNvSpPr>
            <p:nvPr/>
          </p:nvSpPr>
          <p:spPr bwMode="auto">
            <a:xfrm>
              <a:off x="1130765" y="234354"/>
              <a:ext cx="2272818"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一、公证</a:t>
              </a:r>
            </a:p>
          </p:txBody>
        </p:sp>
      </p:grpSp>
      <p:grpSp>
        <p:nvGrpSpPr>
          <p:cNvPr id="86" name="组合 5"/>
          <p:cNvGrpSpPr/>
          <p:nvPr/>
        </p:nvGrpSpPr>
        <p:grpSpPr>
          <a:xfrm>
            <a:off x="411622" y="426687"/>
            <a:ext cx="838200" cy="722586"/>
            <a:chOff x="544888" y="408581"/>
            <a:chExt cx="838200" cy="722586"/>
          </a:xfrm>
        </p:grpSpPr>
        <p:sp>
          <p:nvSpPr>
            <p:cNvPr id="87" name="六边形 86"/>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9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94"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99"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9"/>
                                        </p:tgtEl>
                                        <p:attrNameLst>
                                          <p:attrName>style.visibility</p:attrName>
                                        </p:attrNameLst>
                                      </p:cBhvr>
                                      <p:to>
                                        <p:strVal val="visible"/>
                                      </p:to>
                                    </p:set>
                                    <p:animEffect transition="in" filter="wipe(left)">
                                      <p:cBhvr>
                                        <p:cTn id="8" dur="500"/>
                                        <p:tgtEl>
                                          <p:spTgt spid="9"/>
                                        </p:tgtEl>
                                      </p:cBhvr>
                                    </p:animEffect>
                                  </p:childTnLst>
                                </p:cTn>
                              </p:par>
                            </p:childTnLst>
                          </p:cTn>
                        </p:par>
                      </p:childTnLst>
                    </p:cTn>
                  </p:par>
                  <p:par>
                    <p:cTn id="9" fill="hold" nodeType="clickPar">
                      <p:stCondLst>
                        <p:cond delay="indefinite"/>
                        <p:cond evt="onBegin" delay="0">
                          <p:tn val="8"/>
                        </p:cond>
                      </p:stCondLst>
                      <p:childTnLst>
                        <p:par>
                          <p:cTn id="10" fill="hold" nodeType="withGroup">
                            <p:stCondLst>
                              <p:cond delay="indefinite"/>
                            </p:stCondLst>
                          </p:cTn>
                        </p:par>
                        <p:par>
                          <p:cTn id="11" fill="hold" nodeType="afterGroup">
                            <p:stCondLst>
                              <p:cond delay="0"/>
                            </p:stCondLst>
                            <p:childTnLst>
                              <p:par>
                                <p:cTn id="12" presetID="22" presetClass="entr" presetSubtype="2" fill="hold" nodeType="clickEffect">
                                  <p:stCondLst>
                                    <p:cond delay="0"/>
                                  </p:stCondLst>
                                  <p:childTnLst>
                                    <p:set>
                                      <p:cBhvr>
                                        <p:cTn id="13" dur="1" fill="hold">
                                          <p:stCondLst>
                                            <p:cond delay="0"/>
                                          </p:stCondLst>
                                        </p:cTn>
                                        <p:tgtEl>
                                          <p:spTgt spid="109"/>
                                        </p:tgtEl>
                                        <p:attrNameLst>
                                          <p:attrName>style.visibility</p:attrName>
                                        </p:attrNameLst>
                                      </p:cBhvr>
                                      <p:to>
                                        <p:strVal val="visible"/>
                                      </p:to>
                                    </p:set>
                                    <p:animEffect transition="in" filter="wipe(right)">
                                      <p:cBhvr>
                                        <p:cTn id="14" dur="500"/>
                                        <p:tgtEl>
                                          <p:spTgt spid="109"/>
                                        </p:tgtEl>
                                      </p:cBhvr>
                                    </p:animEffect>
                                  </p:childTnLst>
                                </p:cTn>
                              </p:par>
                            </p:childTnLst>
                          </p:cTn>
                        </p:par>
                      </p:childTnLst>
                    </p:cTn>
                  </p:par>
                  <p:par>
                    <p:cTn id="15" fill="hold" nodeType="clickPar">
                      <p:stCondLst>
                        <p:cond delay="indefinite"/>
                        <p:cond evt="onBegin" delay="0">
                          <p:tn val="14"/>
                        </p:cond>
                      </p:stCondLst>
                      <p:childTnLst>
                        <p:par>
                          <p:cTn id="16" fill="hold" nodeType="withGroup">
                            <p:stCondLst>
                              <p:cond delay="indefinite"/>
                            </p:stCondLst>
                          </p:cTn>
                        </p:par>
                        <p:par>
                          <p:cTn id="17" fill="hold" nodeType="after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42"/>
                                        </p:tgtEl>
                                        <p:attrNameLst>
                                          <p:attrName>style.visibility</p:attrName>
                                        </p:attrNameLst>
                                      </p:cBhvr>
                                      <p:to>
                                        <p:strVal val="visible"/>
                                      </p:to>
                                    </p:set>
                                    <p:animEffect transition="in" filter="wipe(left)">
                                      <p:cBhvr>
                                        <p:cTn id="20" dur="500"/>
                                        <p:tgtEl>
                                          <p:spTgt spid="142"/>
                                        </p:tgtEl>
                                      </p:cBhvr>
                                    </p:animEffect>
                                  </p:childTnLst>
                                </p:cTn>
                              </p:par>
                            </p:childTnLst>
                          </p:cTn>
                        </p:par>
                      </p:childTnLst>
                    </p:cTn>
                  </p:par>
                  <p:par>
                    <p:cTn id="21" fill="hold" nodeType="clickPar">
                      <p:stCondLst>
                        <p:cond delay="indefinite"/>
                        <p:cond evt="onBegin" delay="0">
                          <p:tn val="20"/>
                        </p:cond>
                      </p:stCondLst>
                      <p:childTnLst>
                        <p:par>
                          <p:cTn id="22" fill="hold" nodeType="withGroup">
                            <p:stCondLst>
                              <p:cond delay="indefinite"/>
                            </p:stCondLst>
                          </p:cTn>
                        </p:par>
                        <p:par>
                          <p:cTn id="23" fill="hold" nodeType="after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20"/>
                                        </p:tgtEl>
                                        <p:attrNameLst>
                                          <p:attrName>style.visibility</p:attrName>
                                        </p:attrNameLst>
                                      </p:cBhvr>
                                      <p:to>
                                        <p:strVal val="visible"/>
                                      </p:to>
                                    </p:set>
                                    <p:animEffect transition="in" filter="wipe(left)">
                                      <p:cBhvr>
                                        <p:cTn id="26" dur="500"/>
                                        <p:tgtEl>
                                          <p:spTgt spid="120"/>
                                        </p:tgtEl>
                                      </p:cBhvr>
                                    </p:animEffect>
                                  </p:childTnLst>
                                </p:cTn>
                              </p:par>
                            </p:childTnLst>
                          </p:cTn>
                        </p:par>
                      </p:childTnLst>
                    </p:cTn>
                  </p:par>
                  <p:par>
                    <p:cTn id="27" fill="hold" nodeType="clickPar">
                      <p:stCondLst>
                        <p:cond delay="indefinite"/>
                        <p:cond evt="onBegin" delay="0">
                          <p:tn val="26"/>
                        </p:cond>
                      </p:stCondLst>
                      <p:childTnLst>
                        <p:par>
                          <p:cTn id="28" fill="hold" nodeType="withGroup">
                            <p:stCondLst>
                              <p:cond delay="indefinite"/>
                            </p:stCondLst>
                          </p:cTn>
                        </p:par>
                        <p:par>
                          <p:cTn id="29" fill="hold" nodeType="afterGroup">
                            <p:stCondLst>
                              <p:cond delay="0"/>
                            </p:stCondLst>
                            <p:childTnLst>
                              <p:par>
                                <p:cTn id="30" presetID="1" presetClass="exit" presetSubtype="0" fill="hold" nodeType="clickEffect">
                                  <p:stCondLst>
                                    <p:cond delay="0"/>
                                  </p:stCondLst>
                                  <p:childTnLst>
                                    <p:set>
                                      <p:cBhvr>
                                        <p:cTn id="31" dur="1" fill="hold">
                                          <p:stCondLst>
                                            <p:cond delay="0"/>
                                          </p:stCondLst>
                                        </p:cTn>
                                        <p:tgtEl>
                                          <p:spTgt spid="109"/>
                                        </p:tgtEl>
                                        <p:attrNameLst>
                                          <p:attrName>style.visibility</p:attrName>
                                        </p:attrNameLst>
                                      </p:cBhvr>
                                      <p:to>
                                        <p:strVal val="hidden"/>
                                      </p:to>
                                    </p:set>
                                  </p:childTnLst>
                                </p:cTn>
                              </p:par>
                              <p:par>
                                <p:cTn id="32" presetID="1" presetClass="exit" presetSubtype="0" fill="hold" nodeType="withEffect">
                                  <p:stCondLst>
                                    <p:cond delay="0"/>
                                  </p:stCondLst>
                                  <p:childTnLst>
                                    <p:set>
                                      <p:cBhvr>
                                        <p:cTn id="33" dur="1" fill="hold">
                                          <p:stCondLst>
                                            <p:cond delay="0"/>
                                          </p:stCondLst>
                                        </p:cTn>
                                        <p:tgtEl>
                                          <p:spTgt spid="142"/>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120"/>
                                        </p:tgtEl>
                                        <p:attrNameLst>
                                          <p:attrName>style.visibility</p:attrName>
                                        </p:attrNameLst>
                                      </p:cBhvr>
                                      <p:to>
                                        <p:strVal val="hidden"/>
                                      </p:to>
                                    </p:set>
                                  </p:childTnLst>
                                </p:cTn>
                              </p:par>
                            </p:childTnLst>
                          </p:cTn>
                        </p:par>
                        <p:par>
                          <p:cTn id="36" fill="hold" nodeType="withGroup">
                            <p:stCondLst>
                              <p:cond delay="0"/>
                            </p:stCondLst>
                            <p:childTnLst>
                              <p:par>
                                <p:cTn id="37" presetID="10" presetClass="entr" presetSubtype="0" fill="hold" nodeType="afterEffect">
                                  <p:stCondLst>
                                    <p:cond delay="0"/>
                                  </p:stCondLst>
                                  <p:childTnLst>
                                    <p:set>
                                      <p:cBhvr>
                                        <p:cTn id="38" dur="1" fill="hold">
                                          <p:stCondLst>
                                            <p:cond delay="0"/>
                                          </p:stCondLst>
                                        </p:cTn>
                                        <p:tgtEl>
                                          <p:spTgt spid="153"/>
                                        </p:tgtEl>
                                        <p:attrNameLst>
                                          <p:attrName>style.visibility</p:attrName>
                                        </p:attrNameLst>
                                      </p:cBhvr>
                                      <p:to>
                                        <p:strVal val="visible"/>
                                      </p:to>
                                    </p:set>
                                    <p:animEffect transition="in" filter="fade">
                                      <p:cBhvr>
                                        <p:cTn id="39" dur="500"/>
                                        <p:tgtEl>
                                          <p:spTgt spid="153"/>
                                        </p:tgtEl>
                                      </p:cBhvr>
                                    </p:animEffect>
                                  </p:childTnLst>
                                </p:cTn>
                              </p:par>
                            </p:childTnLst>
                          </p:cTn>
                        </p:par>
                      </p:childTnLst>
                    </p:cTn>
                  </p:par>
                  <p:par>
                    <p:cTn id="40" fill="hold" nodeType="clickPar">
                      <p:stCondLst>
                        <p:cond delay="indefinite"/>
                        <p:cond evt="onBegin" delay="0">
                          <p:tn val="39"/>
                        </p:cond>
                      </p:stCondLst>
                      <p:childTnLst>
                        <p:par>
                          <p:cTn id="41" fill="hold" nodeType="withGroup">
                            <p:stCondLst>
                              <p:cond delay="indefinite"/>
                            </p:stCondLst>
                          </p:cTn>
                        </p:par>
                        <p:par>
                          <p:cTn id="42" fill="hold" nodeType="afterGroup">
                            <p:stCondLst>
                              <p:cond delay="0"/>
                            </p:stCondLst>
                            <p:childTnLst>
                              <p:par>
                                <p:cTn id="43" presetID="10" presetClass="entr" presetSubtype="0" fill="hold" nodeType="clickEffect">
                                  <p:stCondLst>
                                    <p:cond delay="0"/>
                                  </p:stCondLst>
                                  <p:childTnLst>
                                    <p:set>
                                      <p:cBhvr>
                                        <p:cTn id="44" dur="1" fill="hold">
                                          <p:stCondLst>
                                            <p:cond delay="0"/>
                                          </p:stCondLst>
                                        </p:cTn>
                                        <p:tgtEl>
                                          <p:spTgt spid="165"/>
                                        </p:tgtEl>
                                        <p:attrNameLst>
                                          <p:attrName>style.visibility</p:attrName>
                                        </p:attrNameLst>
                                      </p:cBhvr>
                                      <p:to>
                                        <p:strVal val="visible"/>
                                      </p:to>
                                    </p:set>
                                    <p:animEffect transition="in" filter="fade">
                                      <p:cBhvr>
                                        <p:cTn id="45" dur="500"/>
                                        <p:tgtEl>
                                          <p:spTgt spid="165"/>
                                        </p:tgtEl>
                                      </p:cBhvr>
                                    </p:animEffect>
                                  </p:childTnLst>
                                </p:cTn>
                              </p:par>
                            </p:childTnLst>
                          </p:cTn>
                        </p:par>
                      </p:childTnLst>
                    </p:cTn>
                  </p:par>
                  <p:par>
                    <p:cTn id="46" fill="hold" nodeType="clickPar">
                      <p:stCondLst>
                        <p:cond delay="indefinite"/>
                        <p:cond evt="onBegin" delay="0">
                          <p:tn val="45"/>
                        </p:cond>
                      </p:stCondLst>
                      <p:childTnLst>
                        <p:par>
                          <p:cTn id="47" fill="hold" nodeType="withGroup">
                            <p:stCondLst>
                              <p:cond delay="indefinite"/>
                            </p:stCondLst>
                          </p:cTn>
                        </p:par>
                        <p:par>
                          <p:cTn id="48" fill="hold" nodeType="afterGroup">
                            <p:stCondLst>
                              <p:cond delay="0"/>
                            </p:stCondLst>
                            <p:childTnLst>
                              <p:par>
                                <p:cTn id="49" presetID="10" presetClass="entr" presetSubtype="0" fill="hold" nodeType="clickEffect">
                                  <p:stCondLst>
                                    <p:cond delay="0"/>
                                  </p:stCondLst>
                                  <p:childTnLst>
                                    <p:set>
                                      <p:cBhvr>
                                        <p:cTn id="50" dur="1" fill="hold">
                                          <p:stCondLst>
                                            <p:cond delay="0"/>
                                          </p:stCondLst>
                                        </p:cTn>
                                        <p:tgtEl>
                                          <p:spTgt spid="169"/>
                                        </p:tgtEl>
                                        <p:attrNameLst>
                                          <p:attrName>style.visibility</p:attrName>
                                        </p:attrNameLst>
                                      </p:cBhvr>
                                      <p:to>
                                        <p:strVal val="visible"/>
                                      </p:to>
                                    </p:set>
                                    <p:animEffect transition="in" filter="fade">
                                      <p:cBhvr>
                                        <p:cTn id="51" dur="50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2" y="442678"/>
            <a:ext cx="3405635" cy="688490"/>
            <a:chOff x="172119" y="139850"/>
            <a:chExt cx="3405635" cy="688490"/>
          </a:xfrm>
        </p:grpSpPr>
        <p:grpSp>
          <p:nvGrpSpPr>
            <p:cNvPr id="50" name="组合 49"/>
            <p:cNvGrpSpPr/>
            <p:nvPr/>
          </p:nvGrpSpPr>
          <p:grpSpPr>
            <a:xfrm>
              <a:off x="172119" y="139850"/>
              <a:ext cx="3405635" cy="688490"/>
              <a:chOff x="172119" y="139850"/>
              <a:chExt cx="3405635"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28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2" y="217843"/>
                <a:ext cx="3324482"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5" y="234354"/>
              <a:ext cx="2272818"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二、公证员</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8" name="组合 9"/>
          <p:cNvGrpSpPr/>
          <p:nvPr/>
        </p:nvGrpSpPr>
        <p:grpSpPr>
          <a:xfrm>
            <a:off x="1644345" y="2572935"/>
            <a:ext cx="8487507" cy="2543907"/>
            <a:chOff x="607975" y="1740677"/>
            <a:chExt cx="9558131" cy="2959989"/>
          </a:xfrm>
        </p:grpSpPr>
        <p:grpSp>
          <p:nvGrpSpPr>
            <p:cNvPr id="29" name="组合 5"/>
            <p:cNvGrpSpPr/>
            <p:nvPr/>
          </p:nvGrpSpPr>
          <p:grpSpPr>
            <a:xfrm>
              <a:off x="607975" y="1740677"/>
              <a:ext cx="9558131" cy="2959989"/>
              <a:chOff x="1285395" y="1806568"/>
              <a:chExt cx="7833676" cy="3166208"/>
            </a:xfrm>
          </p:grpSpPr>
          <p:sp>
            <p:nvSpPr>
              <p:cNvPr id="31" name="object 50"/>
              <p:cNvSpPr/>
              <p:nvPr/>
            </p:nvSpPr>
            <p:spPr>
              <a:xfrm>
                <a:off x="1393595" y="1840454"/>
                <a:ext cx="7671376" cy="2997590"/>
              </a:xfrm>
              <a:custGeom>
                <a:avLst/>
                <a:gdLst/>
                <a:ahLst/>
                <a:cxnLst/>
                <a:rect l="l" t="t" r="r" b="b"/>
                <a:pathLst>
                  <a:path w="6297295" h="2315210">
                    <a:moveTo>
                      <a:pt x="6297168" y="0"/>
                    </a:moveTo>
                    <a:lnTo>
                      <a:pt x="1428813" y="0"/>
                    </a:lnTo>
                    <a:lnTo>
                      <a:pt x="0" y="1028712"/>
                    </a:lnTo>
                    <a:lnTo>
                      <a:pt x="0" y="2314956"/>
                    </a:lnTo>
                    <a:lnTo>
                      <a:pt x="4881511" y="2314956"/>
                    </a:lnTo>
                    <a:lnTo>
                      <a:pt x="6297168" y="1295717"/>
                    </a:lnTo>
                    <a:lnTo>
                      <a:pt x="6297168" y="0"/>
                    </a:lnTo>
                    <a:close/>
                  </a:path>
                </a:pathLst>
              </a:custGeom>
              <a:solidFill>
                <a:srgbClr val="FFFFFF">
                  <a:alpha val="39999"/>
                </a:srgbClr>
              </a:solidFill>
            </p:spPr>
            <p:txBody>
              <a:bodyPr wrap="square" lIns="0" tIns="0" rIns="0" bIns="0" rtlCol="0"/>
              <a:lstStyle/>
              <a:p>
                <a:endParaRPr>
                  <a:latin typeface="+mn-ea"/>
                </a:endParaRPr>
              </a:p>
            </p:txBody>
          </p:sp>
          <p:sp>
            <p:nvSpPr>
              <p:cNvPr id="32" name="object 51"/>
              <p:cNvSpPr/>
              <p:nvPr/>
            </p:nvSpPr>
            <p:spPr>
              <a:xfrm>
                <a:off x="1285395" y="1806568"/>
                <a:ext cx="1482340" cy="1172172"/>
              </a:xfrm>
              <a:custGeom>
                <a:avLst/>
                <a:gdLst/>
                <a:ahLst/>
                <a:cxnLst/>
                <a:rect l="l" t="t" r="r" b="b"/>
                <a:pathLst>
                  <a:path w="2103755"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sp>
            <p:nvSpPr>
              <p:cNvPr id="33" name="object 52"/>
              <p:cNvSpPr/>
              <p:nvPr/>
            </p:nvSpPr>
            <p:spPr>
              <a:xfrm>
                <a:off x="7474432" y="3746713"/>
                <a:ext cx="1644639" cy="1226063"/>
              </a:xfrm>
              <a:custGeom>
                <a:avLst/>
                <a:gdLst/>
                <a:ahLst/>
                <a:cxnLst/>
                <a:rect l="l" t="t" r="r" b="b"/>
                <a:pathLst>
                  <a:path w="2103754"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grpSp>
        <p:sp>
          <p:nvSpPr>
            <p:cNvPr id="30" name="object 53"/>
            <p:cNvSpPr txBox="1"/>
            <p:nvPr/>
          </p:nvSpPr>
          <p:spPr>
            <a:xfrm>
              <a:off x="1697443" y="2235992"/>
              <a:ext cx="7828690" cy="1917416"/>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zh-CN" sz="2800">
                  <a:latin typeface="+mn-ea"/>
                </a:rPr>
                <a:t>公证员是指依法取得资格、由国家按照法定程序任命的、在公证机构专门从事公证证明工作的法律执业人员。</a:t>
              </a:r>
              <a:endParaRPr lang="zh-CN" altLang="en-US" sz="2800">
                <a:latin typeface="+mn-ea"/>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
                                        </p:tgtEl>
                                        <p:attrNameLst>
                                          <p:attrName>style.visibility</p:attrName>
                                        </p:attrNameLst>
                                      </p:cBhvr>
                                      <p:to>
                                        <p:strVal val="visible"/>
                                      </p:to>
                                    </p:set>
                                    <p:animEffect transition="in" filter="fade">
                                      <p:cBhvr>
                                        <p:cTn id="8" dur="500"/>
                                        <p:tgtEl>
                                          <p:spTgt spid="6"/>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nodeType="withGroup">
                            <p:stCondLst>
                              <p:cond delay="1000"/>
                            </p:stCondLst>
                            <p:childTnLst>
                              <p:par>
                                <p:cTn id="14" presetID="3" presetClass="entr" presetSubtype="10" fill="hold" nodeType="afterEffec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2" y="442678"/>
            <a:ext cx="3405635" cy="688490"/>
            <a:chOff x="172119" y="139850"/>
            <a:chExt cx="3405635" cy="688490"/>
          </a:xfrm>
        </p:grpSpPr>
        <p:grpSp>
          <p:nvGrpSpPr>
            <p:cNvPr id="50" name="组合 49"/>
            <p:cNvGrpSpPr/>
            <p:nvPr/>
          </p:nvGrpSpPr>
          <p:grpSpPr>
            <a:xfrm>
              <a:off x="172119" y="139850"/>
              <a:ext cx="3405635" cy="688490"/>
              <a:chOff x="172119" y="139850"/>
              <a:chExt cx="3405635"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28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2" y="217843"/>
                <a:ext cx="3324482"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5" y="234354"/>
              <a:ext cx="2272818"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二、公证员</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0" name="组合 19"/>
          <p:cNvGrpSpPr/>
          <p:nvPr/>
        </p:nvGrpSpPr>
        <p:grpSpPr>
          <a:xfrm>
            <a:off x="795488" y="1377862"/>
            <a:ext cx="3307214" cy="523220"/>
            <a:chOff x="1083216" y="1501842"/>
            <a:chExt cx="3307214" cy="523220"/>
          </a:xfrm>
        </p:grpSpPr>
        <p:grpSp>
          <p:nvGrpSpPr>
            <p:cNvPr id="21" name="组合 20"/>
            <p:cNvGrpSpPr/>
            <p:nvPr/>
          </p:nvGrpSpPr>
          <p:grpSpPr>
            <a:xfrm>
              <a:off x="1083216" y="1598263"/>
              <a:ext cx="330379" cy="330379"/>
              <a:chOff x="3856417" y="4248125"/>
              <a:chExt cx="409860" cy="407692"/>
            </a:xfrm>
            <a:solidFill>
              <a:schemeClr val="accent2"/>
            </a:solidFill>
          </p:grpSpPr>
          <p:sp>
            <p:nvSpPr>
              <p:cNvPr id="23"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4"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5"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6"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7"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4"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35"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22" name="矩形 21"/>
            <p:cNvSpPr/>
            <p:nvPr/>
          </p:nvSpPr>
          <p:spPr>
            <a:xfrm>
              <a:off x="1333183" y="1501842"/>
              <a:ext cx="3057247" cy="523220"/>
            </a:xfrm>
            <a:prstGeom prst="rect">
              <a:avLst/>
            </a:prstGeom>
          </p:spPr>
          <p:txBody>
            <a:bodyPr wrap="none">
              <a:spAutoFit/>
            </a:bodyPr>
            <a:lstStyle/>
            <a:p>
              <a:r>
                <a:rPr lang="zh-CN" altLang="en-US" sz="2800">
                  <a:latin typeface="+mj-ea"/>
                  <a:ea typeface="+mj-ea"/>
                </a:rPr>
                <a:t>公证员的任职条件</a:t>
              </a:r>
            </a:p>
          </p:txBody>
        </p:sp>
      </p:grpSp>
      <p:grpSp>
        <p:nvGrpSpPr>
          <p:cNvPr id="97" name="组合 96"/>
          <p:cNvGrpSpPr/>
          <p:nvPr/>
        </p:nvGrpSpPr>
        <p:grpSpPr>
          <a:xfrm>
            <a:off x="1082854" y="2663467"/>
            <a:ext cx="4330179" cy="2081792"/>
            <a:chOff x="-611539" y="2605278"/>
            <a:chExt cx="4330179" cy="2081792"/>
          </a:xfrm>
        </p:grpSpPr>
        <p:grpSp>
          <p:nvGrpSpPr>
            <p:cNvPr id="98" name="组合 97"/>
            <p:cNvGrpSpPr/>
            <p:nvPr/>
          </p:nvGrpSpPr>
          <p:grpSpPr>
            <a:xfrm>
              <a:off x="2517468" y="3076389"/>
              <a:ext cx="1201172" cy="1610681"/>
              <a:chOff x="2696543" y="3064189"/>
              <a:chExt cx="1201172" cy="1610681"/>
            </a:xfrm>
          </p:grpSpPr>
          <p:sp>
            <p:nvSpPr>
              <p:cNvPr id="101" name="Oval 5"/>
              <p:cNvSpPr/>
              <p:nvPr/>
            </p:nvSpPr>
            <p:spPr>
              <a:xfrm>
                <a:off x="2696543" y="3065371"/>
                <a:ext cx="1179880" cy="11798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02" name="Freeform 22"/>
              <p:cNvSpPr/>
              <p:nvPr/>
            </p:nvSpPr>
            <p:spPr bwMode="auto">
              <a:xfrm flipH="1">
                <a:off x="2741060" y="3064189"/>
                <a:ext cx="1156655" cy="1610681"/>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rgbClr val="B3EBFF"/>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103" name="组合 102"/>
              <p:cNvGrpSpPr/>
              <p:nvPr/>
            </p:nvGrpSpPr>
            <p:grpSpPr>
              <a:xfrm>
                <a:off x="3189370" y="3453972"/>
                <a:ext cx="372903" cy="360473"/>
                <a:chOff x="2733098" y="4187405"/>
                <a:chExt cx="484675" cy="556238"/>
              </a:xfrm>
              <a:solidFill>
                <a:schemeClr val="bg1"/>
              </a:solidFill>
            </p:grpSpPr>
            <p:sp>
              <p:nvSpPr>
                <p:cNvPr id="104"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5"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6"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8">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7"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8"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9"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0"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1"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2"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3"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4"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5"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6"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7"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8"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9"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0"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99" name="文本框 98"/>
            <p:cNvSpPr txBox="1"/>
            <p:nvPr/>
          </p:nvSpPr>
          <p:spPr bwMode="auto">
            <a:xfrm flipH="1">
              <a:off x="-611539" y="2605278"/>
              <a:ext cx="2284405" cy="1938992"/>
            </a:xfrm>
            <a:prstGeom prst="rect">
              <a:avLst/>
            </a:prstGeom>
            <a:noFill/>
          </p:spPr>
          <p:txBody>
            <a:bodyPr wrap="square">
              <a:spAutoFit/>
            </a:bodyPr>
            <a:lstStyle/>
            <a:p>
              <a:pPr algn="just">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 （五）在公证机构实习</a:t>
              </a: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2</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年 以上或具有</a:t>
              </a: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3</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年以上其他法律职业经历并在公证机构实习</a:t>
              </a: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1</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年以上经考核合格</a:t>
              </a:r>
            </a:p>
          </p:txBody>
        </p:sp>
        <p:cxnSp>
          <p:nvCxnSpPr>
            <p:cNvPr id="100" name="Connector: Elbow 138"/>
            <p:cNvCxnSpPr/>
            <p:nvPr/>
          </p:nvCxnSpPr>
          <p:spPr>
            <a:xfrm rot="10800000" flipV="1">
              <a:off x="1842536" y="3440430"/>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21" name="组合 120"/>
          <p:cNvGrpSpPr/>
          <p:nvPr/>
        </p:nvGrpSpPr>
        <p:grpSpPr>
          <a:xfrm>
            <a:off x="4878853" y="1934768"/>
            <a:ext cx="6466443" cy="1486888"/>
            <a:chOff x="3263903" y="1934768"/>
            <a:chExt cx="6466443" cy="1486888"/>
          </a:xfrm>
        </p:grpSpPr>
        <p:grpSp>
          <p:nvGrpSpPr>
            <p:cNvPr id="122" name="组合 121"/>
            <p:cNvGrpSpPr/>
            <p:nvPr/>
          </p:nvGrpSpPr>
          <p:grpSpPr>
            <a:xfrm>
              <a:off x="3263903" y="2251139"/>
              <a:ext cx="1574966" cy="1170517"/>
              <a:chOff x="3277635" y="2319619"/>
              <a:chExt cx="1574966" cy="1170517"/>
            </a:xfrm>
          </p:grpSpPr>
          <p:grpSp>
            <p:nvGrpSpPr>
              <p:cNvPr id="125" name="组合 124"/>
              <p:cNvGrpSpPr/>
              <p:nvPr/>
            </p:nvGrpSpPr>
            <p:grpSpPr>
              <a:xfrm>
                <a:off x="3277635" y="2319619"/>
                <a:ext cx="1574966" cy="1170517"/>
                <a:chOff x="3277635" y="2319619"/>
                <a:chExt cx="1574966" cy="1170517"/>
              </a:xfrm>
            </p:grpSpPr>
            <p:sp>
              <p:nvSpPr>
                <p:cNvPr id="134" name="Oval 5"/>
                <p:cNvSpPr/>
                <p:nvPr/>
              </p:nvSpPr>
              <p:spPr>
                <a:xfrm>
                  <a:off x="3682085" y="2319619"/>
                  <a:ext cx="1170516" cy="117051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35" name="Freeform 23"/>
                <p:cNvSpPr/>
                <p:nvPr/>
              </p:nvSpPr>
              <p:spPr bwMode="auto">
                <a:xfrm flipH="1">
                  <a:off x="3277635" y="2355665"/>
                  <a:ext cx="1570773" cy="1108896"/>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rgbClr val="E64823"/>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solidFill>
                      <a:srgbClr val="EC7016"/>
                    </a:solidFill>
                    <a:latin typeface="Arial" pitchFamily="34" charset="0"/>
                    <a:ea typeface="Microsoft YaHei" panose="020B0503020204020204" pitchFamily="34" charset="-122"/>
                    <a:cs typeface="+mn-ea"/>
                    <a:sym typeface="Arial" pitchFamily="34" charset="0"/>
                  </a:endParaRPr>
                </a:p>
              </p:txBody>
            </p:sp>
          </p:grpSp>
          <p:grpSp>
            <p:nvGrpSpPr>
              <p:cNvPr id="126" name="组合 125"/>
              <p:cNvGrpSpPr/>
              <p:nvPr/>
            </p:nvGrpSpPr>
            <p:grpSpPr>
              <a:xfrm>
                <a:off x="4097421" y="2750102"/>
                <a:ext cx="330379" cy="330379"/>
                <a:chOff x="3856417" y="4248125"/>
                <a:chExt cx="409860" cy="407692"/>
              </a:xfrm>
              <a:solidFill>
                <a:schemeClr val="bg1"/>
              </a:solidFill>
            </p:grpSpPr>
            <p:sp>
              <p:nvSpPr>
                <p:cNvPr id="127"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8"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9"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0"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1"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2"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3"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123" name="文本框 122"/>
            <p:cNvSpPr txBox="1"/>
            <p:nvPr/>
          </p:nvSpPr>
          <p:spPr bwMode="auto">
            <a:xfrm flipH="1">
              <a:off x="5735018" y="1934768"/>
              <a:ext cx="3995328" cy="400110"/>
            </a:xfrm>
            <a:prstGeom prst="rect">
              <a:avLst/>
            </a:prstGeom>
            <a:noFill/>
          </p:spPr>
          <p:txBody>
            <a:bodyPr wrap="square">
              <a:spAutoFit/>
            </a:bodyPr>
            <a:lstStyle/>
            <a:p>
              <a:pPr>
                <a:defRPr/>
              </a:pP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一）具有中华人民共和国国籍</a:t>
              </a:r>
            </a:p>
          </p:txBody>
        </p:sp>
        <p:cxnSp>
          <p:nvCxnSpPr>
            <p:cNvPr id="124" name="Connector: Elbow 138"/>
            <p:cNvCxnSpPr/>
            <p:nvPr/>
          </p:nvCxnSpPr>
          <p:spPr>
            <a:xfrm flipV="1">
              <a:off x="4512008" y="2119232"/>
              <a:ext cx="1223010" cy="372110"/>
            </a:xfrm>
            <a:prstGeom prst="bentConnector3">
              <a:avLst>
                <a:gd name="adj1" fmla="val 5005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36" name="组合 135"/>
          <p:cNvGrpSpPr/>
          <p:nvPr/>
        </p:nvGrpSpPr>
        <p:grpSpPr>
          <a:xfrm>
            <a:off x="6400863" y="2661660"/>
            <a:ext cx="5098968" cy="1842383"/>
            <a:chOff x="4774590" y="2817815"/>
            <a:chExt cx="5098968" cy="1842383"/>
          </a:xfrm>
        </p:grpSpPr>
        <p:grpSp>
          <p:nvGrpSpPr>
            <p:cNvPr id="137" name="组合 136"/>
            <p:cNvGrpSpPr/>
            <p:nvPr/>
          </p:nvGrpSpPr>
          <p:grpSpPr>
            <a:xfrm>
              <a:off x="4774590" y="2817815"/>
              <a:ext cx="5098968" cy="1842383"/>
              <a:chOff x="4774590" y="2817815"/>
              <a:chExt cx="5098968" cy="1842383"/>
            </a:xfrm>
          </p:grpSpPr>
          <p:grpSp>
            <p:nvGrpSpPr>
              <p:cNvPr id="148" name="组合 147"/>
              <p:cNvGrpSpPr/>
              <p:nvPr/>
            </p:nvGrpSpPr>
            <p:grpSpPr>
              <a:xfrm>
                <a:off x="4774590" y="2817815"/>
                <a:ext cx="1251662" cy="1514511"/>
                <a:chOff x="4702239" y="2809565"/>
                <a:chExt cx="1251662" cy="1514511"/>
              </a:xfrm>
            </p:grpSpPr>
            <p:sp>
              <p:nvSpPr>
                <p:cNvPr id="151" name="Oval 5"/>
                <p:cNvSpPr/>
                <p:nvPr/>
              </p:nvSpPr>
              <p:spPr>
                <a:xfrm>
                  <a:off x="4771155" y="3141329"/>
                  <a:ext cx="1182746" cy="11827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52" name="Freeform 19"/>
                <p:cNvSpPr/>
                <p:nvPr/>
              </p:nvSpPr>
              <p:spPr bwMode="auto">
                <a:xfrm flipH="1">
                  <a:off x="4702239" y="2809565"/>
                  <a:ext cx="1212917" cy="1514511"/>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rgbClr val="EC7016"/>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153" name="组合 152"/>
                <p:cNvGrpSpPr/>
                <p:nvPr/>
              </p:nvGrpSpPr>
              <p:grpSpPr>
                <a:xfrm>
                  <a:off x="5188350" y="3542505"/>
                  <a:ext cx="395147" cy="314678"/>
                  <a:chOff x="4895160" y="4287159"/>
                  <a:chExt cx="571418" cy="389258"/>
                </a:xfrm>
                <a:solidFill>
                  <a:schemeClr val="bg1"/>
                </a:solidFill>
              </p:grpSpPr>
              <p:sp>
                <p:nvSpPr>
                  <p:cNvPr id="154"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5"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6"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7"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8"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9"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0"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1"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2"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149" name="文本框 148"/>
              <p:cNvSpPr txBox="1"/>
              <p:nvPr/>
            </p:nvSpPr>
            <p:spPr bwMode="auto">
              <a:xfrm flipH="1">
                <a:off x="6616009" y="3644535"/>
                <a:ext cx="3257549" cy="1015663"/>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（二）年龄在</a:t>
                </a: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25</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周岁以上</a:t>
                </a:r>
                <a:r>
                  <a:rPr lang="en-US" altLang="zh-CN" sz="2000">
                    <a:solidFill>
                      <a:schemeClr val="tx1">
                        <a:lumMod val="85000"/>
                        <a:lumOff val="15000"/>
                      </a:schemeClr>
                    </a:solidFill>
                    <a:latin typeface="思源黑体 CN Normal" panose="020B0400000000000000" pitchFamily="34" charset="-122"/>
                    <a:ea typeface="思源黑体 CN Normal" panose="020B0400000000000000" pitchFamily="34" charset="-122"/>
                  </a:rPr>
                  <a:t>65</a:t>
                </a: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周岁以下</a:t>
                </a:r>
              </a:p>
              <a:p>
                <a:pPr>
                  <a:defRPr/>
                </a:pPr>
                <a:endPar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endParaRPr>
              </a:p>
            </p:txBody>
          </p:sp>
          <p:cxnSp>
            <p:nvCxnSpPr>
              <p:cNvPr id="150" name="Connector: Elbow 138"/>
              <p:cNvCxnSpPr/>
              <p:nvPr/>
            </p:nvCxnSpPr>
            <p:spPr>
              <a:xfrm>
                <a:off x="5709051" y="3632835"/>
                <a:ext cx="993140" cy="204470"/>
              </a:xfrm>
              <a:prstGeom prst="bentConnector3">
                <a:avLst>
                  <a:gd name="adj1" fmla="val 50064"/>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grpSp>
          <p:nvGrpSpPr>
            <p:cNvPr id="138" name="组合 137"/>
            <p:cNvGrpSpPr/>
            <p:nvPr/>
          </p:nvGrpSpPr>
          <p:grpSpPr>
            <a:xfrm>
              <a:off x="5188351" y="3551747"/>
              <a:ext cx="383540" cy="305435"/>
              <a:chOff x="4895160" y="4287159"/>
              <a:chExt cx="571418" cy="389258"/>
            </a:xfrm>
            <a:solidFill>
              <a:schemeClr val="bg1"/>
            </a:solidFill>
          </p:grpSpPr>
          <p:sp>
            <p:nvSpPr>
              <p:cNvPr id="139"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0"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1"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2"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3"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4"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5"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6"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7"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163" name="组合 162"/>
          <p:cNvGrpSpPr/>
          <p:nvPr/>
        </p:nvGrpSpPr>
        <p:grpSpPr>
          <a:xfrm>
            <a:off x="1916546" y="4484065"/>
            <a:ext cx="4391035" cy="1699054"/>
            <a:chOff x="292408" y="4357624"/>
            <a:chExt cx="4391035" cy="1699054"/>
          </a:xfrm>
        </p:grpSpPr>
        <p:grpSp>
          <p:nvGrpSpPr>
            <p:cNvPr id="164" name="组合 163"/>
            <p:cNvGrpSpPr/>
            <p:nvPr/>
          </p:nvGrpSpPr>
          <p:grpSpPr>
            <a:xfrm>
              <a:off x="3057471" y="4357624"/>
              <a:ext cx="1625972" cy="1239901"/>
              <a:chOff x="3057471" y="4357624"/>
              <a:chExt cx="1625972" cy="1239901"/>
            </a:xfrm>
          </p:grpSpPr>
          <p:sp>
            <p:nvSpPr>
              <p:cNvPr id="168" name="Oval 5"/>
              <p:cNvSpPr/>
              <p:nvPr/>
            </p:nvSpPr>
            <p:spPr>
              <a:xfrm>
                <a:off x="3057471" y="4357624"/>
                <a:ext cx="1232080" cy="12320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69" name="Freeform 21"/>
              <p:cNvSpPr/>
              <p:nvPr/>
            </p:nvSpPr>
            <p:spPr bwMode="auto">
              <a:xfrm flipH="1">
                <a:off x="3108090" y="4398346"/>
                <a:ext cx="1575353" cy="1199179"/>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rgbClr val="CE8D3E"/>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sp>
            <p:nvSpPr>
              <p:cNvPr id="170" name="Freeform 35"/>
              <p:cNvSpPr>
                <a:spLocks noEditPoints="1"/>
              </p:cNvSpPr>
              <p:nvPr/>
            </p:nvSpPr>
            <p:spPr bwMode="auto">
              <a:xfrm>
                <a:off x="3421145" y="4808483"/>
                <a:ext cx="456643" cy="315332"/>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grpSp>
        <p:sp>
          <p:nvSpPr>
            <p:cNvPr id="165" name="文本框 164"/>
            <p:cNvSpPr txBox="1"/>
            <p:nvPr/>
          </p:nvSpPr>
          <p:spPr bwMode="auto">
            <a:xfrm flipH="1">
              <a:off x="292408" y="4733239"/>
              <a:ext cx="1840438" cy="1323439"/>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（四）通过国家司法职业资格考试取得法律职业资格</a:t>
              </a:r>
            </a:p>
          </p:txBody>
        </p:sp>
        <p:cxnSp>
          <p:nvCxnSpPr>
            <p:cNvPr id="166" name="Connector: Elbow 138"/>
            <p:cNvCxnSpPr/>
            <p:nvPr/>
          </p:nvCxnSpPr>
          <p:spPr>
            <a:xfrm rot="10800000" flipV="1">
              <a:off x="2186071" y="5123815"/>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167" name="Freeform 35"/>
            <p:cNvSpPr>
              <a:spLocks noEditPoints="1"/>
            </p:cNvSpPr>
            <p:nvPr/>
          </p:nvSpPr>
          <p:spPr bwMode="auto">
            <a:xfrm>
              <a:off x="3488055" y="4817745"/>
              <a:ext cx="376555" cy="306070"/>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grpSp>
      <p:grpSp>
        <p:nvGrpSpPr>
          <p:cNvPr id="171" name="组合 170"/>
          <p:cNvGrpSpPr/>
          <p:nvPr/>
        </p:nvGrpSpPr>
        <p:grpSpPr>
          <a:xfrm>
            <a:off x="6046133" y="4057930"/>
            <a:ext cx="5453697" cy="2207989"/>
            <a:chOff x="4536215" y="4148112"/>
            <a:chExt cx="5453697" cy="2207989"/>
          </a:xfrm>
        </p:grpSpPr>
        <p:grpSp>
          <p:nvGrpSpPr>
            <p:cNvPr id="172" name="组合 171"/>
            <p:cNvGrpSpPr/>
            <p:nvPr/>
          </p:nvGrpSpPr>
          <p:grpSpPr>
            <a:xfrm>
              <a:off x="4536215" y="4148112"/>
              <a:ext cx="5453697" cy="2207989"/>
              <a:chOff x="4536215" y="4148112"/>
              <a:chExt cx="5453697" cy="2207989"/>
            </a:xfrm>
          </p:grpSpPr>
          <p:sp>
            <p:nvSpPr>
              <p:cNvPr id="174" name="文本框 173"/>
              <p:cNvSpPr txBox="1"/>
              <p:nvPr/>
            </p:nvSpPr>
            <p:spPr bwMode="auto">
              <a:xfrm flipH="1">
                <a:off x="6861224" y="5340438"/>
                <a:ext cx="3128688" cy="1015663"/>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（三）公道正派遵纪守法品行良好具备良好的职业道德</a:t>
                </a:r>
              </a:p>
            </p:txBody>
          </p:sp>
          <p:cxnSp>
            <p:nvCxnSpPr>
              <p:cNvPr id="175" name="Connector: Elbow 138"/>
              <p:cNvCxnSpPr/>
              <p:nvPr/>
            </p:nvCxnSpPr>
            <p:spPr>
              <a:xfrm>
                <a:off x="5237530" y="5252546"/>
                <a:ext cx="1623695" cy="287020"/>
              </a:xfrm>
              <a:prstGeom prst="bentConnector3">
                <a:avLst>
                  <a:gd name="adj1" fmla="val 5002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176" name="组合 175"/>
              <p:cNvGrpSpPr/>
              <p:nvPr/>
            </p:nvGrpSpPr>
            <p:grpSpPr>
              <a:xfrm>
                <a:off x="4536215" y="4148112"/>
                <a:ext cx="1450706" cy="1402021"/>
                <a:chOff x="4455637" y="4059282"/>
                <a:chExt cx="1450706" cy="1402021"/>
              </a:xfrm>
            </p:grpSpPr>
            <p:sp>
              <p:nvSpPr>
                <p:cNvPr id="177" name="Oval 5"/>
                <p:cNvSpPr/>
                <p:nvPr/>
              </p:nvSpPr>
              <p:spPr>
                <a:xfrm>
                  <a:off x="4455637" y="4314209"/>
                  <a:ext cx="1208319" cy="1147094"/>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78" name="Freeform 20"/>
                <p:cNvSpPr/>
                <p:nvPr/>
              </p:nvSpPr>
              <p:spPr bwMode="auto">
                <a:xfrm flipH="1">
                  <a:off x="4464450" y="4059282"/>
                  <a:ext cx="1441893" cy="137123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rgbClr val="0461A0"/>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grpSp>
        <p:sp>
          <p:nvSpPr>
            <p:cNvPr id="173" name="Freeform 68"/>
            <p:cNvSpPr>
              <a:spLocks noEditPoints="1"/>
            </p:cNvSpPr>
            <p:nvPr/>
          </p:nvSpPr>
          <p:spPr bwMode="auto">
            <a:xfrm>
              <a:off x="4843780" y="4594225"/>
              <a:ext cx="438785" cy="525780"/>
            </a:xfrm>
            <a:custGeom>
              <a:avLst/>
              <a:gdLst>
                <a:gd name="T0" fmla="*/ 932457920 w 394"/>
                <a:gd name="T1" fmla="*/ 486390572 h 369"/>
                <a:gd name="T2" fmla="*/ 710684041 w 394"/>
                <a:gd name="T3" fmla="*/ 486390572 h 369"/>
                <a:gd name="T4" fmla="*/ 710684041 w 394"/>
                <a:gd name="T5" fmla="*/ 866933120 h 369"/>
                <a:gd name="T6" fmla="*/ 602316562 w 394"/>
                <a:gd name="T7" fmla="*/ 866933120 h 369"/>
                <a:gd name="T8" fmla="*/ 602316562 w 394"/>
                <a:gd name="T9" fmla="*/ 584675756 h 369"/>
                <a:gd name="T10" fmla="*/ 390624991 w 394"/>
                <a:gd name="T11" fmla="*/ 584675756 h 369"/>
                <a:gd name="T12" fmla="*/ 390624991 w 394"/>
                <a:gd name="T13" fmla="*/ 866933120 h 369"/>
                <a:gd name="T14" fmla="*/ 284776873 w 394"/>
                <a:gd name="T15" fmla="*/ 866933120 h 369"/>
                <a:gd name="T16" fmla="*/ 284776873 w 394"/>
                <a:gd name="T17" fmla="*/ 655240047 h 369"/>
                <a:gd name="T18" fmla="*/ 70564378 w 394"/>
                <a:gd name="T19" fmla="*/ 655240047 h 369"/>
                <a:gd name="T20" fmla="*/ 70564378 w 394"/>
                <a:gd name="T21" fmla="*/ 866933120 h 369"/>
                <a:gd name="T22" fmla="*/ 0 w 394"/>
                <a:gd name="T23" fmla="*/ 866933120 h 369"/>
                <a:gd name="T24" fmla="*/ 0 w 394"/>
                <a:gd name="T25" fmla="*/ 929937745 h 369"/>
                <a:gd name="T26" fmla="*/ 992941652 w 394"/>
                <a:gd name="T27" fmla="*/ 929937745 h 369"/>
                <a:gd name="T28" fmla="*/ 992941652 w 394"/>
                <a:gd name="T29" fmla="*/ 866933120 h 369"/>
                <a:gd name="T30" fmla="*/ 932457920 w 394"/>
                <a:gd name="T31" fmla="*/ 866933120 h 369"/>
                <a:gd name="T32" fmla="*/ 932457920 w 394"/>
                <a:gd name="T33" fmla="*/ 486390572 h 369"/>
                <a:gd name="T34" fmla="*/ 904737004 w 394"/>
                <a:gd name="T35" fmla="*/ 0 h 369"/>
                <a:gd name="T36" fmla="*/ 700603419 w 394"/>
                <a:gd name="T37" fmla="*/ 70564316 h 369"/>
                <a:gd name="T38" fmla="*/ 763608099 w 394"/>
                <a:gd name="T39" fmla="*/ 133568966 h 369"/>
                <a:gd name="T40" fmla="*/ 488910359 w 394"/>
                <a:gd name="T41" fmla="*/ 468748706 h 369"/>
                <a:gd name="T42" fmla="*/ 345262192 w 394"/>
                <a:gd name="T43" fmla="*/ 327620024 h 369"/>
                <a:gd name="T44" fmla="*/ 327620310 w 394"/>
                <a:gd name="T45" fmla="*/ 309979745 h 369"/>
                <a:gd name="T46" fmla="*/ 309978428 w 394"/>
                <a:gd name="T47" fmla="*/ 337700637 h 369"/>
                <a:gd name="T48" fmla="*/ 151209378 w 394"/>
                <a:gd name="T49" fmla="*/ 556954864 h 369"/>
                <a:gd name="T50" fmla="*/ 186491554 w 394"/>
                <a:gd name="T51" fmla="*/ 584675756 h 369"/>
                <a:gd name="T52" fmla="*/ 337700932 w 394"/>
                <a:gd name="T53" fmla="*/ 380544036 h 369"/>
                <a:gd name="T54" fmla="*/ 471270065 w 394"/>
                <a:gd name="T55" fmla="*/ 521672718 h 369"/>
                <a:gd name="T56" fmla="*/ 488910359 w 394"/>
                <a:gd name="T57" fmla="*/ 539312997 h 369"/>
                <a:gd name="T58" fmla="*/ 506550654 w 394"/>
                <a:gd name="T59" fmla="*/ 514111465 h 369"/>
                <a:gd name="T60" fmla="*/ 798890276 w 394"/>
                <a:gd name="T61" fmla="*/ 158770499 h 369"/>
                <a:gd name="T62" fmla="*/ 877014500 w 394"/>
                <a:gd name="T63" fmla="*/ 221773587 h 369"/>
                <a:gd name="T64" fmla="*/ 904737004 w 394"/>
                <a:gd name="T65" fmla="*/ 0 h 3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4"/>
                <a:gd name="T100" fmla="*/ 0 h 369"/>
                <a:gd name="T101" fmla="*/ 394 w 394"/>
                <a:gd name="T102" fmla="*/ 369 h 3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4" h="369">
                  <a:moveTo>
                    <a:pt x="370" y="193"/>
                  </a:moveTo>
                  <a:lnTo>
                    <a:pt x="282" y="193"/>
                  </a:lnTo>
                  <a:lnTo>
                    <a:pt x="282" y="344"/>
                  </a:lnTo>
                  <a:lnTo>
                    <a:pt x="239" y="344"/>
                  </a:lnTo>
                  <a:lnTo>
                    <a:pt x="239" y="232"/>
                  </a:lnTo>
                  <a:lnTo>
                    <a:pt x="155" y="232"/>
                  </a:lnTo>
                  <a:lnTo>
                    <a:pt x="155" y="344"/>
                  </a:lnTo>
                  <a:lnTo>
                    <a:pt x="113" y="344"/>
                  </a:lnTo>
                  <a:lnTo>
                    <a:pt x="113" y="260"/>
                  </a:lnTo>
                  <a:lnTo>
                    <a:pt x="28" y="260"/>
                  </a:lnTo>
                  <a:lnTo>
                    <a:pt x="28" y="344"/>
                  </a:lnTo>
                  <a:lnTo>
                    <a:pt x="0" y="344"/>
                  </a:lnTo>
                  <a:lnTo>
                    <a:pt x="0" y="369"/>
                  </a:lnTo>
                  <a:lnTo>
                    <a:pt x="394" y="369"/>
                  </a:lnTo>
                  <a:lnTo>
                    <a:pt x="394" y="344"/>
                  </a:lnTo>
                  <a:lnTo>
                    <a:pt x="370" y="344"/>
                  </a:lnTo>
                  <a:lnTo>
                    <a:pt x="370" y="193"/>
                  </a:lnTo>
                  <a:moveTo>
                    <a:pt x="359" y="0"/>
                  </a:moveTo>
                  <a:lnTo>
                    <a:pt x="278" y="28"/>
                  </a:lnTo>
                  <a:lnTo>
                    <a:pt x="303" y="53"/>
                  </a:lnTo>
                  <a:lnTo>
                    <a:pt x="194" y="186"/>
                  </a:lnTo>
                  <a:lnTo>
                    <a:pt x="137" y="130"/>
                  </a:lnTo>
                  <a:lnTo>
                    <a:pt x="130" y="123"/>
                  </a:lnTo>
                  <a:lnTo>
                    <a:pt x="123" y="134"/>
                  </a:lnTo>
                  <a:lnTo>
                    <a:pt x="60" y="221"/>
                  </a:lnTo>
                  <a:lnTo>
                    <a:pt x="74" y="232"/>
                  </a:lnTo>
                  <a:lnTo>
                    <a:pt x="134" y="151"/>
                  </a:lnTo>
                  <a:lnTo>
                    <a:pt x="187" y="207"/>
                  </a:lnTo>
                  <a:lnTo>
                    <a:pt x="194" y="214"/>
                  </a:lnTo>
                  <a:lnTo>
                    <a:pt x="201" y="204"/>
                  </a:lnTo>
                  <a:lnTo>
                    <a:pt x="317" y="63"/>
                  </a:lnTo>
                  <a:lnTo>
                    <a:pt x="348" y="88"/>
                  </a:lnTo>
                  <a:lnTo>
                    <a:pt x="359" y="0"/>
                  </a:lnTo>
                </a:path>
              </a:pathLst>
            </a:custGeom>
            <a:solidFill>
              <a:schemeClr val="bg1"/>
            </a:solidFill>
            <a:ln w="9525">
              <a:noFill/>
              <a:round/>
            </a:ln>
          </p:spPr>
          <p:txBody>
            <a:bodyPr/>
            <a:lstStyle/>
            <a:p>
              <a:endParaRPr lang="zh-CN" altLang="en-US"/>
            </a:p>
          </p:txBody>
        </p:sp>
      </p:grpSp>
      <p:grpSp>
        <p:nvGrpSpPr>
          <p:cNvPr id="179" name="组合 178"/>
          <p:cNvGrpSpPr/>
          <p:nvPr/>
        </p:nvGrpSpPr>
        <p:grpSpPr>
          <a:xfrm>
            <a:off x="2228238" y="2821260"/>
            <a:ext cx="8343118" cy="2600430"/>
            <a:chOff x="8639791" y="2195849"/>
            <a:chExt cx="3162512" cy="3916090"/>
          </a:xfrm>
        </p:grpSpPr>
        <p:sp>
          <p:nvSpPr>
            <p:cNvPr id="180" name="圆角矩形 93"/>
            <p:cNvSpPr/>
            <p:nvPr/>
          </p:nvSpPr>
          <p:spPr>
            <a:xfrm>
              <a:off x="8639791" y="2195849"/>
              <a:ext cx="3162512" cy="3916090"/>
            </a:xfrm>
            <a:prstGeom prst="roundRect">
              <a:avLst>
                <a:gd name="adj" fmla="val 5531"/>
              </a:avLst>
            </a:prstGeom>
            <a:pattFill prst="dkDnDiag">
              <a:fgClr>
                <a:schemeClr val="bg1"/>
              </a:fgClr>
              <a:bgClr>
                <a:srgbClr val="F9F9F9"/>
              </a:bgClr>
            </a:pattFill>
            <a:ln>
              <a:noFill/>
            </a:ln>
            <a:effectLst>
              <a:outerShdw dist="1778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81" name="矩形 180"/>
            <p:cNvSpPr/>
            <p:nvPr/>
          </p:nvSpPr>
          <p:spPr>
            <a:xfrm>
              <a:off x="8657422" y="2413608"/>
              <a:ext cx="3090928" cy="3466614"/>
            </a:xfrm>
            <a:prstGeom prst="rect">
              <a:avLst/>
            </a:prstGeom>
          </p:spPr>
          <p:txBody>
            <a:bodyPr wrap="square">
              <a:spAutoFit/>
            </a:bodyPr>
            <a:lstStyle/>
            <a:p>
              <a:pPr algn="just">
                <a:lnSpc>
                  <a:spcPct val="150000"/>
                </a:lnSpc>
                <a:defRPr/>
              </a:pPr>
              <a:r>
                <a:rPr lang="zh-CN" altLang="en-US" sz="2400">
                  <a:ea typeface="思源黑体 CN Normal" panose="020B0400000000000000" pitchFamily="34" charset="-122"/>
                  <a:sym typeface="Source Han Sans HW SC"/>
                </a:rPr>
                <a:t>          从事法学教学、研究工作，具有高级职称的人员，  或者具有本科以上学历，从事审判、检察、法制工作、法律服务满</a:t>
              </a:r>
              <a:r>
                <a:rPr lang="en-US" altLang="zh-CN" sz="2400">
                  <a:ea typeface="思源黑体 CN Normal" panose="020B0400000000000000" pitchFamily="34" charset="-122"/>
                  <a:sym typeface="Source Han Sans HW SC"/>
                </a:rPr>
                <a:t>10</a:t>
              </a:r>
              <a:r>
                <a:rPr lang="zh-CN" altLang="en-US" sz="2400">
                  <a:ea typeface="思源黑体 CN Normal" panose="020B0400000000000000" pitchFamily="34" charset="-122"/>
                  <a:sym typeface="Source Han Sans HW SC"/>
                </a:rPr>
                <a:t>年的公务员、律师，已经离开原工作岗位，经考核合格的，也可以担任公证员。</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nodeType="afterEffect">
                                  <p:stCondLst>
                                    <p:cond delay="0"/>
                                  </p:stCondLst>
                                  <p:childTnLst>
                                    <p:set>
                                      <p:cBhvr>
                                        <p:cTn id="7" dur="1" fill="hold">
                                          <p:stCondLst>
                                            <p:cond delay="0"/>
                                          </p:stCondLst>
                                        </p:cTn>
                                        <p:tgtEl>
                                          <p:spTgt spid="20"/>
                                        </p:tgtEl>
                                        <p:attrNameLst>
                                          <p:attrName>style.visibility</p:attrName>
                                        </p:attrNameLst>
                                      </p:cBhvr>
                                      <p:to>
                                        <p:strVal val="visible"/>
                                      </p:to>
                                    </p:set>
                                    <p:animEffect transition="in" filter="wipe(left)">
                                      <p:cBhvr>
                                        <p:cTn id="8" dur="500"/>
                                        <p:tgtEl>
                                          <p:spTgt spid="20"/>
                                        </p:tgtEl>
                                      </p:cBhvr>
                                    </p:animEffect>
                                  </p:childTnLst>
                                </p:cTn>
                              </p:par>
                            </p:childTnLst>
                          </p:cTn>
                        </p:par>
                      </p:childTnLst>
                    </p:cTn>
                  </p:par>
                  <p:par>
                    <p:cTn id="9" fill="hold" nodeType="clickPar">
                      <p:stCondLst>
                        <p:cond delay="indefinite"/>
                        <p:cond evt="onBegin" delay="0">
                          <p:tn val="8"/>
                        </p:cond>
                      </p:stCondLst>
                      <p:childTnLst>
                        <p:par>
                          <p:cTn id="10" fill="hold" nodeType="withGroup">
                            <p:stCondLst>
                              <p:cond delay="indefinite"/>
                            </p:stCondLst>
                          </p:cTn>
                        </p:par>
                        <p:par>
                          <p:cTn id="11" fill="hold" nodeType="afterGroup">
                            <p:stCondLst>
                              <p:cond delay="0"/>
                            </p:stCondLst>
                            <p:childTnLst>
                              <p:par>
                                <p:cTn id="12" presetID="22" presetClass="entr" presetSubtype="8" fill="hold" nodeType="clickEffect">
                                  <p:stCondLst>
                                    <p:cond delay="0"/>
                                  </p:stCondLst>
                                  <p:childTnLst>
                                    <p:set>
                                      <p:cBhvr>
                                        <p:cTn id="13" dur="1" fill="hold">
                                          <p:stCondLst>
                                            <p:cond delay="0"/>
                                          </p:stCondLst>
                                        </p:cTn>
                                        <p:tgtEl>
                                          <p:spTgt spid="121"/>
                                        </p:tgtEl>
                                        <p:attrNameLst>
                                          <p:attrName>style.visibility</p:attrName>
                                        </p:attrNameLst>
                                      </p:cBhvr>
                                      <p:to>
                                        <p:strVal val="visible"/>
                                      </p:to>
                                    </p:set>
                                    <p:animEffect transition="in" filter="wipe(left)">
                                      <p:cBhvr>
                                        <p:cTn id="14" dur="500"/>
                                        <p:tgtEl>
                                          <p:spTgt spid="121"/>
                                        </p:tgtEl>
                                      </p:cBhvr>
                                    </p:animEffect>
                                  </p:childTnLst>
                                </p:cTn>
                              </p:par>
                            </p:childTnLst>
                          </p:cTn>
                        </p:par>
                      </p:childTnLst>
                    </p:cTn>
                  </p:par>
                  <p:par>
                    <p:cTn id="15" fill="hold" nodeType="clickPar">
                      <p:stCondLst>
                        <p:cond delay="indefinite"/>
                        <p:cond evt="onBegin" delay="0">
                          <p:tn val="14"/>
                        </p:cond>
                      </p:stCondLst>
                      <p:childTnLst>
                        <p:par>
                          <p:cTn id="16" fill="hold" nodeType="withGroup">
                            <p:stCondLst>
                              <p:cond delay="indefinite"/>
                            </p:stCondLst>
                          </p:cTn>
                        </p:par>
                        <p:par>
                          <p:cTn id="17" fill="hold" nodeType="after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wipe(left)">
                                      <p:cBhvr>
                                        <p:cTn id="20" dur="500"/>
                                        <p:tgtEl>
                                          <p:spTgt spid="136"/>
                                        </p:tgtEl>
                                      </p:cBhvr>
                                    </p:animEffect>
                                  </p:childTnLst>
                                </p:cTn>
                              </p:par>
                            </p:childTnLst>
                          </p:cTn>
                        </p:par>
                      </p:childTnLst>
                    </p:cTn>
                  </p:par>
                  <p:par>
                    <p:cTn id="21" fill="hold" nodeType="clickPar">
                      <p:stCondLst>
                        <p:cond delay="indefinite"/>
                        <p:cond evt="onBegin" delay="0">
                          <p:tn val="20"/>
                        </p:cond>
                      </p:stCondLst>
                      <p:childTnLst>
                        <p:par>
                          <p:cTn id="22" fill="hold" nodeType="withGroup">
                            <p:stCondLst>
                              <p:cond delay="indefinite"/>
                            </p:stCondLst>
                          </p:cTn>
                        </p:par>
                        <p:par>
                          <p:cTn id="23" fill="hold" nodeType="after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171"/>
                                        </p:tgtEl>
                                        <p:attrNameLst>
                                          <p:attrName>style.visibility</p:attrName>
                                        </p:attrNameLst>
                                      </p:cBhvr>
                                      <p:to>
                                        <p:strVal val="visible"/>
                                      </p:to>
                                    </p:set>
                                    <p:animEffect transition="in" filter="wipe(left)">
                                      <p:cBhvr>
                                        <p:cTn id="26" dur="500"/>
                                        <p:tgtEl>
                                          <p:spTgt spid="171"/>
                                        </p:tgtEl>
                                      </p:cBhvr>
                                    </p:animEffect>
                                  </p:childTnLst>
                                </p:cTn>
                              </p:par>
                            </p:childTnLst>
                          </p:cTn>
                        </p:par>
                      </p:childTnLst>
                    </p:cTn>
                  </p:par>
                  <p:par>
                    <p:cTn id="27" fill="hold" nodeType="clickPar">
                      <p:stCondLst>
                        <p:cond delay="indefinite"/>
                        <p:cond evt="onBegin" delay="0">
                          <p:tn val="26"/>
                        </p:cond>
                      </p:stCondLst>
                      <p:childTnLst>
                        <p:par>
                          <p:cTn id="28" fill="hold" nodeType="withGroup">
                            <p:stCondLst>
                              <p:cond delay="indefinite"/>
                            </p:stCondLst>
                          </p:cTn>
                        </p:par>
                        <p:par>
                          <p:cTn id="29" fill="hold" nodeType="afterGroup">
                            <p:stCondLst>
                              <p:cond delay="0"/>
                            </p:stCondLst>
                            <p:childTnLst>
                              <p:par>
                                <p:cTn id="30" presetID="22" presetClass="entr" presetSubtype="2" fill="hold" nodeType="clickEffect">
                                  <p:stCondLst>
                                    <p:cond delay="0"/>
                                  </p:stCondLst>
                                  <p:childTnLst>
                                    <p:set>
                                      <p:cBhvr>
                                        <p:cTn id="31" dur="1" fill="hold">
                                          <p:stCondLst>
                                            <p:cond delay="0"/>
                                          </p:stCondLst>
                                        </p:cTn>
                                        <p:tgtEl>
                                          <p:spTgt spid="163"/>
                                        </p:tgtEl>
                                        <p:attrNameLst>
                                          <p:attrName>style.visibility</p:attrName>
                                        </p:attrNameLst>
                                      </p:cBhvr>
                                      <p:to>
                                        <p:strVal val="visible"/>
                                      </p:to>
                                    </p:set>
                                    <p:animEffect transition="in" filter="wipe(right)">
                                      <p:cBhvr>
                                        <p:cTn id="32" dur="500"/>
                                        <p:tgtEl>
                                          <p:spTgt spid="163"/>
                                        </p:tgtEl>
                                      </p:cBhvr>
                                    </p:animEffect>
                                  </p:childTnLst>
                                </p:cTn>
                              </p:par>
                            </p:childTnLst>
                          </p:cTn>
                        </p:par>
                      </p:childTnLst>
                    </p:cTn>
                  </p:par>
                  <p:par>
                    <p:cTn id="33" fill="hold" nodeType="clickPar">
                      <p:stCondLst>
                        <p:cond delay="indefinite"/>
                        <p:cond evt="onBegin" delay="0">
                          <p:tn val="32"/>
                        </p:cond>
                      </p:stCondLst>
                      <p:childTnLst>
                        <p:par>
                          <p:cTn id="34" fill="hold" nodeType="withGroup">
                            <p:stCondLst>
                              <p:cond delay="indefinite"/>
                            </p:stCondLst>
                          </p:cTn>
                        </p:par>
                        <p:par>
                          <p:cTn id="35" fill="hold" nodeType="afterGroup">
                            <p:stCondLst>
                              <p:cond delay="0"/>
                            </p:stCondLst>
                            <p:childTnLst>
                              <p:par>
                                <p:cTn id="36" presetID="22" presetClass="entr" presetSubtype="2" fill="hold" nodeType="clickEffect">
                                  <p:stCondLst>
                                    <p:cond delay="0"/>
                                  </p:stCondLst>
                                  <p:childTnLst>
                                    <p:set>
                                      <p:cBhvr>
                                        <p:cTn id="37" dur="1" fill="hold">
                                          <p:stCondLst>
                                            <p:cond delay="0"/>
                                          </p:stCondLst>
                                        </p:cTn>
                                        <p:tgtEl>
                                          <p:spTgt spid="97"/>
                                        </p:tgtEl>
                                        <p:attrNameLst>
                                          <p:attrName>style.visibility</p:attrName>
                                        </p:attrNameLst>
                                      </p:cBhvr>
                                      <p:to>
                                        <p:strVal val="visible"/>
                                      </p:to>
                                    </p:set>
                                    <p:animEffect transition="in" filter="wipe(right)">
                                      <p:cBhvr>
                                        <p:cTn id="38" dur="500"/>
                                        <p:tgtEl>
                                          <p:spTgt spid="97"/>
                                        </p:tgtEl>
                                      </p:cBhvr>
                                    </p:animEffect>
                                  </p:childTnLst>
                                </p:cTn>
                              </p:par>
                            </p:childTnLst>
                          </p:cTn>
                        </p:par>
                      </p:childTnLst>
                    </p:cTn>
                  </p:par>
                  <p:par>
                    <p:cTn id="39" fill="hold" nodeType="clickPar">
                      <p:stCondLst>
                        <p:cond delay="indefinite"/>
                        <p:cond evt="onBegin" delay="0">
                          <p:tn val="38"/>
                        </p:cond>
                      </p:stCondLst>
                      <p:childTnLst>
                        <p:par>
                          <p:cTn id="40" fill="hold" nodeType="withGroup">
                            <p:stCondLst>
                              <p:cond delay="indefinite"/>
                            </p:stCondLst>
                          </p:cTn>
                        </p:par>
                        <p:par>
                          <p:cTn id="41" fill="hold" nodeType="afterGroup">
                            <p:stCondLst>
                              <p:cond delay="0"/>
                            </p:stCondLst>
                            <p:childTnLst>
                              <p:par>
                                <p:cTn id="42" presetID="1" presetClass="exit" presetSubtype="0" fill="hold" nodeType="clickEffect">
                                  <p:stCondLst>
                                    <p:cond delay="0"/>
                                  </p:stCondLst>
                                  <p:childTnLst>
                                    <p:set>
                                      <p:cBhvr>
                                        <p:cTn id="43" dur="1" fill="hold">
                                          <p:stCondLst>
                                            <p:cond delay="0"/>
                                          </p:stCondLst>
                                        </p:cTn>
                                        <p:tgtEl>
                                          <p:spTgt spid="121"/>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36"/>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171"/>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163"/>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97"/>
                                        </p:tgtEl>
                                        <p:attrNameLst>
                                          <p:attrName>style.visibility</p:attrName>
                                        </p:attrNameLst>
                                      </p:cBhvr>
                                      <p:to>
                                        <p:strVal val="hidden"/>
                                      </p:to>
                                    </p:set>
                                  </p:childTnLst>
                                </p:cTn>
                              </p:par>
                            </p:childTnLst>
                          </p:cTn>
                        </p:par>
                        <p:par>
                          <p:cTn id="52" fill="hold" nodeType="withGroup">
                            <p:stCondLst>
                              <p:cond delay="0"/>
                            </p:stCondLst>
                            <p:childTnLst>
                              <p:par>
                                <p:cTn id="53" presetID="22" presetClass="entr" presetSubtype="8" fill="hold" nodeType="afterEffect">
                                  <p:stCondLst>
                                    <p:cond delay="0"/>
                                  </p:stCondLst>
                                  <p:childTnLst>
                                    <p:set>
                                      <p:cBhvr>
                                        <p:cTn id="54" dur="1" fill="hold">
                                          <p:stCondLst>
                                            <p:cond delay="0"/>
                                          </p:stCondLst>
                                        </p:cTn>
                                        <p:tgtEl>
                                          <p:spTgt spid="179"/>
                                        </p:tgtEl>
                                        <p:attrNameLst>
                                          <p:attrName>style.visibility</p:attrName>
                                        </p:attrNameLst>
                                      </p:cBhvr>
                                      <p:to>
                                        <p:strVal val="visible"/>
                                      </p:to>
                                    </p:set>
                                    <p:animEffect transition="in" filter="wipe(left)">
                                      <p:cBhvr>
                                        <p:cTn id="55"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2" y="442678"/>
            <a:ext cx="5844035" cy="688490"/>
            <a:chOff x="172119" y="139850"/>
            <a:chExt cx="5844035" cy="688490"/>
          </a:xfrm>
        </p:grpSpPr>
        <p:grpSp>
          <p:nvGrpSpPr>
            <p:cNvPr id="50" name="组合 49"/>
            <p:cNvGrpSpPr/>
            <p:nvPr/>
          </p:nvGrpSpPr>
          <p:grpSpPr>
            <a:xfrm>
              <a:off x="172119" y="139850"/>
              <a:ext cx="5844035" cy="688490"/>
              <a:chOff x="172119" y="139850"/>
              <a:chExt cx="5844035"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5328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1" y="217843"/>
                <a:ext cx="5762883"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4" y="234354"/>
              <a:ext cx="47837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三、公证员职业伦理概念</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8" name="组合 9"/>
          <p:cNvGrpSpPr/>
          <p:nvPr/>
        </p:nvGrpSpPr>
        <p:grpSpPr>
          <a:xfrm>
            <a:off x="1644345" y="2572935"/>
            <a:ext cx="8487507" cy="2543907"/>
            <a:chOff x="607975" y="1740677"/>
            <a:chExt cx="9558131" cy="2959989"/>
          </a:xfrm>
        </p:grpSpPr>
        <p:grpSp>
          <p:nvGrpSpPr>
            <p:cNvPr id="29" name="组合 5"/>
            <p:cNvGrpSpPr/>
            <p:nvPr/>
          </p:nvGrpSpPr>
          <p:grpSpPr>
            <a:xfrm>
              <a:off x="607975" y="1740677"/>
              <a:ext cx="9558131" cy="2959989"/>
              <a:chOff x="1285395" y="1806568"/>
              <a:chExt cx="7833676" cy="3166208"/>
            </a:xfrm>
          </p:grpSpPr>
          <p:sp>
            <p:nvSpPr>
              <p:cNvPr id="31" name="object 50"/>
              <p:cNvSpPr/>
              <p:nvPr/>
            </p:nvSpPr>
            <p:spPr>
              <a:xfrm>
                <a:off x="1393595" y="1840454"/>
                <a:ext cx="7671376" cy="2997590"/>
              </a:xfrm>
              <a:custGeom>
                <a:avLst/>
                <a:gdLst/>
                <a:ahLst/>
                <a:cxnLst/>
                <a:rect l="l" t="t" r="r" b="b"/>
                <a:pathLst>
                  <a:path w="6297295" h="2315210">
                    <a:moveTo>
                      <a:pt x="6297168" y="0"/>
                    </a:moveTo>
                    <a:lnTo>
                      <a:pt x="1428813" y="0"/>
                    </a:lnTo>
                    <a:lnTo>
                      <a:pt x="0" y="1028712"/>
                    </a:lnTo>
                    <a:lnTo>
                      <a:pt x="0" y="2314956"/>
                    </a:lnTo>
                    <a:lnTo>
                      <a:pt x="4881511" y="2314956"/>
                    </a:lnTo>
                    <a:lnTo>
                      <a:pt x="6297168" y="1295717"/>
                    </a:lnTo>
                    <a:lnTo>
                      <a:pt x="6297168" y="0"/>
                    </a:lnTo>
                    <a:close/>
                  </a:path>
                </a:pathLst>
              </a:custGeom>
              <a:solidFill>
                <a:srgbClr val="FFFFFF">
                  <a:alpha val="39999"/>
                </a:srgbClr>
              </a:solidFill>
            </p:spPr>
            <p:txBody>
              <a:bodyPr wrap="square" lIns="0" tIns="0" rIns="0" bIns="0" rtlCol="0"/>
              <a:lstStyle/>
              <a:p>
                <a:endParaRPr>
                  <a:latin typeface="+mn-ea"/>
                </a:endParaRPr>
              </a:p>
            </p:txBody>
          </p:sp>
          <p:sp>
            <p:nvSpPr>
              <p:cNvPr id="32" name="object 51"/>
              <p:cNvSpPr/>
              <p:nvPr/>
            </p:nvSpPr>
            <p:spPr>
              <a:xfrm>
                <a:off x="1285395" y="1806568"/>
                <a:ext cx="1482340" cy="1172172"/>
              </a:xfrm>
              <a:custGeom>
                <a:avLst/>
                <a:gdLst/>
                <a:ahLst/>
                <a:cxnLst/>
                <a:rect l="l" t="t" r="r" b="b"/>
                <a:pathLst>
                  <a:path w="2103755"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sp>
            <p:nvSpPr>
              <p:cNvPr id="33" name="object 52"/>
              <p:cNvSpPr/>
              <p:nvPr/>
            </p:nvSpPr>
            <p:spPr>
              <a:xfrm>
                <a:off x="7474432" y="3746713"/>
                <a:ext cx="1644639" cy="1226063"/>
              </a:xfrm>
              <a:custGeom>
                <a:avLst/>
                <a:gdLst/>
                <a:ahLst/>
                <a:cxnLst/>
                <a:rect l="l" t="t" r="r" b="b"/>
                <a:pathLst>
                  <a:path w="2103754" h="1517650">
                    <a:moveTo>
                      <a:pt x="2103437" y="0"/>
                    </a:moveTo>
                    <a:lnTo>
                      <a:pt x="0" y="1517650"/>
                    </a:lnTo>
                  </a:path>
                </a:pathLst>
              </a:custGeom>
              <a:ln w="12700">
                <a:solidFill>
                  <a:srgbClr val="0461A0"/>
                </a:solidFill>
              </a:ln>
            </p:spPr>
            <p:txBody>
              <a:bodyPr wrap="square" lIns="0" tIns="0" rIns="0" bIns="0" rtlCol="0"/>
              <a:lstStyle/>
              <a:p>
                <a:endParaRPr>
                  <a:latin typeface="+mn-ea"/>
                </a:endParaRPr>
              </a:p>
            </p:txBody>
          </p:sp>
        </p:grpSp>
        <p:sp>
          <p:nvSpPr>
            <p:cNvPr id="30" name="object 53"/>
            <p:cNvSpPr txBox="1"/>
            <p:nvPr/>
          </p:nvSpPr>
          <p:spPr>
            <a:xfrm>
              <a:off x="1694219" y="1888938"/>
              <a:ext cx="7828690" cy="2569188"/>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2800">
                  <a:latin typeface="+mn-ea"/>
                </a:rPr>
                <a:t> 公证员职业伦理，是指公证员在办理公证事务、履行公证职责的过程中或者从事与之相关的活动时，所应遵守的行为规范和基本准则。</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
                                        </p:tgtEl>
                                        <p:attrNameLst>
                                          <p:attrName>style.visibility</p:attrName>
                                        </p:attrNameLst>
                                      </p:cBhvr>
                                      <p:to>
                                        <p:strVal val="visible"/>
                                      </p:to>
                                    </p:set>
                                    <p:animEffect transition="in" filter="fade">
                                      <p:cBhvr>
                                        <p:cTn id="8" dur="500"/>
                                        <p:tgtEl>
                                          <p:spTgt spid="6"/>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nodeType="withGroup">
                            <p:stCondLst>
                              <p:cond delay="1000"/>
                            </p:stCondLst>
                            <p:childTnLst>
                              <p:par>
                                <p:cTn id="14" presetID="3" presetClass="entr" presetSubtype="10" fill="hold" nodeType="afterEffect">
                                  <p:childTnLst>
                                    <p:set>
                                      <p:cBhvr>
                                        <p:cTn id="15" dur="1" fill="hold">
                                          <p:stCondLst>
                                            <p:cond delay="0"/>
                                          </p:stCondLst>
                                        </p:cTn>
                                        <p:tgtEl>
                                          <p:spTgt spid="28"/>
                                        </p:tgtEl>
                                        <p:attrNameLst>
                                          <p:attrName>style.visibility</p:attrName>
                                        </p:attrNameLst>
                                      </p:cBhvr>
                                      <p:to>
                                        <p:strVal val="visible"/>
                                      </p:to>
                                    </p:set>
                                    <p:animEffect transition="in" filter="blinds(horizontal)">
                                      <p:cBhvr>
                                        <p:cTn id="1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2" y="442678"/>
            <a:ext cx="5844035" cy="688490"/>
            <a:chOff x="172119" y="139850"/>
            <a:chExt cx="5844035" cy="688490"/>
          </a:xfrm>
        </p:grpSpPr>
        <p:grpSp>
          <p:nvGrpSpPr>
            <p:cNvPr id="50" name="组合 49"/>
            <p:cNvGrpSpPr/>
            <p:nvPr/>
          </p:nvGrpSpPr>
          <p:grpSpPr>
            <a:xfrm>
              <a:off x="172119" y="139850"/>
              <a:ext cx="5844035" cy="688490"/>
              <a:chOff x="172119" y="139850"/>
              <a:chExt cx="5844035"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5328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1" y="217843"/>
                <a:ext cx="5762883"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4" y="234354"/>
              <a:ext cx="4783789"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四、公证员职业伦理特征</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78" name="组合 77"/>
          <p:cNvGrpSpPr/>
          <p:nvPr/>
        </p:nvGrpSpPr>
        <p:grpSpPr>
          <a:xfrm>
            <a:off x="1237948" y="1745796"/>
            <a:ext cx="4119955" cy="678089"/>
            <a:chOff x="8725535" y="2133786"/>
            <a:chExt cx="2847341" cy="3983355"/>
          </a:xfrm>
        </p:grpSpPr>
        <p:sp>
          <p:nvSpPr>
            <p:cNvPr id="82" name="圆角矩形 93"/>
            <p:cNvSpPr/>
            <p:nvPr/>
          </p:nvSpPr>
          <p:spPr>
            <a:xfrm>
              <a:off x="8725535" y="2133786"/>
              <a:ext cx="2847341" cy="3983355"/>
            </a:xfrm>
            <a:prstGeom prst="roundRect">
              <a:avLst>
                <a:gd name="adj" fmla="val 5531"/>
              </a:avLst>
            </a:prstGeom>
            <a:pattFill prst="dkDnDiag">
              <a:fgClr>
                <a:schemeClr val="bg1"/>
              </a:fgClr>
              <a:bgClr>
                <a:srgbClr val="F9F9F9"/>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83" name="矩形 82"/>
            <p:cNvSpPr/>
            <p:nvPr/>
          </p:nvSpPr>
          <p:spPr>
            <a:xfrm>
              <a:off x="8939754" y="2769465"/>
              <a:ext cx="2418903" cy="2711997"/>
            </a:xfrm>
            <a:prstGeom prst="rect">
              <a:avLst/>
            </a:prstGeom>
          </p:spPr>
          <p:txBody>
            <a:bodyPr wrap="square">
              <a:spAutoFit/>
            </a:bodyPr>
            <a:lstStyle/>
            <a:p>
              <a:pPr algn="ctr">
                <a:defRPr/>
              </a:pPr>
              <a:r>
                <a:rPr lang="zh-CN" altLang="en-US" sz="2400">
                  <a:latin typeface="思源黑体 CN Normal" panose="020B0400000000000000" pitchFamily="34" charset="-122"/>
                  <a:ea typeface="思源黑体 CN Normal" panose="020B0400000000000000" pitchFamily="34" charset="-122"/>
                  <a:sym typeface="Source Han Sans HW SC"/>
                </a:rPr>
                <a:t>适用主体的特定性</a:t>
              </a:r>
            </a:p>
          </p:txBody>
        </p:sp>
      </p:grpSp>
      <p:grpSp>
        <p:nvGrpSpPr>
          <p:cNvPr id="18" name="组合 17"/>
          <p:cNvGrpSpPr/>
          <p:nvPr/>
        </p:nvGrpSpPr>
        <p:grpSpPr>
          <a:xfrm>
            <a:off x="5358755" y="1357517"/>
            <a:ext cx="2948510" cy="530154"/>
            <a:chOff x="5082983" y="1459117"/>
            <a:chExt cx="2948510" cy="530154"/>
          </a:xfrm>
        </p:grpSpPr>
        <p:cxnSp>
          <p:nvCxnSpPr>
            <p:cNvPr id="9" name="肘形连接符 8"/>
            <p:cNvCxnSpPr/>
            <p:nvPr/>
          </p:nvCxnSpPr>
          <p:spPr>
            <a:xfrm flipV="1">
              <a:off x="5082983" y="1662729"/>
              <a:ext cx="1071925" cy="326542"/>
            </a:xfrm>
            <a:prstGeom prst="bentConnector3">
              <a:avLst/>
            </a:prstGeom>
            <a:ln w="12700">
              <a:solidFill>
                <a:srgbClr val="0461A0"/>
              </a:solidFill>
              <a:tailEnd type="ova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154056" y="1459117"/>
              <a:ext cx="1877437" cy="461665"/>
            </a:xfrm>
            <a:prstGeom prst="rect">
              <a:avLst/>
            </a:prstGeom>
          </p:spPr>
          <p:txBody>
            <a:bodyPr wrap="none">
              <a:spAutoFit/>
            </a:bodyPr>
            <a:lstStyle/>
            <a:p>
              <a:r>
                <a:rPr lang="zh-CN" altLang="en-US" sz="2400"/>
                <a:t>（</a:t>
              </a:r>
              <a:r>
                <a:rPr lang="en-US" altLang="zh-CN" sz="2400"/>
                <a:t>1</a:t>
              </a:r>
              <a:r>
                <a:rPr lang="zh-CN" altLang="en-US" sz="2400"/>
                <a:t>）</a:t>
              </a:r>
              <a:r>
                <a:rPr lang="zh-CN" altLang="zh-CN" sz="2400"/>
                <a:t>公证</a:t>
              </a:r>
              <a:r>
                <a:rPr lang="zh-CN" altLang="en-US" sz="2400"/>
                <a:t>员</a:t>
              </a:r>
              <a:endParaRPr lang="en-US" altLang="zh-CN" sz="2400"/>
            </a:p>
          </p:txBody>
        </p:sp>
      </p:grpSp>
      <p:grpSp>
        <p:nvGrpSpPr>
          <p:cNvPr id="96" name="组合 95"/>
          <p:cNvGrpSpPr/>
          <p:nvPr/>
        </p:nvGrpSpPr>
        <p:grpSpPr>
          <a:xfrm>
            <a:off x="5358755" y="2265172"/>
            <a:ext cx="3988446" cy="566403"/>
            <a:chOff x="5082983" y="2366772"/>
            <a:chExt cx="3988446" cy="566403"/>
          </a:xfrm>
        </p:grpSpPr>
        <p:sp>
          <p:nvSpPr>
            <p:cNvPr id="94" name="TextBox 10"/>
            <p:cNvSpPr txBox="1"/>
            <p:nvPr/>
          </p:nvSpPr>
          <p:spPr>
            <a:xfrm>
              <a:off x="6154056" y="2471510"/>
              <a:ext cx="2917373" cy="461665"/>
            </a:xfrm>
            <a:prstGeom prst="rect">
              <a:avLst/>
            </a:prstGeom>
            <a:noFill/>
          </p:spPr>
          <p:txBody>
            <a:bodyPr wrap="square" rtlCol="0">
              <a:spAutoFit/>
            </a:bodyPr>
            <a:lstStyle/>
            <a:p>
              <a:r>
                <a:rPr lang="zh-CN" altLang="en-US" sz="2400">
                  <a:solidFill>
                    <a:srgbClr val="212121"/>
                  </a:solidFill>
                  <a:cs typeface="Microsoft YaHei" panose="020B0503020204020204" pitchFamily="34" charset="-122"/>
                </a:rPr>
                <a:t>（</a:t>
              </a:r>
              <a:r>
                <a:rPr lang="en-US" altLang="zh-CN" sz="2400">
                  <a:solidFill>
                    <a:srgbClr val="212121"/>
                  </a:solidFill>
                  <a:cs typeface="Microsoft YaHei" panose="020B0503020204020204" pitchFamily="34" charset="-122"/>
                </a:rPr>
                <a:t>3</a:t>
              </a:r>
              <a:r>
                <a:rPr lang="zh-CN" altLang="en-US" sz="2400">
                  <a:solidFill>
                    <a:srgbClr val="212121"/>
                  </a:solidFill>
                  <a:cs typeface="Microsoft YaHei" panose="020B0503020204020204" pitchFamily="34" charset="-122"/>
                </a:rPr>
                <a:t>）公证辅助人员</a:t>
              </a:r>
            </a:p>
          </p:txBody>
        </p:sp>
        <p:cxnSp>
          <p:nvCxnSpPr>
            <p:cNvPr id="95" name="肘形连接符 94"/>
            <p:cNvCxnSpPr/>
            <p:nvPr/>
          </p:nvCxnSpPr>
          <p:spPr>
            <a:xfrm>
              <a:off x="5082983" y="2366772"/>
              <a:ext cx="1071925" cy="326542"/>
            </a:xfrm>
            <a:prstGeom prst="bentConnector3">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5358755" y="1863713"/>
            <a:ext cx="3564063" cy="461665"/>
            <a:chOff x="5082983" y="1965313"/>
            <a:chExt cx="3564063" cy="461665"/>
          </a:xfrm>
        </p:grpSpPr>
        <p:cxnSp>
          <p:nvCxnSpPr>
            <p:cNvPr id="15" name="直接连接符 14"/>
            <p:cNvCxnSpPr/>
            <p:nvPr/>
          </p:nvCxnSpPr>
          <p:spPr>
            <a:xfrm flipV="1">
              <a:off x="5082983" y="2178021"/>
              <a:ext cx="1044000" cy="0"/>
            </a:xfrm>
            <a:prstGeom prst="line">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154056" y="1965313"/>
              <a:ext cx="2492990" cy="461665"/>
            </a:xfrm>
            <a:prstGeom prst="rect">
              <a:avLst/>
            </a:prstGeom>
          </p:spPr>
          <p:txBody>
            <a:bodyPr wrap="none">
              <a:spAutoFit/>
            </a:bodyPr>
            <a:lstStyle/>
            <a:p>
              <a:r>
                <a:rPr lang="zh-CN" altLang="en-US" sz="2400"/>
                <a:t>（</a:t>
              </a:r>
              <a:r>
                <a:rPr lang="en-US" altLang="zh-CN" sz="2400"/>
                <a:t>2</a:t>
              </a:r>
              <a:r>
                <a:rPr lang="zh-CN" altLang="en-US" sz="2400"/>
                <a:t>）助理公证员</a:t>
              </a:r>
              <a:endParaRPr lang="en-US" altLang="zh-CN" sz="2400"/>
            </a:p>
          </p:txBody>
        </p:sp>
      </p:grpSp>
      <p:grpSp>
        <p:nvGrpSpPr>
          <p:cNvPr id="97" name="组合 96"/>
          <p:cNvGrpSpPr/>
          <p:nvPr/>
        </p:nvGrpSpPr>
        <p:grpSpPr>
          <a:xfrm>
            <a:off x="1237948" y="3316100"/>
            <a:ext cx="4119955" cy="678089"/>
            <a:chOff x="8725535" y="2133786"/>
            <a:chExt cx="2847341" cy="3983355"/>
          </a:xfrm>
        </p:grpSpPr>
        <p:sp>
          <p:nvSpPr>
            <p:cNvPr id="98" name="圆角矩形 93"/>
            <p:cNvSpPr/>
            <p:nvPr/>
          </p:nvSpPr>
          <p:spPr>
            <a:xfrm>
              <a:off x="8725535" y="2133786"/>
              <a:ext cx="2847341" cy="3983355"/>
            </a:xfrm>
            <a:prstGeom prst="roundRect">
              <a:avLst>
                <a:gd name="adj" fmla="val 5531"/>
              </a:avLst>
            </a:prstGeom>
            <a:pattFill prst="dkDnDiag">
              <a:fgClr>
                <a:schemeClr val="bg1"/>
              </a:fgClr>
              <a:bgClr>
                <a:srgbClr val="F9F9F9"/>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9" name="矩形 98"/>
            <p:cNvSpPr/>
            <p:nvPr/>
          </p:nvSpPr>
          <p:spPr>
            <a:xfrm>
              <a:off x="8939754" y="2769465"/>
              <a:ext cx="2418903" cy="2711997"/>
            </a:xfrm>
            <a:prstGeom prst="rect">
              <a:avLst/>
            </a:prstGeom>
          </p:spPr>
          <p:txBody>
            <a:bodyPr wrap="square">
              <a:spAutoFit/>
            </a:bodyPr>
            <a:lstStyle/>
            <a:p>
              <a:pPr algn="ctr">
                <a:defRPr/>
              </a:pPr>
              <a:r>
                <a:rPr lang="zh-CN" altLang="en-US" sz="2400">
                  <a:latin typeface="思源黑体 CN Normal" panose="020B0400000000000000" pitchFamily="34" charset="-122"/>
                  <a:ea typeface="思源黑体 CN Normal" panose="020B0400000000000000" pitchFamily="34" charset="-122"/>
                  <a:sym typeface="Source Han Sans HW SC"/>
                </a:rPr>
                <a:t>适用对象的特定性</a:t>
              </a:r>
            </a:p>
          </p:txBody>
        </p:sp>
      </p:grpSp>
      <p:grpSp>
        <p:nvGrpSpPr>
          <p:cNvPr id="100" name="组合 99"/>
          <p:cNvGrpSpPr/>
          <p:nvPr/>
        </p:nvGrpSpPr>
        <p:grpSpPr>
          <a:xfrm>
            <a:off x="5358755" y="2927821"/>
            <a:ext cx="3256287" cy="530154"/>
            <a:chOff x="5082983" y="1459117"/>
            <a:chExt cx="3256287" cy="530154"/>
          </a:xfrm>
        </p:grpSpPr>
        <p:cxnSp>
          <p:nvCxnSpPr>
            <p:cNvPr id="101" name="肘形连接符 100"/>
            <p:cNvCxnSpPr/>
            <p:nvPr/>
          </p:nvCxnSpPr>
          <p:spPr>
            <a:xfrm flipV="1">
              <a:off x="5082983" y="1662729"/>
              <a:ext cx="1071925" cy="326542"/>
            </a:xfrm>
            <a:prstGeom prst="bentConnector3">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6154056" y="1459117"/>
              <a:ext cx="2185214" cy="461665"/>
            </a:xfrm>
            <a:prstGeom prst="rect">
              <a:avLst/>
            </a:prstGeom>
          </p:spPr>
          <p:txBody>
            <a:bodyPr wrap="none">
              <a:spAutoFit/>
            </a:bodyPr>
            <a:lstStyle/>
            <a:p>
              <a:r>
                <a:rPr lang="zh-CN" altLang="en-US" sz="2400"/>
                <a:t>（</a:t>
              </a:r>
              <a:r>
                <a:rPr lang="en-US" altLang="zh-CN" sz="2400"/>
                <a:t>1</a:t>
              </a:r>
              <a:r>
                <a:rPr lang="zh-CN" altLang="en-US" sz="2400"/>
                <a:t>）执业行为</a:t>
              </a:r>
            </a:p>
          </p:txBody>
        </p:sp>
      </p:grpSp>
      <p:grpSp>
        <p:nvGrpSpPr>
          <p:cNvPr id="103" name="组合 102"/>
          <p:cNvGrpSpPr/>
          <p:nvPr/>
        </p:nvGrpSpPr>
        <p:grpSpPr>
          <a:xfrm>
            <a:off x="5358755" y="3835476"/>
            <a:ext cx="3988446" cy="566403"/>
            <a:chOff x="5082983" y="2366772"/>
            <a:chExt cx="3988446" cy="566403"/>
          </a:xfrm>
        </p:grpSpPr>
        <p:sp>
          <p:nvSpPr>
            <p:cNvPr id="104" name="TextBox 10"/>
            <p:cNvSpPr txBox="1"/>
            <p:nvPr/>
          </p:nvSpPr>
          <p:spPr>
            <a:xfrm>
              <a:off x="6154056" y="2471510"/>
              <a:ext cx="2917373" cy="461665"/>
            </a:xfrm>
            <a:prstGeom prst="rect">
              <a:avLst/>
            </a:prstGeom>
            <a:noFill/>
          </p:spPr>
          <p:txBody>
            <a:bodyPr wrap="square" rtlCol="0">
              <a:spAutoFit/>
            </a:bodyPr>
            <a:lstStyle/>
            <a:p>
              <a:r>
                <a:rPr lang="zh-CN" altLang="en-US" sz="2400">
                  <a:solidFill>
                    <a:srgbClr val="212121"/>
                  </a:solidFill>
                  <a:cs typeface="Microsoft YaHei" panose="020B0503020204020204" pitchFamily="34" charset="-122"/>
                </a:rPr>
                <a:t>（</a:t>
              </a:r>
              <a:r>
                <a:rPr lang="en-US" altLang="zh-CN" sz="2400">
                  <a:solidFill>
                    <a:srgbClr val="212121"/>
                  </a:solidFill>
                  <a:cs typeface="Microsoft YaHei" panose="020B0503020204020204" pitchFamily="34" charset="-122"/>
                </a:rPr>
                <a:t>3</a:t>
              </a:r>
              <a:r>
                <a:rPr lang="zh-CN" altLang="en-US" sz="2400">
                  <a:solidFill>
                    <a:srgbClr val="212121"/>
                  </a:solidFill>
                  <a:cs typeface="Microsoft YaHei" panose="020B0503020204020204" pitchFamily="34" charset="-122"/>
                </a:rPr>
                <a:t>）非执业行为</a:t>
              </a:r>
            </a:p>
          </p:txBody>
        </p:sp>
        <p:cxnSp>
          <p:nvCxnSpPr>
            <p:cNvPr id="105" name="肘形连接符 104"/>
            <p:cNvCxnSpPr/>
            <p:nvPr/>
          </p:nvCxnSpPr>
          <p:spPr>
            <a:xfrm>
              <a:off x="5082983" y="2366772"/>
              <a:ext cx="1071925" cy="326542"/>
            </a:xfrm>
            <a:prstGeom prst="bentConnector3">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5358755" y="3434017"/>
            <a:ext cx="3256287" cy="461665"/>
            <a:chOff x="5082983" y="1965313"/>
            <a:chExt cx="3256287" cy="461665"/>
          </a:xfrm>
        </p:grpSpPr>
        <p:cxnSp>
          <p:nvCxnSpPr>
            <p:cNvPr id="107" name="直接连接符 106"/>
            <p:cNvCxnSpPr/>
            <p:nvPr/>
          </p:nvCxnSpPr>
          <p:spPr>
            <a:xfrm flipV="1">
              <a:off x="5082983" y="2178021"/>
              <a:ext cx="1044000" cy="0"/>
            </a:xfrm>
            <a:prstGeom prst="line">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sp>
          <p:nvSpPr>
            <p:cNvPr id="108" name="矩形 107"/>
            <p:cNvSpPr/>
            <p:nvPr/>
          </p:nvSpPr>
          <p:spPr>
            <a:xfrm>
              <a:off x="6154056" y="1965313"/>
              <a:ext cx="2185214" cy="461665"/>
            </a:xfrm>
            <a:prstGeom prst="rect">
              <a:avLst/>
            </a:prstGeom>
          </p:spPr>
          <p:txBody>
            <a:bodyPr wrap="none">
              <a:spAutoFit/>
            </a:bodyPr>
            <a:lstStyle/>
            <a:p>
              <a:r>
                <a:rPr lang="zh-CN" altLang="en-US" sz="2400"/>
                <a:t>（</a:t>
              </a:r>
              <a:r>
                <a:rPr lang="en-US" altLang="zh-CN" sz="2400"/>
                <a:t>2</a:t>
              </a:r>
              <a:r>
                <a:rPr lang="zh-CN" altLang="en-US" sz="2400"/>
                <a:t>）思想意识</a:t>
              </a:r>
            </a:p>
          </p:txBody>
        </p:sp>
      </p:grpSp>
      <p:grpSp>
        <p:nvGrpSpPr>
          <p:cNvPr id="109" name="组合 108"/>
          <p:cNvGrpSpPr/>
          <p:nvPr/>
        </p:nvGrpSpPr>
        <p:grpSpPr>
          <a:xfrm>
            <a:off x="1237095" y="4918605"/>
            <a:ext cx="4120807" cy="678089"/>
            <a:chOff x="8724946" y="2133786"/>
            <a:chExt cx="2847930" cy="3983355"/>
          </a:xfrm>
        </p:grpSpPr>
        <p:sp>
          <p:nvSpPr>
            <p:cNvPr id="110" name="圆角矩形 93"/>
            <p:cNvSpPr/>
            <p:nvPr/>
          </p:nvSpPr>
          <p:spPr>
            <a:xfrm>
              <a:off x="8725535" y="2133786"/>
              <a:ext cx="2847341" cy="3983355"/>
            </a:xfrm>
            <a:prstGeom prst="roundRect">
              <a:avLst>
                <a:gd name="adj" fmla="val 5531"/>
              </a:avLst>
            </a:prstGeom>
            <a:pattFill prst="dkDnDiag">
              <a:fgClr>
                <a:schemeClr val="bg1"/>
              </a:fgClr>
              <a:bgClr>
                <a:srgbClr val="F9F9F9"/>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1" name="矩形 110"/>
            <p:cNvSpPr/>
            <p:nvPr/>
          </p:nvSpPr>
          <p:spPr>
            <a:xfrm>
              <a:off x="8724946" y="2769465"/>
              <a:ext cx="2829809" cy="2711997"/>
            </a:xfrm>
            <a:prstGeom prst="rect">
              <a:avLst/>
            </a:prstGeom>
          </p:spPr>
          <p:txBody>
            <a:bodyPr wrap="square">
              <a:spAutoFit/>
            </a:bodyPr>
            <a:lstStyle/>
            <a:p>
              <a:pPr algn="ctr">
                <a:defRPr/>
              </a:pPr>
              <a:r>
                <a:rPr lang="zh-CN" altLang="en-US" sz="2400">
                  <a:latin typeface="思源黑体 CN Normal" panose="020B0400000000000000" pitchFamily="34" charset="-122"/>
                  <a:ea typeface="思源黑体 CN Normal" panose="020B0400000000000000" pitchFamily="34" charset="-122"/>
                  <a:sym typeface="Source Han Sans HW SC"/>
                </a:rPr>
                <a:t>具有较强的约束性和强制性</a:t>
              </a:r>
            </a:p>
          </p:txBody>
        </p:sp>
      </p:grpSp>
      <p:grpSp>
        <p:nvGrpSpPr>
          <p:cNvPr id="112" name="组合 111"/>
          <p:cNvGrpSpPr/>
          <p:nvPr/>
        </p:nvGrpSpPr>
        <p:grpSpPr>
          <a:xfrm>
            <a:off x="5358755" y="5004321"/>
            <a:ext cx="5872387" cy="1200329"/>
            <a:chOff x="5082983" y="1787972"/>
            <a:chExt cx="5872387" cy="1200329"/>
          </a:xfrm>
        </p:grpSpPr>
        <p:cxnSp>
          <p:nvCxnSpPr>
            <p:cNvPr id="113" name="肘形连接符 112"/>
            <p:cNvCxnSpPr/>
            <p:nvPr/>
          </p:nvCxnSpPr>
          <p:spPr>
            <a:xfrm>
              <a:off x="5082983" y="1989272"/>
              <a:ext cx="1071073" cy="282861"/>
            </a:xfrm>
            <a:prstGeom prst="bentConnector3">
              <a:avLst/>
            </a:prstGeom>
            <a:ln>
              <a:solidFill>
                <a:srgbClr val="0461A0"/>
              </a:solidFill>
              <a:tailEnd type="oval"/>
            </a:ln>
          </p:spPr>
          <p:style>
            <a:lnRef idx="1">
              <a:schemeClr val="accent1"/>
            </a:lnRef>
            <a:fillRef idx="0">
              <a:schemeClr val="accent1"/>
            </a:fillRef>
            <a:effectRef idx="0">
              <a:schemeClr val="accent1"/>
            </a:effectRef>
            <a:fontRef idx="minor">
              <a:schemeClr val="tx1"/>
            </a:fontRef>
          </p:style>
        </p:cxnSp>
        <p:sp>
          <p:nvSpPr>
            <p:cNvPr id="114" name="矩形 113"/>
            <p:cNvSpPr/>
            <p:nvPr/>
          </p:nvSpPr>
          <p:spPr>
            <a:xfrm>
              <a:off x="6154056" y="1787972"/>
              <a:ext cx="4801314" cy="1200329"/>
            </a:xfrm>
            <a:prstGeom prst="rect">
              <a:avLst/>
            </a:prstGeom>
          </p:spPr>
          <p:txBody>
            <a:bodyPr wrap="none">
              <a:spAutoFit/>
            </a:bodyPr>
            <a:lstStyle/>
            <a:p>
              <a:r>
                <a:rPr lang="zh-CN" altLang="en-US" sz="2400"/>
                <a:t>以法律形式或行业规范的形式</a:t>
              </a:r>
              <a:endParaRPr lang="en-US" altLang="zh-CN" sz="2400"/>
            </a:p>
            <a:p>
              <a:r>
                <a:rPr lang="zh-CN" altLang="en-US" sz="2400">
                  <a:solidFill>
                    <a:srgbClr val="212121"/>
                  </a:solidFill>
                  <a:cs typeface="Microsoft YaHei" panose="020B0503020204020204" pitchFamily="34" charset="-122"/>
                </a:rPr>
                <a:t>通过职业责任和职业纪律进行制约</a:t>
              </a:r>
            </a:p>
            <a:p>
              <a:endParaRPr lang="zh-CN" altLang="en-US" sz="2400"/>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
                                        </p:tgtEl>
                                        <p:attrNameLst>
                                          <p:attrName>style.visibility</p:attrName>
                                        </p:attrNameLst>
                                      </p:cBhvr>
                                      <p:to>
                                        <p:strVal val="visible"/>
                                      </p:to>
                                    </p:set>
                                    <p:animEffect transition="in" filter="fade">
                                      <p:cBhvr>
                                        <p:cTn id="8" dur="500"/>
                                        <p:tgtEl>
                                          <p:spTgt spid="6"/>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nodeType="withGroup">
                            <p:stCondLst>
                              <p:cond delay="1000"/>
                            </p:stCondLst>
                            <p:childTnLst>
                              <p:par>
                                <p:cTn id="14" presetID="22" presetClass="entr" presetSubtype="8" fill="hold" nodeType="afterEffect">
                                  <p:childTnLst>
                                    <p:set>
                                      <p:cBhvr>
                                        <p:cTn id="15" dur="1" fill="hold">
                                          <p:stCondLst>
                                            <p:cond delay="0"/>
                                          </p:stCondLst>
                                        </p:cTn>
                                        <p:tgtEl>
                                          <p:spTgt spid="78"/>
                                        </p:tgtEl>
                                        <p:attrNameLst>
                                          <p:attrName>style.visibility</p:attrName>
                                        </p:attrNameLst>
                                      </p:cBhvr>
                                      <p:to>
                                        <p:strVal val="visible"/>
                                      </p:to>
                                    </p:set>
                                    <p:animEffect transition="in" filter="wipe(left)">
                                      <p:cBhvr>
                                        <p:cTn id="16" dur="500"/>
                                        <p:tgtEl>
                                          <p:spTgt spid="78"/>
                                        </p:tgtEl>
                                      </p:cBhvr>
                                    </p:animEffect>
                                  </p:childTnLst>
                                </p:cTn>
                              </p:par>
                            </p:childTnLst>
                          </p:cTn>
                        </p:par>
                      </p:childTnLst>
                    </p:cTn>
                  </p:par>
                  <p:par>
                    <p:cTn id="17" fill="hold" nodeType="clickPar">
                      <p:stCondLst>
                        <p:cond delay="indefinite"/>
                        <p:cond evt="onBegin" delay="0">
                          <p:tn val="16"/>
                        </p:cond>
                      </p:stCondLst>
                      <p:childTnLst>
                        <p:par>
                          <p:cTn id="18" fill="hold" nodeType="withGroup">
                            <p:stCondLst>
                              <p:cond delay="indefinite"/>
                            </p:stCondLst>
                          </p:cTn>
                        </p:par>
                        <p:par>
                          <p:cTn id="19" fill="hold" nodeType="after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nodeType="clickPar">
                      <p:stCondLst>
                        <p:cond delay="indefinite"/>
                        <p:cond evt="onBegin" delay="0">
                          <p:tn val="22"/>
                        </p:cond>
                      </p:stCondLst>
                      <p:childTnLst>
                        <p:par>
                          <p:cTn id="24" fill="hold" nodeType="withGroup">
                            <p:stCondLst>
                              <p:cond delay="indefinite"/>
                            </p:stCondLst>
                          </p:cTn>
                        </p:par>
                        <p:par>
                          <p:cTn id="25" fill="hold" nodeType="after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left)">
                                      <p:cBhvr>
                                        <p:cTn id="28" dur="500"/>
                                        <p:tgtEl>
                                          <p:spTgt spid="19"/>
                                        </p:tgtEl>
                                      </p:cBhvr>
                                    </p:animEffect>
                                  </p:childTnLst>
                                </p:cTn>
                              </p:par>
                            </p:childTnLst>
                          </p:cTn>
                        </p:par>
                      </p:childTnLst>
                    </p:cTn>
                  </p:par>
                  <p:par>
                    <p:cTn id="29" fill="hold" nodeType="clickPar">
                      <p:stCondLst>
                        <p:cond delay="indefinite"/>
                        <p:cond evt="onBegin" delay="0">
                          <p:tn val="28"/>
                        </p:cond>
                      </p:stCondLst>
                      <p:childTnLst>
                        <p:par>
                          <p:cTn id="30" fill="hold" nodeType="withGroup">
                            <p:stCondLst>
                              <p:cond delay="indefinite"/>
                            </p:stCondLst>
                          </p:cTn>
                        </p:par>
                        <p:par>
                          <p:cTn id="31" fill="hold" nodeType="afterGroup">
                            <p:stCondLst>
                              <p:cond delay="0"/>
                            </p:stCondLst>
                            <p:childTnLst>
                              <p:par>
                                <p:cTn id="32" presetID="22" presetClass="entr" presetSubtype="8" fill="hold" nodeType="click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wipe(left)">
                                      <p:cBhvr>
                                        <p:cTn id="34" dur="500"/>
                                        <p:tgtEl>
                                          <p:spTgt spid="96"/>
                                        </p:tgtEl>
                                      </p:cBhvr>
                                    </p:animEffect>
                                  </p:childTnLst>
                                </p:cTn>
                              </p:par>
                            </p:childTnLst>
                          </p:cTn>
                        </p:par>
                      </p:childTnLst>
                    </p:cTn>
                  </p:par>
                  <p:par>
                    <p:cTn id="35" fill="hold" nodeType="clickPar">
                      <p:stCondLst>
                        <p:cond delay="indefinite"/>
                        <p:cond evt="onBegin" delay="0">
                          <p:tn val="34"/>
                        </p:cond>
                      </p:stCondLst>
                      <p:childTnLst>
                        <p:par>
                          <p:cTn id="36" fill="hold" nodeType="withGroup">
                            <p:stCondLst>
                              <p:cond delay="indefinite"/>
                            </p:stCondLst>
                          </p:cTn>
                        </p:par>
                        <p:par>
                          <p:cTn id="37" fill="hold" nodeType="after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wipe(left)">
                                      <p:cBhvr>
                                        <p:cTn id="40" dur="500"/>
                                        <p:tgtEl>
                                          <p:spTgt spid="97"/>
                                        </p:tgtEl>
                                      </p:cBhvr>
                                    </p:animEffect>
                                  </p:childTnLst>
                                </p:cTn>
                              </p:par>
                            </p:childTnLst>
                          </p:cTn>
                        </p:par>
                      </p:childTnLst>
                    </p:cTn>
                  </p:par>
                  <p:par>
                    <p:cTn id="41" fill="hold" nodeType="clickPar">
                      <p:stCondLst>
                        <p:cond delay="indefinite"/>
                        <p:cond evt="onBegin" delay="0">
                          <p:tn val="40"/>
                        </p:cond>
                      </p:stCondLst>
                      <p:childTnLst>
                        <p:par>
                          <p:cTn id="42" fill="hold" nodeType="withGroup">
                            <p:stCondLst>
                              <p:cond delay="indefinite"/>
                            </p:stCondLst>
                          </p:cTn>
                        </p:par>
                        <p:par>
                          <p:cTn id="43" fill="hold" nodeType="after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100"/>
                                        </p:tgtEl>
                                        <p:attrNameLst>
                                          <p:attrName>style.visibility</p:attrName>
                                        </p:attrNameLst>
                                      </p:cBhvr>
                                      <p:to>
                                        <p:strVal val="visible"/>
                                      </p:to>
                                    </p:set>
                                    <p:animEffect transition="in" filter="wipe(left)">
                                      <p:cBhvr>
                                        <p:cTn id="46" dur="500"/>
                                        <p:tgtEl>
                                          <p:spTgt spid="100"/>
                                        </p:tgtEl>
                                      </p:cBhvr>
                                    </p:animEffect>
                                  </p:childTnLst>
                                </p:cTn>
                              </p:par>
                            </p:childTnLst>
                          </p:cTn>
                        </p:par>
                      </p:childTnLst>
                    </p:cTn>
                  </p:par>
                  <p:par>
                    <p:cTn id="47" fill="hold" nodeType="clickPar">
                      <p:stCondLst>
                        <p:cond delay="indefinite"/>
                        <p:cond evt="onBegin" delay="0">
                          <p:tn val="46"/>
                        </p:cond>
                      </p:stCondLst>
                      <p:childTnLst>
                        <p:par>
                          <p:cTn id="48" fill="hold" nodeType="withGroup">
                            <p:stCondLst>
                              <p:cond delay="indefinite"/>
                            </p:stCondLst>
                          </p:cTn>
                        </p:par>
                        <p:par>
                          <p:cTn id="49" fill="hold" nodeType="after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6"/>
                                        </p:tgtEl>
                                        <p:attrNameLst>
                                          <p:attrName>style.visibility</p:attrName>
                                        </p:attrNameLst>
                                      </p:cBhvr>
                                      <p:to>
                                        <p:strVal val="visible"/>
                                      </p:to>
                                    </p:set>
                                    <p:animEffect transition="in" filter="wipe(left)">
                                      <p:cBhvr>
                                        <p:cTn id="52" dur="500"/>
                                        <p:tgtEl>
                                          <p:spTgt spid="106"/>
                                        </p:tgtEl>
                                      </p:cBhvr>
                                    </p:animEffect>
                                  </p:childTnLst>
                                </p:cTn>
                              </p:par>
                            </p:childTnLst>
                          </p:cTn>
                        </p:par>
                      </p:childTnLst>
                    </p:cTn>
                  </p:par>
                  <p:par>
                    <p:cTn id="53" fill="hold" nodeType="clickPar">
                      <p:stCondLst>
                        <p:cond delay="indefinite"/>
                        <p:cond evt="onBegin" delay="0">
                          <p:tn val="52"/>
                        </p:cond>
                      </p:stCondLst>
                      <p:childTnLst>
                        <p:par>
                          <p:cTn id="54" fill="hold" nodeType="withGroup">
                            <p:stCondLst>
                              <p:cond delay="indefinite"/>
                            </p:stCondLst>
                          </p:cTn>
                        </p:par>
                        <p:par>
                          <p:cTn id="55" fill="hold" nodeType="after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103"/>
                                        </p:tgtEl>
                                        <p:attrNameLst>
                                          <p:attrName>style.visibility</p:attrName>
                                        </p:attrNameLst>
                                      </p:cBhvr>
                                      <p:to>
                                        <p:strVal val="visible"/>
                                      </p:to>
                                    </p:set>
                                    <p:animEffect transition="in" filter="wipe(left)">
                                      <p:cBhvr>
                                        <p:cTn id="58" dur="500"/>
                                        <p:tgtEl>
                                          <p:spTgt spid="103"/>
                                        </p:tgtEl>
                                      </p:cBhvr>
                                    </p:animEffect>
                                  </p:childTnLst>
                                </p:cTn>
                              </p:par>
                            </p:childTnLst>
                          </p:cTn>
                        </p:par>
                      </p:childTnLst>
                    </p:cTn>
                  </p:par>
                  <p:par>
                    <p:cTn id="59" fill="hold" nodeType="clickPar">
                      <p:stCondLst>
                        <p:cond delay="indefinite"/>
                        <p:cond evt="onBegin" delay="0">
                          <p:tn val="58"/>
                        </p:cond>
                      </p:stCondLst>
                      <p:childTnLst>
                        <p:par>
                          <p:cTn id="60" fill="hold" nodeType="withGroup">
                            <p:stCondLst>
                              <p:cond delay="indefinite"/>
                            </p:stCondLst>
                          </p:cTn>
                        </p:par>
                        <p:par>
                          <p:cTn id="61" fill="hold" nodeType="afterGroup">
                            <p:stCondLst>
                              <p:cond delay="0"/>
                            </p:stCondLst>
                            <p:childTnLst>
                              <p:par>
                                <p:cTn id="62" presetID="22" presetClass="entr" presetSubtype="8" fill="hold" nodeType="click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wipe(left)">
                                      <p:cBhvr>
                                        <p:cTn id="64" dur="500"/>
                                        <p:tgtEl>
                                          <p:spTgt spid="109"/>
                                        </p:tgtEl>
                                      </p:cBhvr>
                                    </p:animEffect>
                                  </p:childTnLst>
                                </p:cTn>
                              </p:par>
                            </p:childTnLst>
                          </p:cTn>
                        </p:par>
                      </p:childTnLst>
                    </p:cTn>
                  </p:par>
                  <p:par>
                    <p:cTn id="65" fill="hold" nodeType="clickPar">
                      <p:stCondLst>
                        <p:cond delay="indefinite"/>
                        <p:cond evt="onBegin" delay="0">
                          <p:tn val="64"/>
                        </p:cond>
                      </p:stCondLst>
                      <p:childTnLst>
                        <p:par>
                          <p:cTn id="66" fill="hold" nodeType="withGroup">
                            <p:stCondLst>
                              <p:cond delay="indefinite"/>
                            </p:stCondLst>
                          </p:cTn>
                        </p:par>
                        <p:par>
                          <p:cTn id="67" fill="hold" nodeType="afterGroup">
                            <p:stCondLst>
                              <p:cond delay="0"/>
                            </p:stCondLst>
                            <p:childTnLst>
                              <p:par>
                                <p:cTn id="68" presetID="22" presetClass="entr" presetSubtype="8" fill="hold" nodeType="clickEffect">
                                  <p:stCondLst>
                                    <p:cond delay="0"/>
                                  </p:stCondLst>
                                  <p:childTnLst>
                                    <p:set>
                                      <p:cBhvr>
                                        <p:cTn id="69" dur="1" fill="hold">
                                          <p:stCondLst>
                                            <p:cond delay="0"/>
                                          </p:stCondLst>
                                        </p:cTn>
                                        <p:tgtEl>
                                          <p:spTgt spid="112"/>
                                        </p:tgtEl>
                                        <p:attrNameLst>
                                          <p:attrName>style.visibility</p:attrName>
                                        </p:attrNameLst>
                                      </p:cBhvr>
                                      <p:to>
                                        <p:strVal val="visible"/>
                                      </p:to>
                                    </p:set>
                                    <p:animEffect transition="in" filter="wipe(left)">
                                      <p:cBhvr>
                                        <p:cTn id="70"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组合 45"/>
          <p:cNvGrpSpPr/>
          <p:nvPr/>
        </p:nvGrpSpPr>
        <p:grpSpPr>
          <a:xfrm>
            <a:off x="411623" y="442678"/>
            <a:ext cx="4138076" cy="688490"/>
            <a:chOff x="172119" y="139850"/>
            <a:chExt cx="4449187" cy="688490"/>
          </a:xfrm>
        </p:grpSpPr>
        <p:grpSp>
          <p:nvGrpSpPr>
            <p:cNvPr id="50" name="组合 49"/>
            <p:cNvGrpSpPr/>
            <p:nvPr/>
          </p:nvGrpSpPr>
          <p:grpSpPr>
            <a:xfrm>
              <a:off x="172119" y="139850"/>
              <a:ext cx="4449187" cy="688490"/>
              <a:chOff x="172119" y="139850"/>
              <a:chExt cx="4449187" cy="688490"/>
            </a:xfrm>
          </p:grpSpPr>
          <p:sp>
            <p:nvSpPr>
              <p:cNvPr id="86" name="弧形 8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87" name="直接连接符 86"/>
              <p:cNvCxnSpPr>
                <a:stCxn id="86" idx="0"/>
              </p:cNvCxnSpPr>
              <p:nvPr/>
            </p:nvCxnSpPr>
            <p:spPr>
              <a:xfrm>
                <a:off x="517306" y="828339"/>
                <a:ext cx="410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88" name="矩形: 圆角 87"/>
              <p:cNvSpPr/>
              <p:nvPr/>
            </p:nvSpPr>
            <p:spPr>
              <a:xfrm>
                <a:off x="253272" y="217843"/>
                <a:ext cx="3588571"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0764" y="234354"/>
              <a:ext cx="3490541"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知识点提示</a:t>
              </a:r>
            </a:p>
          </p:txBody>
        </p:sp>
      </p:grpSp>
      <p:grpSp>
        <p:nvGrpSpPr>
          <p:cNvPr id="6" name="组合 5"/>
          <p:cNvGrpSpPr/>
          <p:nvPr/>
        </p:nvGrpSpPr>
        <p:grpSpPr>
          <a:xfrm>
            <a:off x="544888" y="426687"/>
            <a:ext cx="838200" cy="722586"/>
            <a:chOff x="544888" y="408581"/>
            <a:chExt cx="838200" cy="722586"/>
          </a:xfrm>
        </p:grpSpPr>
        <p:sp>
          <p:nvSpPr>
            <p:cNvPr id="10" name="六边形 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25" name="组合 24"/>
          <p:cNvGrpSpPr/>
          <p:nvPr/>
        </p:nvGrpSpPr>
        <p:grpSpPr>
          <a:xfrm>
            <a:off x="981616" y="1583112"/>
            <a:ext cx="6552658" cy="4605171"/>
            <a:chOff x="-731571" y="1880980"/>
            <a:chExt cx="6552658" cy="4605171"/>
          </a:xfrm>
        </p:grpSpPr>
        <p:pic>
          <p:nvPicPr>
            <p:cNvPr id="26" name="图片 25"/>
            <p:cNvPicPr>
              <a:picLocks noChangeAspect="1"/>
            </p:cNvPicPr>
            <p:nvPr/>
          </p:nvPicPr>
          <p:blipFill>
            <a:blip r:embed="rId4">
              <a:extLst>
                <a:ext uri="{28A0092B-C50C-407E-A947-70E740481C1C}">
                  <a14:useLocalDpi xmlns:a14="http://schemas.microsoft.com/office/drawing/2010/main" val="0"/>
                </a:ext>
              </a:extLst>
            </a:blip>
            <a:srcRect b="9195"/>
            <a:stretch>
              <a:fillRect/>
            </a:stretch>
          </p:blipFill>
          <p:spPr>
            <a:xfrm>
              <a:off x="-731571" y="1880980"/>
              <a:ext cx="6552658" cy="4605171"/>
            </a:xfrm>
            <a:prstGeom prst="rect">
              <a:avLst/>
            </a:prstGeom>
          </p:spPr>
        </p:pic>
        <p:sp>
          <p:nvSpPr>
            <p:cNvPr id="27" name="等腰三角形 26"/>
            <p:cNvSpPr/>
            <p:nvPr/>
          </p:nvSpPr>
          <p:spPr>
            <a:xfrm rot="16200000" flipH="1">
              <a:off x="-366383" y="3280075"/>
              <a:ext cx="1473108" cy="1638983"/>
            </a:xfrm>
            <a:prstGeom prst="triangle">
              <a:avLst>
                <a:gd name="adj" fmla="val 50283"/>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28" name="组合 27"/>
            <p:cNvGrpSpPr/>
            <p:nvPr/>
          </p:nvGrpSpPr>
          <p:grpSpPr>
            <a:xfrm flipH="1">
              <a:off x="1202328" y="3858258"/>
              <a:ext cx="87592" cy="588376"/>
              <a:chOff x="6708152" y="1679687"/>
              <a:chExt cx="213415" cy="853440"/>
            </a:xfrm>
          </p:grpSpPr>
          <p:sp>
            <p:nvSpPr>
              <p:cNvPr id="29" name="矩形 28"/>
              <p:cNvSpPr/>
              <p:nvPr/>
            </p:nvSpPr>
            <p:spPr>
              <a:xfrm>
                <a:off x="6708206" y="1679687"/>
                <a:ext cx="213361"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0" name="矩形 29"/>
              <p:cNvSpPr/>
              <p:nvPr/>
            </p:nvSpPr>
            <p:spPr>
              <a:xfrm>
                <a:off x="6708152" y="1893047"/>
                <a:ext cx="213361"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1" name="矩形 30"/>
              <p:cNvSpPr/>
              <p:nvPr/>
            </p:nvSpPr>
            <p:spPr>
              <a:xfrm>
                <a:off x="6708184" y="2106407"/>
                <a:ext cx="213364"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2" name="矩形 31"/>
              <p:cNvSpPr/>
              <p:nvPr/>
            </p:nvSpPr>
            <p:spPr>
              <a:xfrm>
                <a:off x="6708198" y="2319767"/>
                <a:ext cx="213364"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sp>
        <p:nvSpPr>
          <p:cNvPr id="33" name="椭圆 32"/>
          <p:cNvSpPr/>
          <p:nvPr/>
        </p:nvSpPr>
        <p:spPr>
          <a:xfrm flipH="1">
            <a:off x="6028299" y="1672633"/>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4" name="椭圆 33"/>
          <p:cNvSpPr/>
          <p:nvPr/>
        </p:nvSpPr>
        <p:spPr>
          <a:xfrm flipH="1">
            <a:off x="5611692" y="4685791"/>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5" name="文本框 34"/>
          <p:cNvSpPr txBox="1"/>
          <p:nvPr/>
        </p:nvSpPr>
        <p:spPr bwMode="auto">
          <a:xfrm flipH="1">
            <a:off x="7657905" y="1946951"/>
            <a:ext cx="2979052" cy="461665"/>
          </a:xfrm>
          <a:prstGeom prst="rect">
            <a:avLst/>
          </a:prstGeom>
          <a:noFill/>
        </p:spPr>
        <p:txBody>
          <a:bodyPr wrap="square">
            <a:spAutoFit/>
          </a:bodyPr>
          <a:lstStyle/>
          <a:p>
            <a:pPr>
              <a:defRPr/>
            </a:pPr>
            <a:r>
              <a:rPr lang="zh-CN" altLang="en-US" sz="2400">
                <a:latin typeface="思源黑体 CN Normal" panose="020B0400000000000000" pitchFamily="34" charset="-122"/>
                <a:ea typeface="思源黑体 CN Normal" panose="020B0400000000000000" pitchFamily="34" charset="-122"/>
              </a:rPr>
              <a:t>公证员及任职条件</a:t>
            </a:r>
          </a:p>
        </p:txBody>
      </p:sp>
      <p:sp>
        <p:nvSpPr>
          <p:cNvPr id="36" name="椭圆 35"/>
          <p:cNvSpPr/>
          <p:nvPr/>
        </p:nvSpPr>
        <p:spPr>
          <a:xfrm flipH="1">
            <a:off x="4322224" y="3408684"/>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37" name="组合 36"/>
          <p:cNvGrpSpPr/>
          <p:nvPr/>
        </p:nvGrpSpPr>
        <p:grpSpPr>
          <a:xfrm rot="5400000">
            <a:off x="6044843" y="4725066"/>
            <a:ext cx="1202003" cy="919989"/>
            <a:chOff x="911201" y="1622002"/>
            <a:chExt cx="2283025" cy="1747386"/>
          </a:xfrm>
        </p:grpSpPr>
        <p:sp>
          <p:nvSpPr>
            <p:cNvPr id="38" name="矩形 37"/>
            <p:cNvSpPr/>
            <p:nvPr/>
          </p:nvSpPr>
          <p:spPr>
            <a:xfrm>
              <a:off x="2026099" y="1679379"/>
              <a:ext cx="60759" cy="489621"/>
            </a:xfrm>
            <a:prstGeom prst="rect">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39"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0" name="椭圆 39"/>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1" name="椭圆 40"/>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2" name="椭圆 41"/>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3" name="椭圆 42"/>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44" name="椭圆 43"/>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45" name="组合 44"/>
          <p:cNvGrpSpPr/>
          <p:nvPr/>
        </p:nvGrpSpPr>
        <p:grpSpPr>
          <a:xfrm rot="5400000">
            <a:off x="4767750" y="3431578"/>
            <a:ext cx="1202003" cy="919989"/>
            <a:chOff x="911201" y="1622002"/>
            <a:chExt cx="2283025" cy="1747386"/>
          </a:xfrm>
        </p:grpSpPr>
        <p:sp>
          <p:nvSpPr>
            <p:cNvPr id="60" name="矩形 59"/>
            <p:cNvSpPr/>
            <p:nvPr/>
          </p:nvSpPr>
          <p:spPr>
            <a:xfrm>
              <a:off x="2026099" y="1679379"/>
              <a:ext cx="60759" cy="489621"/>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1"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2" name="椭圆 61"/>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3" name="椭圆 62"/>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4" name="椭圆 63"/>
            <p:cNvSpPr/>
            <p:nvPr/>
          </p:nvSpPr>
          <p:spPr>
            <a:xfrm>
              <a:off x="1952570" y="2048530"/>
              <a:ext cx="209661" cy="209661"/>
            </a:xfrm>
            <a:prstGeom prst="ellipse">
              <a:avLst/>
            </a:prstGeom>
            <a:solidFill>
              <a:srgbClr val="0148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5" name="椭圆 64"/>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6" name="椭圆 65"/>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67" name="组合 66"/>
          <p:cNvGrpSpPr/>
          <p:nvPr/>
        </p:nvGrpSpPr>
        <p:grpSpPr>
          <a:xfrm rot="6652392">
            <a:off x="6524830" y="1761980"/>
            <a:ext cx="1115741" cy="887487"/>
            <a:chOff x="748840" y="1717256"/>
            <a:chExt cx="2119177" cy="1685648"/>
          </a:xfrm>
        </p:grpSpPr>
        <p:sp>
          <p:nvSpPr>
            <p:cNvPr id="68" name="矩形 67"/>
            <p:cNvSpPr/>
            <p:nvPr/>
          </p:nvSpPr>
          <p:spPr>
            <a:xfrm rot="20347608">
              <a:off x="1498419" y="1736614"/>
              <a:ext cx="86836" cy="512394"/>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69" name="任意多边形 127"/>
            <p:cNvSpPr/>
            <p:nvPr/>
          </p:nvSpPr>
          <p:spPr>
            <a:xfrm rot="17707608" flipV="1">
              <a:off x="1033038" y="1856507"/>
              <a:ext cx="1547874" cy="1544919"/>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0" name="椭圆 69"/>
            <p:cNvSpPr/>
            <p:nvPr/>
          </p:nvSpPr>
          <p:spPr>
            <a:xfrm>
              <a:off x="748840" y="2993887"/>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1" name="椭圆 70"/>
            <p:cNvSpPr/>
            <p:nvPr/>
          </p:nvSpPr>
          <p:spPr>
            <a:xfrm>
              <a:off x="2769084" y="2231295"/>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2" name="椭圆 71"/>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3" name="椭圆 72"/>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4" name="椭圆 73"/>
            <p:cNvSpPr/>
            <p:nvPr/>
          </p:nvSpPr>
          <p:spPr>
            <a:xfrm>
              <a:off x="1399641" y="1717256"/>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sp>
        <p:nvSpPr>
          <p:cNvPr id="75" name="椭圆 74"/>
          <p:cNvSpPr/>
          <p:nvPr/>
        </p:nvSpPr>
        <p:spPr>
          <a:xfrm flipH="1">
            <a:off x="5695951" y="4789488"/>
            <a:ext cx="763118" cy="763118"/>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76" name="椭圆 75"/>
          <p:cNvSpPr/>
          <p:nvPr/>
        </p:nvSpPr>
        <p:spPr>
          <a:xfrm flipH="1">
            <a:off x="4400054" y="3484778"/>
            <a:ext cx="763118" cy="763118"/>
          </a:xfrm>
          <a:prstGeom prst="ellipse">
            <a:avLst/>
          </a:prstGeom>
          <a:solidFill>
            <a:srgbClr val="014877"/>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77" name="椭圆 76"/>
          <p:cNvSpPr/>
          <p:nvPr/>
        </p:nvSpPr>
        <p:spPr>
          <a:xfrm flipH="1">
            <a:off x="6106684" y="1758212"/>
            <a:ext cx="763118" cy="763118"/>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rgbClr val="FFFFFF"/>
              </a:solidFill>
              <a:latin typeface="思源黑体 CN Normal" panose="020B0400000000000000" pitchFamily="34" charset="-122"/>
              <a:ea typeface="思源黑体 CN Normal" panose="020B0400000000000000" pitchFamily="34" charset="-122"/>
            </a:endParaRPr>
          </a:p>
        </p:txBody>
      </p:sp>
      <p:sp>
        <p:nvSpPr>
          <p:cNvPr id="78" name="文本框 77"/>
          <p:cNvSpPr txBox="1"/>
          <p:nvPr/>
        </p:nvSpPr>
        <p:spPr>
          <a:xfrm>
            <a:off x="6027149" y="3592351"/>
            <a:ext cx="3301224" cy="535531"/>
          </a:xfrm>
          <a:prstGeom prst="rect">
            <a:avLst/>
          </a:prstGeom>
          <a:noFill/>
        </p:spPr>
        <p:txBody>
          <a:bodyPr wrap="square">
            <a:spAutoFit/>
          </a:bodyPr>
          <a:lstStyle/>
          <a:p>
            <a:pPr lvl="0" defTabSz="913765">
              <a:lnSpc>
                <a:spcPct val="120000"/>
              </a:lnSpc>
              <a:spcBef>
                <a:spcPct val="0"/>
              </a:spcBef>
              <a:defRPr/>
            </a:pPr>
            <a:r>
              <a:rPr lang="zh-CN" altLang="en-US" sz="2400">
                <a:latin typeface="思源黑体 CN Normal" panose="020B0400000000000000" pitchFamily="34" charset="-122"/>
                <a:ea typeface="思源黑体 CN Normal" panose="020B0400000000000000" pitchFamily="34" charset="-122"/>
                <a:sym typeface="Source Han Sans HW SC"/>
              </a:rPr>
              <a:t>公证员职业伦理的概念</a:t>
            </a:r>
          </a:p>
        </p:txBody>
      </p:sp>
      <p:sp>
        <p:nvSpPr>
          <p:cNvPr id="79" name="文本框 78"/>
          <p:cNvSpPr txBox="1"/>
          <p:nvPr/>
        </p:nvSpPr>
        <p:spPr>
          <a:xfrm>
            <a:off x="7243677" y="4917709"/>
            <a:ext cx="3656552" cy="505844"/>
          </a:xfrm>
          <a:prstGeom prst="rect">
            <a:avLst/>
          </a:prstGeom>
          <a:noFill/>
        </p:spPr>
        <p:txBody>
          <a:bodyPr wrap="square">
            <a:spAutoFit/>
          </a:bodyPr>
          <a:lstStyle/>
          <a:p>
            <a:pPr lvl="0" defTabSz="913765">
              <a:lnSpc>
                <a:spcPct val="120000"/>
              </a:lnSpc>
              <a:spcBef>
                <a:spcPct val="0"/>
              </a:spcBef>
              <a:defRPr/>
            </a:pPr>
            <a:r>
              <a:rPr lang="zh-CN" altLang="en-US" sz="2400">
                <a:solidFill>
                  <a:schemeClr val="tx1">
                    <a:lumMod val="85000"/>
                    <a:lumOff val="15000"/>
                  </a:schemeClr>
                </a:solidFill>
                <a:latin typeface="思源黑体 CN Normal" panose="020B0400000000000000" pitchFamily="34" charset="-122"/>
                <a:ea typeface="思源黑体 CN Normal" panose="020B0400000000000000" pitchFamily="34" charset="-122"/>
                <a:sym typeface="Source Han Sans HW SC"/>
              </a:rPr>
              <a:t>公证员职业伦理的特征</a:t>
            </a:r>
          </a:p>
        </p:txBody>
      </p:sp>
      <p:sp>
        <p:nvSpPr>
          <p:cNvPr id="80" name="文本框 79"/>
          <p:cNvSpPr txBox="1"/>
          <p:nvPr/>
        </p:nvSpPr>
        <p:spPr>
          <a:xfrm>
            <a:off x="1647320" y="3565484"/>
            <a:ext cx="1361273"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800">
                <a:solidFill>
                  <a:srgbClr val="014877"/>
                </a:solidFill>
                <a:latin typeface="思源黑体 CN Medium" panose="020B0600000000000000" pitchFamily="34" charset="-122"/>
                <a:ea typeface="思源黑体 CN Medium" panose="020B0600000000000000" pitchFamily="34" charset="-122"/>
              </a:rPr>
              <a:t>知识点</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0" presetClass="entr" presetSubtype="0" fill="hold" nodeType="afterEffect">
                                  <p:stCondLst>
                                    <p:cond delay="0"/>
                                  </p:stCondLst>
                                  <p:childTnLst>
                                    <p:set>
                                      <p:cBhvr>
                                        <p:cTn id="7" dur="1" fill="hold">
                                          <p:stCondLst>
                                            <p:cond delay="0"/>
                                          </p:stCondLst>
                                        </p:cTn>
                                        <p:tgtEl>
                                          <p:spTgt spid="6"/>
                                        </p:tgtEl>
                                        <p:attrNameLst>
                                          <p:attrName>style.visibility</p:attrName>
                                        </p:attrNameLst>
                                      </p:cBhvr>
                                      <p:to>
                                        <p:strVal val="visible"/>
                                      </p:to>
                                    </p:set>
                                    <p:animEffect transition="in" filter="fade">
                                      <p:cBhvr>
                                        <p:cTn id="8" dur="500"/>
                                        <p:tgtEl>
                                          <p:spTgt spid="6"/>
                                        </p:tgtEl>
                                      </p:cBhvr>
                                    </p:animEffect>
                                  </p:childTnLst>
                                </p:cTn>
                              </p:par>
                            </p:childTnLst>
                          </p:cTn>
                        </p:par>
                        <p:par>
                          <p:cTn id="9" fill="hold" nodeType="withGroup">
                            <p:stCondLst>
                              <p:cond delay="500"/>
                            </p:stCondLst>
                            <p:childTnLst>
                              <p:par>
                                <p:cTn id="10" presetID="22" presetClass="entr" presetSubtype="8" fill="hold" nodeType="afterEffec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par>
                          <p:cTn id="13" fill="hold" nodeType="withGroup">
                            <p:stCondLst>
                              <p:cond delay="1000"/>
                            </p:stCondLst>
                            <p:childTnLst>
                              <p:par>
                                <p:cTn id="14" presetID="50" presetClass="entr" presetSubtype="0" decel="100000" fill="hold" nodeType="afterEffect">
                                  <p:childTnLst>
                                    <p:set>
                                      <p:cBhvr>
                                        <p:cTn id="15" dur="1" fill="hold">
                                          <p:stCondLst>
                                            <p:cond delay="0"/>
                                          </p:stCondLst>
                                        </p:cTn>
                                        <p:tgtEl>
                                          <p:spTgt spid="25"/>
                                        </p:tgtEl>
                                        <p:attrNameLst>
                                          <p:attrName>style.visibility</p:attrName>
                                        </p:attrNameLst>
                                      </p:cBhvr>
                                      <p:to>
                                        <p:strVal val="visible"/>
                                      </p:to>
                                    </p:set>
                                    <p:anim calcmode="lin" valueType="num">
                                      <p:cBhvr>
                                        <p:cTn id="16" dur="1000" fill="hold"/>
                                        <p:tgtEl>
                                          <p:spTgt spid="25"/>
                                        </p:tgtEl>
                                        <p:attrNameLst>
                                          <p:attrName>ppt_w</p:attrName>
                                        </p:attrNameLst>
                                      </p:cBhvr>
                                      <p:tavLst>
                                        <p:tav tm="0">
                                          <p:val>
                                            <p:strVal val="#ppt_w+.3"/>
                                          </p:val>
                                        </p:tav>
                                        <p:tav tm="100000">
                                          <p:val>
                                            <p:strVal val="#ppt_w"/>
                                          </p:val>
                                        </p:tav>
                                      </p:tavLst>
                                    </p:anim>
                                    <p:anim calcmode="lin" valueType="num">
                                      <p:cBhvr>
                                        <p:cTn id="17" dur="1000" fill="hold"/>
                                        <p:tgtEl>
                                          <p:spTgt spid="25"/>
                                        </p:tgtEl>
                                        <p:attrNameLst>
                                          <p:attrName>ppt_h</p:attrName>
                                        </p:attrNameLst>
                                      </p:cBhvr>
                                      <p:tavLst>
                                        <p:tav tm="0">
                                          <p:val>
                                            <p:strVal val="#ppt_h"/>
                                          </p:val>
                                        </p:tav>
                                        <p:tav tm="100000">
                                          <p:val>
                                            <p:strVal val="#ppt_h"/>
                                          </p:val>
                                        </p:tav>
                                      </p:tavLst>
                                    </p:anim>
                                    <p:animEffect transition="in" filter="fade">
                                      <p:cBhvr>
                                        <p:cTn id="18" dur="1000"/>
                                        <p:tgtEl>
                                          <p:spTgt spid="25"/>
                                        </p:tgtEl>
                                      </p:cBhvr>
                                    </p:animEffect>
                                  </p:childTnLst>
                                </p:cTn>
                              </p:par>
                              <p:par>
                                <p:cTn id="19" presetID="22" presetClass="entr" presetSubtype="8" fill="hold" grpId="9" nodeType="withEffect">
                                  <p:childTnLst>
                                    <p:set>
                                      <p:cBhvr>
                                        <p:cTn id="20" dur="1" fill="hold">
                                          <p:stCondLst>
                                            <p:cond delay="0"/>
                                          </p:stCondLst>
                                        </p:cTn>
                                        <p:tgtEl>
                                          <p:spTgt spid="80"/>
                                        </p:tgtEl>
                                        <p:attrNameLst>
                                          <p:attrName>style.visibility</p:attrName>
                                        </p:attrNameLst>
                                      </p:cBhvr>
                                      <p:to>
                                        <p:strVal val="visible"/>
                                      </p:to>
                                    </p:set>
                                    <p:animEffect transition="in" filter="wipe(left)">
                                      <p:cBhvr>
                                        <p:cTn id="21" dur="500"/>
                                        <p:tgtEl>
                                          <p:spTgt spid="80"/>
                                        </p:tgtEl>
                                      </p:cBhvr>
                                    </p:animEffect>
                                  </p:childTnLst>
                                </p:cTn>
                              </p:par>
                              <p:par>
                                <p:cTn id="22" presetID="10" presetClass="entr" presetSubtype="0" fill="hold" grpId="0" nodeType="withEffec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par>
                                <p:cTn id="25" presetID="10" presetClass="entr" presetSubtype="0" fill="hold" grpId="3" nodeType="withEffec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1" nodeType="withEffec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par>
                                <p:cTn id="31" presetID="53" presetClass="entr" presetSubtype="0" fill="hold" grpId="6" nodeType="withEffect">
                                  <p:childTnLst>
                                    <p:set>
                                      <p:cBhvr>
                                        <p:cTn id="32" dur="1" fill="hold">
                                          <p:stCondLst>
                                            <p:cond delay="0"/>
                                          </p:stCondLst>
                                        </p:cTn>
                                        <p:tgtEl>
                                          <p:spTgt spid="77"/>
                                        </p:tgtEl>
                                        <p:attrNameLst>
                                          <p:attrName>style.visibility</p:attrName>
                                        </p:attrNameLst>
                                      </p:cBhvr>
                                      <p:to>
                                        <p:strVal val="visible"/>
                                      </p:to>
                                    </p:set>
                                    <p:anim calcmode="lin" valueType="num">
                                      <p:cBhvr>
                                        <p:cTn id="33" dur="500" fill="hold"/>
                                        <p:tgtEl>
                                          <p:spTgt spid="77"/>
                                        </p:tgtEl>
                                        <p:attrNameLst>
                                          <p:attrName>ppt_w</p:attrName>
                                        </p:attrNameLst>
                                      </p:cBhvr>
                                      <p:tavLst>
                                        <p:tav tm="0">
                                          <p:val>
                                            <p:fltVal val="0"/>
                                          </p:val>
                                        </p:tav>
                                        <p:tav tm="100000">
                                          <p:val>
                                            <p:strVal val="#ppt_w"/>
                                          </p:val>
                                        </p:tav>
                                      </p:tavLst>
                                    </p:anim>
                                    <p:anim calcmode="lin" valueType="num">
                                      <p:cBhvr>
                                        <p:cTn id="34" dur="500" fill="hold"/>
                                        <p:tgtEl>
                                          <p:spTgt spid="77"/>
                                        </p:tgtEl>
                                        <p:attrNameLst>
                                          <p:attrName>ppt_h</p:attrName>
                                        </p:attrNameLst>
                                      </p:cBhvr>
                                      <p:tavLst>
                                        <p:tav tm="0">
                                          <p:val>
                                            <p:fltVal val="0"/>
                                          </p:val>
                                        </p:tav>
                                        <p:tav tm="100000">
                                          <p:val>
                                            <p:strVal val="#ppt_h"/>
                                          </p:val>
                                        </p:tav>
                                      </p:tavLst>
                                    </p:anim>
                                    <p:animEffect transition="in" filter="fade">
                                      <p:cBhvr>
                                        <p:cTn id="35" dur="500"/>
                                        <p:tgtEl>
                                          <p:spTgt spid="77"/>
                                        </p:tgtEl>
                                      </p:cBhvr>
                                    </p:animEffect>
                                  </p:childTnLst>
                                </p:cTn>
                              </p:par>
                              <p:par>
                                <p:cTn id="36" presetID="53" presetClass="entr" presetSubtype="0" fill="hold" nodeType="withEffect">
                                  <p:childTnLst>
                                    <p:set>
                                      <p:cBhvr>
                                        <p:cTn id="37" dur="1" fill="hold">
                                          <p:stCondLst>
                                            <p:cond delay="0"/>
                                          </p:stCondLst>
                                        </p:cTn>
                                        <p:tgtEl>
                                          <p:spTgt spid="67"/>
                                        </p:tgtEl>
                                        <p:attrNameLst>
                                          <p:attrName>style.visibility</p:attrName>
                                        </p:attrNameLst>
                                      </p:cBhvr>
                                      <p:to>
                                        <p:strVal val="visible"/>
                                      </p:to>
                                    </p:set>
                                    <p:anim calcmode="lin" valueType="num">
                                      <p:cBhvr>
                                        <p:cTn id="38" dur="500" fill="hold"/>
                                        <p:tgtEl>
                                          <p:spTgt spid="67"/>
                                        </p:tgtEl>
                                        <p:attrNameLst>
                                          <p:attrName>ppt_w</p:attrName>
                                        </p:attrNameLst>
                                      </p:cBhvr>
                                      <p:tavLst>
                                        <p:tav tm="0">
                                          <p:val>
                                            <p:fltVal val="0"/>
                                          </p:val>
                                        </p:tav>
                                        <p:tav tm="100000">
                                          <p:val>
                                            <p:strVal val="#ppt_w"/>
                                          </p:val>
                                        </p:tav>
                                      </p:tavLst>
                                    </p:anim>
                                    <p:anim calcmode="lin" valueType="num">
                                      <p:cBhvr>
                                        <p:cTn id="39" dur="500" fill="hold"/>
                                        <p:tgtEl>
                                          <p:spTgt spid="67"/>
                                        </p:tgtEl>
                                        <p:attrNameLst>
                                          <p:attrName>ppt_h</p:attrName>
                                        </p:attrNameLst>
                                      </p:cBhvr>
                                      <p:tavLst>
                                        <p:tav tm="0">
                                          <p:val>
                                            <p:fltVal val="0"/>
                                          </p:val>
                                        </p:tav>
                                        <p:tav tm="100000">
                                          <p:val>
                                            <p:strVal val="#ppt_h"/>
                                          </p:val>
                                        </p:tav>
                                      </p:tavLst>
                                    </p:anim>
                                    <p:animEffect transition="in" filter="fade">
                                      <p:cBhvr>
                                        <p:cTn id="40" dur="500"/>
                                        <p:tgtEl>
                                          <p:spTgt spid="67"/>
                                        </p:tgtEl>
                                      </p:cBhvr>
                                    </p:animEffect>
                                  </p:childTnLst>
                                </p:cTn>
                              </p:par>
                              <p:par>
                                <p:cTn id="41" presetID="22" presetClass="entr" presetSubtype="8" fill="hold" grpId="2" nodeType="withEffect">
                                  <p:childTnLst>
                                    <p:set>
                                      <p:cBhvr>
                                        <p:cTn id="42" dur="1" fill="hold">
                                          <p:stCondLst>
                                            <p:cond delay="0"/>
                                          </p:stCondLst>
                                        </p:cTn>
                                        <p:tgtEl>
                                          <p:spTgt spid="35"/>
                                        </p:tgtEl>
                                        <p:attrNameLst>
                                          <p:attrName>style.visibility</p:attrName>
                                        </p:attrNameLst>
                                      </p:cBhvr>
                                      <p:to>
                                        <p:strVal val="visible"/>
                                      </p:to>
                                    </p:set>
                                    <p:animEffect transition="in" filter="wipe(left)">
                                      <p:cBhvr>
                                        <p:cTn id="43" dur="500"/>
                                        <p:tgtEl>
                                          <p:spTgt spid="35"/>
                                        </p:tgtEl>
                                      </p:cBhvr>
                                    </p:animEffect>
                                  </p:childTnLst>
                                </p:cTn>
                              </p:par>
                              <p:par>
                                <p:cTn id="44" presetID="53" presetClass="entr" presetSubtype="0" fill="hold" grpId="5" nodeType="withEffect">
                                  <p:childTnLst>
                                    <p:set>
                                      <p:cBhvr>
                                        <p:cTn id="45" dur="1" fill="hold">
                                          <p:stCondLst>
                                            <p:cond delay="0"/>
                                          </p:stCondLst>
                                        </p:cTn>
                                        <p:tgtEl>
                                          <p:spTgt spid="76"/>
                                        </p:tgtEl>
                                        <p:attrNameLst>
                                          <p:attrName>style.visibility</p:attrName>
                                        </p:attrNameLst>
                                      </p:cBhvr>
                                      <p:to>
                                        <p:strVal val="visible"/>
                                      </p:to>
                                    </p:set>
                                    <p:anim calcmode="lin" valueType="num">
                                      <p:cBhvr>
                                        <p:cTn id="46" dur="500" fill="hold"/>
                                        <p:tgtEl>
                                          <p:spTgt spid="76"/>
                                        </p:tgtEl>
                                        <p:attrNameLst>
                                          <p:attrName>ppt_w</p:attrName>
                                        </p:attrNameLst>
                                      </p:cBhvr>
                                      <p:tavLst>
                                        <p:tav tm="0">
                                          <p:val>
                                            <p:fltVal val="0"/>
                                          </p:val>
                                        </p:tav>
                                        <p:tav tm="100000">
                                          <p:val>
                                            <p:strVal val="#ppt_w"/>
                                          </p:val>
                                        </p:tav>
                                      </p:tavLst>
                                    </p:anim>
                                    <p:anim calcmode="lin" valueType="num">
                                      <p:cBhvr>
                                        <p:cTn id="47" dur="500" fill="hold"/>
                                        <p:tgtEl>
                                          <p:spTgt spid="76"/>
                                        </p:tgtEl>
                                        <p:attrNameLst>
                                          <p:attrName>ppt_h</p:attrName>
                                        </p:attrNameLst>
                                      </p:cBhvr>
                                      <p:tavLst>
                                        <p:tav tm="0">
                                          <p:val>
                                            <p:fltVal val="0"/>
                                          </p:val>
                                        </p:tav>
                                        <p:tav tm="100000">
                                          <p:val>
                                            <p:strVal val="#ppt_h"/>
                                          </p:val>
                                        </p:tav>
                                      </p:tavLst>
                                    </p:anim>
                                    <p:animEffect transition="in" filter="fade">
                                      <p:cBhvr>
                                        <p:cTn id="48" dur="500"/>
                                        <p:tgtEl>
                                          <p:spTgt spid="76"/>
                                        </p:tgtEl>
                                      </p:cBhvr>
                                    </p:animEffect>
                                  </p:childTnLst>
                                </p:cTn>
                              </p:par>
                              <p:par>
                                <p:cTn id="49" presetID="53" presetClass="entr" presetSubtype="0" fill="hold" nodeType="withEffect">
                                  <p:childTnLst>
                                    <p:set>
                                      <p:cBhvr>
                                        <p:cTn id="50" dur="1" fill="hold">
                                          <p:stCondLst>
                                            <p:cond delay="0"/>
                                          </p:stCondLst>
                                        </p:cTn>
                                        <p:tgtEl>
                                          <p:spTgt spid="45"/>
                                        </p:tgtEl>
                                        <p:attrNameLst>
                                          <p:attrName>style.visibility</p:attrName>
                                        </p:attrNameLst>
                                      </p:cBhvr>
                                      <p:to>
                                        <p:strVal val="visible"/>
                                      </p:to>
                                    </p:set>
                                    <p:anim calcmode="lin" valueType="num">
                                      <p:cBhvr>
                                        <p:cTn id="51" dur="500" fill="hold"/>
                                        <p:tgtEl>
                                          <p:spTgt spid="45"/>
                                        </p:tgtEl>
                                        <p:attrNameLst>
                                          <p:attrName>ppt_w</p:attrName>
                                        </p:attrNameLst>
                                      </p:cBhvr>
                                      <p:tavLst>
                                        <p:tav tm="0">
                                          <p:val>
                                            <p:fltVal val="0"/>
                                          </p:val>
                                        </p:tav>
                                        <p:tav tm="100000">
                                          <p:val>
                                            <p:strVal val="#ppt_w"/>
                                          </p:val>
                                        </p:tav>
                                      </p:tavLst>
                                    </p:anim>
                                    <p:anim calcmode="lin" valueType="num">
                                      <p:cBhvr>
                                        <p:cTn id="52" dur="500" fill="hold"/>
                                        <p:tgtEl>
                                          <p:spTgt spid="45"/>
                                        </p:tgtEl>
                                        <p:attrNameLst>
                                          <p:attrName>ppt_h</p:attrName>
                                        </p:attrNameLst>
                                      </p:cBhvr>
                                      <p:tavLst>
                                        <p:tav tm="0">
                                          <p:val>
                                            <p:fltVal val="0"/>
                                          </p:val>
                                        </p:tav>
                                        <p:tav tm="100000">
                                          <p:val>
                                            <p:strVal val="#ppt_h"/>
                                          </p:val>
                                        </p:tav>
                                      </p:tavLst>
                                    </p:anim>
                                    <p:animEffect transition="in" filter="fade">
                                      <p:cBhvr>
                                        <p:cTn id="53" dur="500"/>
                                        <p:tgtEl>
                                          <p:spTgt spid="45"/>
                                        </p:tgtEl>
                                      </p:cBhvr>
                                    </p:animEffect>
                                  </p:childTnLst>
                                </p:cTn>
                              </p:par>
                              <p:par>
                                <p:cTn id="54" presetID="22" presetClass="entr" presetSubtype="8" fill="hold" grpId="7" nodeType="withEffect">
                                  <p:childTnLst>
                                    <p:set>
                                      <p:cBhvr>
                                        <p:cTn id="55" dur="1" fill="hold">
                                          <p:stCondLst>
                                            <p:cond delay="0"/>
                                          </p:stCondLst>
                                        </p:cTn>
                                        <p:tgtEl>
                                          <p:spTgt spid="78"/>
                                        </p:tgtEl>
                                        <p:attrNameLst>
                                          <p:attrName>style.visibility</p:attrName>
                                        </p:attrNameLst>
                                      </p:cBhvr>
                                      <p:to>
                                        <p:strVal val="visible"/>
                                      </p:to>
                                    </p:set>
                                    <p:animEffect transition="in" filter="wipe(left)">
                                      <p:cBhvr>
                                        <p:cTn id="56" dur="500"/>
                                        <p:tgtEl>
                                          <p:spTgt spid="78"/>
                                        </p:tgtEl>
                                      </p:cBhvr>
                                    </p:animEffect>
                                  </p:childTnLst>
                                </p:cTn>
                              </p:par>
                              <p:par>
                                <p:cTn id="57" presetID="53" presetClass="entr" presetSubtype="0" fill="hold" grpId="4" nodeType="withEffect">
                                  <p:childTnLst>
                                    <p:set>
                                      <p:cBhvr>
                                        <p:cTn id="58" dur="1" fill="hold">
                                          <p:stCondLst>
                                            <p:cond delay="0"/>
                                          </p:stCondLst>
                                        </p:cTn>
                                        <p:tgtEl>
                                          <p:spTgt spid="75"/>
                                        </p:tgtEl>
                                        <p:attrNameLst>
                                          <p:attrName>style.visibility</p:attrName>
                                        </p:attrNameLst>
                                      </p:cBhvr>
                                      <p:to>
                                        <p:strVal val="visible"/>
                                      </p:to>
                                    </p:set>
                                    <p:anim calcmode="lin" valueType="num">
                                      <p:cBhvr>
                                        <p:cTn id="59" dur="500" fill="hold"/>
                                        <p:tgtEl>
                                          <p:spTgt spid="75"/>
                                        </p:tgtEl>
                                        <p:attrNameLst>
                                          <p:attrName>ppt_w</p:attrName>
                                        </p:attrNameLst>
                                      </p:cBhvr>
                                      <p:tavLst>
                                        <p:tav tm="0">
                                          <p:val>
                                            <p:fltVal val="0"/>
                                          </p:val>
                                        </p:tav>
                                        <p:tav tm="100000">
                                          <p:val>
                                            <p:strVal val="#ppt_w"/>
                                          </p:val>
                                        </p:tav>
                                      </p:tavLst>
                                    </p:anim>
                                    <p:anim calcmode="lin" valueType="num">
                                      <p:cBhvr>
                                        <p:cTn id="60" dur="500" fill="hold"/>
                                        <p:tgtEl>
                                          <p:spTgt spid="75"/>
                                        </p:tgtEl>
                                        <p:attrNameLst>
                                          <p:attrName>ppt_h</p:attrName>
                                        </p:attrNameLst>
                                      </p:cBhvr>
                                      <p:tavLst>
                                        <p:tav tm="0">
                                          <p:val>
                                            <p:fltVal val="0"/>
                                          </p:val>
                                        </p:tav>
                                        <p:tav tm="100000">
                                          <p:val>
                                            <p:strVal val="#ppt_h"/>
                                          </p:val>
                                        </p:tav>
                                      </p:tavLst>
                                    </p:anim>
                                    <p:animEffect transition="in" filter="fade">
                                      <p:cBhvr>
                                        <p:cTn id="61" dur="500"/>
                                        <p:tgtEl>
                                          <p:spTgt spid="75"/>
                                        </p:tgtEl>
                                      </p:cBhvr>
                                    </p:animEffect>
                                  </p:childTnLst>
                                </p:cTn>
                              </p:par>
                              <p:par>
                                <p:cTn id="62" presetID="53" presetClass="entr" presetSubtype="0" fill="hold" nodeType="withEffect">
                                  <p:childTnLst>
                                    <p:set>
                                      <p:cBhvr>
                                        <p:cTn id="63" dur="1" fill="hold">
                                          <p:stCondLst>
                                            <p:cond delay="0"/>
                                          </p:stCondLst>
                                        </p:cTn>
                                        <p:tgtEl>
                                          <p:spTgt spid="37"/>
                                        </p:tgtEl>
                                        <p:attrNameLst>
                                          <p:attrName>style.visibility</p:attrName>
                                        </p:attrNameLst>
                                      </p:cBhvr>
                                      <p:to>
                                        <p:strVal val="visible"/>
                                      </p:to>
                                    </p:set>
                                    <p:anim calcmode="lin" valueType="num">
                                      <p:cBhvr>
                                        <p:cTn id="64" dur="500" fill="hold"/>
                                        <p:tgtEl>
                                          <p:spTgt spid="37"/>
                                        </p:tgtEl>
                                        <p:attrNameLst>
                                          <p:attrName>ppt_w</p:attrName>
                                        </p:attrNameLst>
                                      </p:cBhvr>
                                      <p:tavLst>
                                        <p:tav tm="0">
                                          <p:val>
                                            <p:fltVal val="0"/>
                                          </p:val>
                                        </p:tav>
                                        <p:tav tm="100000">
                                          <p:val>
                                            <p:strVal val="#ppt_w"/>
                                          </p:val>
                                        </p:tav>
                                      </p:tavLst>
                                    </p:anim>
                                    <p:anim calcmode="lin" valueType="num">
                                      <p:cBhvr>
                                        <p:cTn id="65" dur="500" fill="hold"/>
                                        <p:tgtEl>
                                          <p:spTgt spid="37"/>
                                        </p:tgtEl>
                                        <p:attrNameLst>
                                          <p:attrName>ppt_h</p:attrName>
                                        </p:attrNameLst>
                                      </p:cBhvr>
                                      <p:tavLst>
                                        <p:tav tm="0">
                                          <p:val>
                                            <p:fltVal val="0"/>
                                          </p:val>
                                        </p:tav>
                                        <p:tav tm="100000">
                                          <p:val>
                                            <p:strVal val="#ppt_h"/>
                                          </p:val>
                                        </p:tav>
                                      </p:tavLst>
                                    </p:anim>
                                    <p:animEffect transition="in" filter="fade">
                                      <p:cBhvr>
                                        <p:cTn id="66" dur="500"/>
                                        <p:tgtEl>
                                          <p:spTgt spid="37"/>
                                        </p:tgtEl>
                                      </p:cBhvr>
                                    </p:animEffect>
                                  </p:childTnLst>
                                </p:cTn>
                              </p:par>
                              <p:par>
                                <p:cTn id="67" presetID="22" presetClass="entr" presetSubtype="8" fill="hold" grpId="8" nodeType="withEffect">
                                  <p:childTnLst>
                                    <p:set>
                                      <p:cBhvr>
                                        <p:cTn id="68" dur="1" fill="hold">
                                          <p:stCondLst>
                                            <p:cond delay="0"/>
                                          </p:stCondLst>
                                        </p:cTn>
                                        <p:tgtEl>
                                          <p:spTgt spid="79"/>
                                        </p:tgtEl>
                                        <p:attrNameLst>
                                          <p:attrName>style.visibility</p:attrName>
                                        </p:attrNameLst>
                                      </p:cBhvr>
                                      <p:to>
                                        <p:strVal val="visible"/>
                                      </p:to>
                                    </p:set>
                                    <p:animEffect transition="in" filter="wipe(left)">
                                      <p:cBhvr>
                                        <p:cTn id="69"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1" animBg="1"/>
      <p:bldP spid="35" grpId="2"/>
      <p:bldP spid="36" grpId="3" animBg="1"/>
      <p:bldP spid="75" grpId="4" animBg="1"/>
      <p:bldP spid="76" grpId="5" animBg="1"/>
      <p:bldP spid="77" grpId="6" animBg="1"/>
      <p:bldP spid="78" grpId="7"/>
      <p:bldP spid="79" grpId="8"/>
      <p:bldP spid="80" grpId="9"/>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17"/>
          <p:cNvSpPr/>
          <p:nvPr/>
        </p:nvSpPr>
        <p:spPr>
          <a:xfrm>
            <a:off x="10784594" y="2250786"/>
            <a:ext cx="276363"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6" name="圆角矩形 18"/>
          <p:cNvSpPr/>
          <p:nvPr/>
        </p:nvSpPr>
        <p:spPr>
          <a:xfrm>
            <a:off x="10055623" y="2283906"/>
            <a:ext cx="552726" cy="553437"/>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7" name="圆角矩形 19"/>
          <p:cNvSpPr/>
          <p:nvPr/>
        </p:nvSpPr>
        <p:spPr>
          <a:xfrm>
            <a:off x="10973738" y="1455401"/>
            <a:ext cx="220113"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8" name="圆角矩形 20"/>
          <p:cNvSpPr/>
          <p:nvPr/>
        </p:nvSpPr>
        <p:spPr>
          <a:xfrm>
            <a:off x="10839199" y="851286"/>
            <a:ext cx="221335" cy="221862"/>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0" name="圆角矩形 22"/>
          <p:cNvSpPr/>
          <p:nvPr/>
        </p:nvSpPr>
        <p:spPr>
          <a:xfrm flipH="1">
            <a:off x="961094" y="1860261"/>
            <a:ext cx="276571"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2" name="圆角矩形 24"/>
          <p:cNvSpPr/>
          <p:nvPr/>
        </p:nvSpPr>
        <p:spPr>
          <a:xfrm flipH="1">
            <a:off x="819831" y="1455399"/>
            <a:ext cx="220278"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3" name="圆角矩形 25"/>
          <p:cNvSpPr/>
          <p:nvPr/>
        </p:nvSpPr>
        <p:spPr>
          <a:xfrm flipH="1">
            <a:off x="961459" y="938916"/>
            <a:ext cx="221501" cy="221862"/>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84" name="Oval 8"/>
          <p:cNvSpPr>
            <a:spLocks noChangeArrowheads="1"/>
          </p:cNvSpPr>
          <p:nvPr/>
        </p:nvSpPr>
        <p:spPr bwMode="auto">
          <a:xfrm>
            <a:off x="1732280" y="2139950"/>
            <a:ext cx="507365" cy="499110"/>
          </a:xfrm>
          <a:prstGeom prst="ellipse">
            <a:avLst/>
          </a:prstGeom>
          <a:solidFill>
            <a:srgbClr val="EC7016"/>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06" tIns="45703" rIns="91406" bIns="45703" numCol="1" rtlCol="0" anchor="t" anchorCtr="0" compatLnSpc="1"/>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
        <p:nvSpPr>
          <p:cNvPr id="85" name="Oval 9"/>
          <p:cNvSpPr>
            <a:spLocks noChangeArrowheads="1"/>
          </p:cNvSpPr>
          <p:nvPr/>
        </p:nvSpPr>
        <p:spPr bwMode="auto">
          <a:xfrm>
            <a:off x="10637314" y="168913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grpSp>
        <p:nvGrpSpPr>
          <p:cNvPr id="64" name="组合 63"/>
          <p:cNvGrpSpPr/>
          <p:nvPr/>
        </p:nvGrpSpPr>
        <p:grpSpPr>
          <a:xfrm>
            <a:off x="1495058" y="2709182"/>
            <a:ext cx="1920586" cy="1920584"/>
            <a:chOff x="1677608" y="2996952"/>
            <a:chExt cx="1395643" cy="1395643"/>
          </a:xfrm>
        </p:grpSpPr>
        <p:sp>
          <p:nvSpPr>
            <p:cNvPr id="78"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9" name="Oval 29"/>
            <p:cNvSpPr>
              <a:spLocks noChangeAspect="1"/>
            </p:cNvSpPr>
            <p:nvPr/>
          </p:nvSpPr>
          <p:spPr>
            <a:xfrm>
              <a:off x="1850114" y="3169457"/>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6" name="组合 65"/>
          <p:cNvGrpSpPr/>
          <p:nvPr/>
        </p:nvGrpSpPr>
        <p:grpSpPr>
          <a:xfrm>
            <a:off x="3874592" y="1849378"/>
            <a:ext cx="1920586" cy="1920584"/>
            <a:chOff x="1677608" y="2996952"/>
            <a:chExt cx="1395643" cy="1395643"/>
          </a:xfrm>
        </p:grpSpPr>
        <p:sp>
          <p:nvSpPr>
            <p:cNvPr id="76"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7"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8" name="组合 67"/>
          <p:cNvGrpSpPr/>
          <p:nvPr/>
        </p:nvGrpSpPr>
        <p:grpSpPr>
          <a:xfrm>
            <a:off x="5936362" y="3189899"/>
            <a:ext cx="1920586" cy="1920584"/>
            <a:chOff x="1677608" y="2996952"/>
            <a:chExt cx="1395643" cy="1395643"/>
          </a:xfrm>
        </p:grpSpPr>
        <p:sp>
          <p:nvSpPr>
            <p:cNvPr id="74"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5" name="Oval 29"/>
            <p:cNvSpPr>
              <a:spLocks noChangeAspect="1"/>
            </p:cNvSpPr>
            <p:nvPr/>
          </p:nvSpPr>
          <p:spPr>
            <a:xfrm>
              <a:off x="1850114" y="3169458"/>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70" name="组合 69"/>
          <p:cNvGrpSpPr/>
          <p:nvPr/>
        </p:nvGrpSpPr>
        <p:grpSpPr>
          <a:xfrm>
            <a:off x="8134956" y="2468517"/>
            <a:ext cx="1920586" cy="1920584"/>
            <a:chOff x="1677608" y="2996952"/>
            <a:chExt cx="1395643" cy="1395643"/>
          </a:xfrm>
        </p:grpSpPr>
        <p:sp>
          <p:nvSpPr>
            <p:cNvPr id="72"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3"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sp>
        <p:nvSpPr>
          <p:cNvPr id="39" name="TextBox 11"/>
          <p:cNvSpPr txBox="1"/>
          <p:nvPr/>
        </p:nvSpPr>
        <p:spPr>
          <a:xfrm flipH="1">
            <a:off x="6527362" y="3596815"/>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聆</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40" name="TextBox 11"/>
          <p:cNvSpPr txBox="1"/>
          <p:nvPr/>
        </p:nvSpPr>
        <p:spPr>
          <a:xfrm flipH="1">
            <a:off x="8616241" y="2946132"/>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spcBef>
                <a:spcPct val="0"/>
              </a:spcBef>
              <a:spcAft>
                <a:spcPct val="0"/>
              </a:spcAft>
              <a:defRPr/>
            </a:pPr>
            <a:r>
              <a:rPr lang="zh-CN" altLang="en-US"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rPr>
              <a:t>听</a:t>
            </a:r>
            <a:endParaRPr lang="id-ID" altLang="zh-CN"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endParaRPr>
          </a:p>
        </p:txBody>
      </p:sp>
      <p:sp>
        <p:nvSpPr>
          <p:cNvPr id="12" name="TextBox 11"/>
          <p:cNvSpPr txBox="1"/>
          <p:nvPr/>
        </p:nvSpPr>
        <p:spPr>
          <a:xfrm flipH="1">
            <a:off x="4357772" y="2260476"/>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13" name="TextBox 11"/>
          <p:cNvSpPr txBox="1"/>
          <p:nvPr/>
        </p:nvSpPr>
        <p:spPr>
          <a:xfrm flipH="1">
            <a:off x="1976096" y="3115664"/>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2" name="Oval 9"/>
          <p:cNvSpPr>
            <a:spLocks noChangeArrowheads="1"/>
          </p:cNvSpPr>
          <p:nvPr/>
        </p:nvSpPr>
        <p:spPr bwMode="auto">
          <a:xfrm>
            <a:off x="1375204" y="163579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385309" y="1577046"/>
            <a:ext cx="7998897" cy="2545377"/>
            <a:chOff x="385309" y="1577046"/>
            <a:chExt cx="7998897" cy="2545377"/>
          </a:xfrm>
        </p:grpSpPr>
        <p:sp>
          <p:nvSpPr>
            <p:cNvPr id="9" name="文本框 8"/>
            <p:cNvSpPr txBox="1"/>
            <p:nvPr/>
          </p:nvSpPr>
          <p:spPr>
            <a:xfrm>
              <a:off x="812903" y="1577046"/>
              <a:ext cx="5876417" cy="769441"/>
            </a:xfrm>
            <a:prstGeom prst="rect">
              <a:avLst/>
            </a:prstGeom>
            <a:noFill/>
          </p:spPr>
          <p:txBody>
            <a:bodyPr wrap="none" rtlCol="0">
              <a:spAutoFit/>
            </a:bodyPr>
            <a:lstStyle/>
            <a:p>
              <a:r>
                <a:rPr lang="en-US" altLang="zh-CN" sz="4400" b="1">
                  <a:gradFill flip="none" rotWithShape="1">
                    <a:gsLst>
                      <a:gs pos="100000">
                        <a:srgbClr val="D9AE55"/>
                      </a:gs>
                      <a:gs pos="57000">
                        <a:srgbClr val="FAE289"/>
                      </a:gs>
                      <a:gs pos="0">
                        <a:schemeClr val="bg1"/>
                      </a:gs>
                    </a:gsLst>
                    <a:lin ang="5400000" scaled="1"/>
                  </a:gradFill>
                  <a:latin typeface="Times New Roman" pitchFamily="18" charset="0"/>
                  <a:cs typeface="Times New Roman" pitchFamily="18" charset="0"/>
                </a:rPr>
                <a:t>FA LV ZHI YE LUN LI</a:t>
              </a:r>
              <a:endParaRPr lang="zh-CN" altLang="en-US" sz="4400" b="1">
                <a:gradFill flip="none" rotWithShape="1">
                  <a:gsLst>
                    <a:gs pos="100000">
                      <a:srgbClr val="D9AE55"/>
                    </a:gs>
                    <a:gs pos="57000">
                      <a:srgbClr val="FAE289"/>
                    </a:gs>
                    <a:gs pos="0">
                      <a:schemeClr val="bg1"/>
                    </a:gs>
                  </a:gsLst>
                  <a:lin ang="5400000" scaled="1"/>
                </a:gradFill>
                <a:latin typeface="Times New Roman" pitchFamily="18" charset="0"/>
                <a:cs typeface="Times New Roman" pitchFamily="18" charset="0"/>
              </a:endParaRPr>
            </a:p>
          </p:txBody>
        </p:sp>
        <p:grpSp>
          <p:nvGrpSpPr>
            <p:cNvPr id="12" name="组合 11"/>
            <p:cNvGrpSpPr/>
            <p:nvPr/>
          </p:nvGrpSpPr>
          <p:grpSpPr>
            <a:xfrm>
              <a:off x="385309" y="2315367"/>
              <a:ext cx="7998897" cy="1807056"/>
              <a:chOff x="515938" y="2274740"/>
              <a:chExt cx="7998897" cy="1807056"/>
            </a:xfrm>
          </p:grpSpPr>
          <p:sp>
            <p:nvSpPr>
              <p:cNvPr id="20" name="矩形 19"/>
              <p:cNvSpPr/>
              <p:nvPr/>
            </p:nvSpPr>
            <p:spPr>
              <a:xfrm>
                <a:off x="515938" y="2274740"/>
                <a:ext cx="7998897" cy="1807056"/>
              </a:xfrm>
              <a:prstGeom prst="rect">
                <a:avLst/>
              </a:prstGeom>
              <a:gradFill flip="none" rotWithShape="1">
                <a:gsLst>
                  <a:gs pos="0">
                    <a:srgbClr val="0E4E88">
                      <a:alpha val="0"/>
                    </a:srgbClr>
                  </a:gs>
                  <a:gs pos="100000">
                    <a:srgbClr val="0E4E88">
                      <a:alpha val="0"/>
                    </a:srgbClr>
                  </a:gs>
                  <a:gs pos="35000">
                    <a:srgbClr val="006496">
                      <a:alpha val="70000"/>
                    </a:srgbClr>
                  </a:gs>
                  <a:gs pos="73000">
                    <a:srgbClr val="006496">
                      <a:alpha val="84000"/>
                    </a:srgb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43532" y="2365734"/>
                <a:ext cx="7571303" cy="1569660"/>
              </a:xfrm>
              <a:prstGeom prst="rect">
                <a:avLst/>
              </a:prstGeom>
            </p:spPr>
            <p:txBody>
              <a:bodyPr wrap="none">
                <a:spAutoFit/>
              </a:bodyPr>
              <a:lstStyle/>
              <a:p>
                <a:r>
                  <a:rPr lang="zh-CN" altLang="en-US" sz="9600">
                    <a:solidFill>
                      <a:schemeClr val="bg1"/>
                    </a:solidFill>
                    <a:effectLst>
                      <a:outerShdw blurRad="38100" dist="38100" dir="2700000" algn="tl">
                        <a:srgbClr val="000000">
                          <a:alpha val="43137"/>
                        </a:srgbClr>
                      </a:outerShdw>
                    </a:effectLst>
                    <a:latin typeface="锐字洪荒之力简 粗黑" panose="02010604000000000000" pitchFamily="2" charset="-122"/>
                    <a:ea typeface="锐字洪荒之力简 粗黑" panose="02010604000000000000" pitchFamily="2" charset="-122"/>
                  </a:rPr>
                  <a:t>法律职业伦理</a:t>
                </a:r>
              </a:p>
            </p:txBody>
          </p:sp>
        </p:grpSp>
      </p:grpSp>
      <p:grpSp>
        <p:nvGrpSpPr>
          <p:cNvPr id="30" name="组合 29"/>
          <p:cNvGrpSpPr/>
          <p:nvPr/>
        </p:nvGrpSpPr>
        <p:grpSpPr>
          <a:xfrm>
            <a:off x="812904" y="3976437"/>
            <a:ext cx="7462479" cy="584775"/>
            <a:chOff x="812904" y="3976437"/>
            <a:chExt cx="7462479" cy="584775"/>
          </a:xfrm>
        </p:grpSpPr>
        <p:cxnSp>
          <p:nvCxnSpPr>
            <p:cNvPr id="27" name="直接连接符 26"/>
            <p:cNvCxnSpPr/>
            <p:nvPr/>
          </p:nvCxnSpPr>
          <p:spPr>
            <a:xfrm>
              <a:off x="4236098" y="4242171"/>
              <a:ext cx="4039285" cy="0"/>
            </a:xfrm>
            <a:prstGeom prst="line">
              <a:avLst/>
            </a:prstGeom>
            <a:ln>
              <a:solidFill>
                <a:srgbClr val="0461A0"/>
              </a:solidFill>
              <a:tailEnd type="diamond"/>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12904" y="3976437"/>
              <a:ext cx="3871064" cy="584775"/>
              <a:chOff x="943533" y="3935810"/>
              <a:chExt cx="3871064" cy="584775"/>
            </a:xfrm>
          </p:grpSpPr>
          <p:sp>
            <p:nvSpPr>
              <p:cNvPr id="24" name="箭头: 五边形 23"/>
              <p:cNvSpPr/>
              <p:nvPr/>
            </p:nvSpPr>
            <p:spPr>
              <a:xfrm>
                <a:off x="943533" y="3956026"/>
                <a:ext cx="3871064" cy="491036"/>
              </a:xfrm>
              <a:prstGeom prst="homePlate">
                <a:avLst>
                  <a:gd name="adj" fmla="val 3158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152665" y="3935810"/>
                <a:ext cx="3467616" cy="584775"/>
              </a:xfrm>
              <a:prstGeom prst="rect">
                <a:avLst/>
              </a:prstGeom>
            </p:spPr>
            <p:txBody>
              <a:bodyPr wrap="none">
                <a:spAutoFit/>
              </a:bodyPr>
              <a:lstStyle/>
              <a:p>
                <a:r>
                  <a:rPr lang="zh-CN" altLang="en-US" sz="3200">
                    <a:solidFill>
                      <a:schemeClr val="bg1"/>
                    </a:solidFill>
                    <a:effectLst>
                      <a:outerShdw blurRad="38100" dist="38100" dir="2700000" algn="tl">
                        <a:srgbClr val="000000">
                          <a:alpha val="43137"/>
                        </a:srgbClr>
                      </a:outerShdw>
                    </a:effectLst>
                    <a:latin typeface="思源黑体 CN Normal" panose="020B0400000000000000" pitchFamily="34" charset="-122"/>
                    <a:ea typeface="思源黑体 CN Normal" panose="020B0400000000000000" pitchFamily="34" charset="-122"/>
                  </a:rPr>
                  <a:t>河北广播电视大学</a:t>
                </a:r>
              </a:p>
            </p:txBody>
          </p:sp>
        </p:grpSp>
      </p:grpSp>
      <p:pic>
        <p:nvPicPr>
          <p:cNvPr id="4" name="图片 3" descr="微信图片_20210325163744"/>
          <p:cNvPicPr>
            <a:picLocks noChangeAspect="1"/>
          </p:cNvPicPr>
          <p:nvPr/>
        </p:nvPicPr>
        <p:blipFill>
          <a:blip r:embed="rId4"/>
          <a:stretch>
            <a:fillRect/>
          </a:stretch>
        </p:blipFill>
        <p:spPr>
          <a:xfrm>
            <a:off x="0" y="0"/>
            <a:ext cx="12192000" cy="6858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21"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ADMINI~1/AppData/Local/Temp/picturecompress_20210325164924/output_1.jpgoutput_1"/>
          <p:cNvPicPr>
            <a:picLocks noChangeAspect="1"/>
          </p:cNvPicPr>
          <p:nvPr>
            <p:custDataLst>
              <p:tags r:id="rId2"/>
            </p:custDataLst>
          </p:nvPr>
        </p:nvPicPr>
        <p:blipFill>
          <a:blip r:embed="rId4"/>
          <a:stretch>
            <a:fillRect/>
          </a:stretch>
        </p:blipFill>
        <p:spPr>
          <a:xfrm>
            <a:off x="1270" y="0"/>
            <a:ext cx="12190730" cy="6858635"/>
          </a:xfrm>
          <a:prstGeom prst="rect">
            <a:avLst/>
          </a:prstGeom>
        </p:spPr>
      </p:pic>
      <p:sp>
        <p:nvSpPr>
          <p:cNvPr id="5" name="object 53"/>
          <p:cNvSpPr txBox="1"/>
          <p:nvPr/>
        </p:nvSpPr>
        <p:spPr>
          <a:xfrm>
            <a:off x="4654550" y="2730500"/>
            <a:ext cx="6967855" cy="2425700"/>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6000" b="1">
                <a:solidFill>
                  <a:schemeClr val="tx1">
                    <a:lumMod val="75000"/>
                    <a:lumOff val="25000"/>
                  </a:schemeClr>
                </a:solidFill>
                <a:latin typeface="SimHei" panose="02010609060101010101" charset="-122"/>
                <a:ea typeface="SimHei" panose="02010609060101010101" charset="-122"/>
                <a:cs typeface="Microsoft YaHei" panose="020B0503020204020204" pitchFamily="34" charset="-122"/>
              </a:rPr>
              <a:t>仲裁员职业伦理</a:t>
            </a:r>
            <a:endParaRPr lang="zh-CN" altLang="en-US" sz="6000" b="1">
              <a:solidFill>
                <a:schemeClr val="tx2">
                  <a:lumMod val="75000"/>
                  <a:lumOff val="25000"/>
                </a:schemeClr>
              </a:solidFill>
              <a:latin typeface="SimHei" panose="02010609060101010101" charset="-122"/>
              <a:ea typeface="SimHei" panose="02010609060101010101" charset="-122"/>
              <a:cs typeface="Microsoft YaHei" panose="020B0503020204020204" pitchFamily="34" charset="-122"/>
            </a:endParaRPr>
          </a:p>
          <a:p>
            <a:pPr marL="12700" marR="5080" indent="611505">
              <a:lnSpc>
                <a:spcPct val="130000"/>
              </a:lnSpc>
              <a:spcBef>
                <a:spcPts val="100"/>
              </a:spcBef>
            </a:pPr>
            <a:endParaRPr lang="zh-CN" altLang="en-US" sz="6000" b="1">
              <a:solidFill>
                <a:schemeClr val="tx2">
                  <a:lumMod val="75000"/>
                  <a:lumOff val="25000"/>
                </a:schemeClr>
              </a:solidFill>
              <a:latin typeface="SimHei" panose="02010609060101010101" charset="-122"/>
              <a:ea typeface="SimHei" panose="02010609060101010101" charset="-122"/>
              <a:cs typeface="Microsoft YaHei" panose="020B0503020204020204" pitchFamily="34" charset="-122"/>
            </a:endParaRPr>
          </a:p>
        </p:txBody>
      </p:sp>
      <p:sp>
        <p:nvSpPr>
          <p:cNvPr id="3" name="object 53"/>
          <p:cNvSpPr txBox="1"/>
          <p:nvPr/>
        </p:nvSpPr>
        <p:spPr>
          <a:xfrm>
            <a:off x="5570888" y="3789724"/>
            <a:ext cx="6391209" cy="1945640"/>
          </a:xfrm>
          <a:prstGeom prst="rect">
            <a:avLst/>
          </a:prstGeom>
        </p:spPr>
        <p:txBody>
          <a:bodyPr vert="horz" wrap="square" lIns="0" tIns="12700" rIns="0" bIns="0" rtlCol="0">
            <a:spAutoFit/>
          </a:bodyPr>
          <a:lstStyle/>
          <a:p>
            <a:pPr marL="12700" marR="5080" indent="611505">
              <a:lnSpc>
                <a:spcPct val="130000"/>
              </a:lnSpc>
              <a:spcBef>
                <a:spcPts val="100"/>
              </a:spcBef>
            </a:pPr>
            <a:r>
              <a:rPr lang="en-US" altLang="zh-CN" sz="6000" b="1">
                <a:solidFill>
                  <a:schemeClr val="tx2">
                    <a:lumMod val="75000"/>
                    <a:lumOff val="25000"/>
                  </a:schemeClr>
                </a:solidFill>
                <a:latin typeface="SimHei" panose="02010609060101010101" charset="-122"/>
                <a:ea typeface="SimHei" panose="02010609060101010101" charset="-122"/>
                <a:cs typeface="Microsoft YaHei" panose="020B0503020204020204" pitchFamily="34" charset="-122"/>
              </a:rPr>
              <a:t>     </a:t>
            </a:r>
            <a:r>
              <a:rPr lang="en-US" altLang="zh-CN" sz="3600" b="1">
                <a:solidFill>
                  <a:schemeClr val="tx1">
                    <a:lumMod val="65000"/>
                    <a:lumOff val="35000"/>
                  </a:schemeClr>
                </a:solidFill>
                <a:latin typeface="SimHei" panose="02010609060101010101" charset="-122"/>
                <a:ea typeface="SimHei" panose="02010609060101010101" charset="-122"/>
                <a:cs typeface="Microsoft YaHei" panose="020B0503020204020204" pitchFamily="34" charset="-122"/>
              </a:rPr>
              <a:t>--</a:t>
            </a:r>
            <a:r>
              <a:rPr lang="zh-CN" altLang="zh-CN" sz="3600" b="1">
                <a:solidFill>
                  <a:schemeClr val="tx1">
                    <a:lumMod val="65000"/>
                    <a:lumOff val="35000"/>
                  </a:schemeClr>
                </a:solidFill>
                <a:latin typeface="SimHei" panose="02010609060101010101" charset="-122"/>
                <a:ea typeface="SimHei" panose="02010609060101010101" charset="-122"/>
                <a:cs typeface="Microsoft YaHei" panose="020B0503020204020204" pitchFamily="34" charset="-122"/>
              </a:rPr>
              <a:t>独立公正原则</a:t>
            </a:r>
            <a:endParaRPr lang="zh-CN" altLang="en-US" sz="3600" b="1">
              <a:solidFill>
                <a:schemeClr val="tx2">
                  <a:lumMod val="75000"/>
                  <a:lumOff val="25000"/>
                </a:schemeClr>
              </a:solidFill>
              <a:latin typeface="SimHei" panose="02010609060101010101" charset="-122"/>
              <a:ea typeface="SimHei" panose="02010609060101010101" charset="-122"/>
              <a:cs typeface="Microsoft YaHei" panose="020B0503020204020204" pitchFamily="34" charset="-122"/>
            </a:endParaRPr>
          </a:p>
          <a:p>
            <a:pPr marL="12700" marR="5080" indent="611505">
              <a:lnSpc>
                <a:spcPct val="130000"/>
              </a:lnSpc>
              <a:spcBef>
                <a:spcPts val="100"/>
              </a:spcBef>
            </a:pPr>
            <a:endParaRPr lang="zh-CN" altLang="en-US" sz="3600" b="1">
              <a:solidFill>
                <a:schemeClr val="tx2">
                  <a:lumMod val="75000"/>
                  <a:lumOff val="25000"/>
                </a:schemeClr>
              </a:solidFill>
              <a:latin typeface="SimHei" panose="02010609060101010101" charset="-122"/>
              <a:ea typeface="SimHei" panose="02010609060101010101" charset="-122"/>
              <a:cs typeface="Microsoft YaHei" panose="020B0503020204020204" pitchFamily="34"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2313" y="257294"/>
            <a:ext cx="3416320" cy="523220"/>
          </a:xfrm>
          <a:prstGeom prst="rect">
            <a:avLst/>
          </a:prstGeom>
        </p:spPr>
        <p:txBody>
          <a:bodyPr wrap="none">
            <a:spAutoFit/>
          </a:bodyPr>
          <a:lstStyle/>
          <a:p>
            <a:r>
              <a:rPr lang="zh-CN" altLang="en-US" sz="2800" dirty="0"/>
              <a:t>二、法律职业的属性</a:t>
            </a:r>
          </a:p>
        </p:txBody>
      </p:sp>
      <p:sp>
        <p:nvSpPr>
          <p:cNvPr id="3" name="矩形 2"/>
          <p:cNvSpPr/>
          <p:nvPr/>
        </p:nvSpPr>
        <p:spPr>
          <a:xfrm>
            <a:off x="484204" y="803681"/>
            <a:ext cx="5492567" cy="523220"/>
          </a:xfrm>
          <a:prstGeom prst="rect">
            <a:avLst/>
          </a:prstGeom>
        </p:spPr>
        <p:txBody>
          <a:bodyPr wrap="square">
            <a:spAutoFit/>
          </a:bodyPr>
          <a:lstStyle/>
          <a:p>
            <a:r>
              <a:rPr lang="zh-CN" altLang="en-US" sz="2800" dirty="0"/>
              <a:t>法律职业主要包含以下几个特</a:t>
            </a:r>
          </a:p>
        </p:txBody>
      </p:sp>
      <p:sp>
        <p:nvSpPr>
          <p:cNvPr id="4" name="矩形 3"/>
          <p:cNvSpPr/>
          <p:nvPr/>
        </p:nvSpPr>
        <p:spPr>
          <a:xfrm>
            <a:off x="484204" y="1416723"/>
            <a:ext cx="11358880" cy="1384995"/>
          </a:xfrm>
          <a:prstGeom prst="rect">
            <a:avLst/>
          </a:prstGeom>
        </p:spPr>
        <p:txBody>
          <a:bodyPr wrap="square">
            <a:spAutoFit/>
          </a:bodyPr>
          <a:lstStyle/>
          <a:p>
            <a:r>
              <a:rPr lang="zh-CN" altLang="en-US" sz="2800" dirty="0"/>
              <a:t>（</a:t>
            </a:r>
            <a:r>
              <a:rPr lang="en-US" altLang="zh-CN" sz="2800" dirty="0"/>
              <a:t>1</a:t>
            </a:r>
            <a:r>
              <a:rPr lang="zh-CN" altLang="en-US" sz="2800" dirty="0"/>
              <a:t>）法律职业人员都是在排除法律之外因素的可能干预下独立地展开  </a:t>
            </a:r>
            <a:endParaRPr lang="en-US" altLang="zh-CN" sz="2800" dirty="0"/>
          </a:p>
          <a:p>
            <a:r>
              <a:rPr lang="zh-CN" altLang="en-US" sz="2800" dirty="0"/>
              <a:t>       法律工作的</a:t>
            </a:r>
            <a:endParaRPr lang="en-US" altLang="zh-CN" sz="2800" dirty="0"/>
          </a:p>
          <a:p>
            <a:r>
              <a:rPr lang="zh-CN" altLang="en-US" sz="2800" dirty="0"/>
              <a:t> （</a:t>
            </a:r>
            <a:r>
              <a:rPr lang="en-US" altLang="zh-CN" sz="2800" dirty="0"/>
              <a:t>2</a:t>
            </a:r>
            <a:r>
              <a:rPr lang="zh-CN" altLang="en-US" sz="2800" dirty="0"/>
              <a:t>）法律工作直接产生法律实施的效果</a:t>
            </a:r>
          </a:p>
        </p:txBody>
      </p:sp>
      <p:sp>
        <p:nvSpPr>
          <p:cNvPr id="5" name="矩形 4"/>
          <p:cNvSpPr/>
          <p:nvPr/>
        </p:nvSpPr>
        <p:spPr>
          <a:xfrm>
            <a:off x="484204" y="2891540"/>
            <a:ext cx="9964964" cy="523220"/>
          </a:xfrm>
          <a:prstGeom prst="rect">
            <a:avLst/>
          </a:prstGeom>
        </p:spPr>
        <p:txBody>
          <a:bodyPr wrap="square">
            <a:spAutoFit/>
          </a:bodyPr>
          <a:lstStyle/>
          <a:p>
            <a:r>
              <a:rPr lang="zh-CN" altLang="en-US" sz="2800" dirty="0"/>
              <a:t>（</a:t>
            </a:r>
            <a:r>
              <a:rPr lang="en-US" altLang="zh-CN" sz="2800" dirty="0"/>
              <a:t>3</a:t>
            </a:r>
            <a:r>
              <a:rPr lang="zh-CN" altLang="en-US" sz="2800" dirty="0"/>
              <a:t>）法律职业道德具备一定的贯通性</a:t>
            </a:r>
          </a:p>
        </p:txBody>
      </p:sp>
      <p:sp>
        <p:nvSpPr>
          <p:cNvPr id="6" name="矩形 5"/>
          <p:cNvSpPr/>
          <p:nvPr/>
        </p:nvSpPr>
        <p:spPr>
          <a:xfrm>
            <a:off x="678331" y="3504582"/>
            <a:ext cx="10596880" cy="3108543"/>
          </a:xfrm>
          <a:prstGeom prst="rect">
            <a:avLst/>
          </a:prstGeom>
        </p:spPr>
        <p:txBody>
          <a:bodyPr wrap="square">
            <a:spAutoFit/>
          </a:bodyPr>
          <a:lstStyle/>
          <a:p>
            <a:r>
              <a:rPr lang="zh-CN" altLang="en-US" sz="2800" dirty="0"/>
              <a:t>就法律职业的共同属性而言，主要体现为以下几点</a:t>
            </a:r>
            <a:r>
              <a:rPr lang="en-US" altLang="zh-CN" sz="2800" dirty="0"/>
              <a:t>:</a:t>
            </a:r>
          </a:p>
          <a:p>
            <a:r>
              <a:rPr lang="en-US" altLang="zh-CN" sz="2800" dirty="0"/>
              <a:t>  (</a:t>
            </a:r>
            <a:r>
              <a:rPr lang="zh-CN" altLang="en-US" sz="2800" dirty="0"/>
              <a:t>一</a:t>
            </a:r>
            <a:r>
              <a:rPr lang="en-US" altLang="zh-CN" sz="2800" dirty="0"/>
              <a:t>) </a:t>
            </a:r>
            <a:r>
              <a:rPr lang="zh-CN" altLang="en-US" sz="2800" dirty="0"/>
              <a:t>政治性 </a:t>
            </a:r>
            <a:endParaRPr lang="en-US" altLang="zh-CN" sz="2800" dirty="0"/>
          </a:p>
          <a:p>
            <a:r>
              <a:rPr lang="en-US" altLang="zh-CN" sz="2800" dirty="0"/>
              <a:t>  (</a:t>
            </a:r>
            <a:r>
              <a:rPr lang="zh-CN" altLang="en-US" sz="2800" dirty="0"/>
              <a:t>二</a:t>
            </a:r>
            <a:r>
              <a:rPr lang="en-US" altLang="zh-CN" sz="2800" dirty="0"/>
              <a:t>) </a:t>
            </a:r>
            <a:r>
              <a:rPr lang="zh-CN" altLang="en-US" sz="2800" dirty="0"/>
              <a:t>专业性</a:t>
            </a:r>
            <a:endParaRPr lang="en-US" altLang="zh-CN" sz="2800" dirty="0"/>
          </a:p>
          <a:p>
            <a:r>
              <a:rPr lang="zh-CN" altLang="en-US" sz="2800" dirty="0"/>
              <a:t>  </a:t>
            </a:r>
            <a:r>
              <a:rPr lang="en-US" altLang="zh-CN" sz="2800" dirty="0"/>
              <a:t>(</a:t>
            </a:r>
            <a:r>
              <a:rPr lang="zh-CN" altLang="en-US" sz="2800" dirty="0"/>
              <a:t>三</a:t>
            </a:r>
            <a:r>
              <a:rPr lang="en-US" altLang="zh-CN" sz="2800" dirty="0"/>
              <a:t>) </a:t>
            </a:r>
            <a:r>
              <a:rPr lang="zh-CN" altLang="en-US" sz="2800" dirty="0"/>
              <a:t>独立性</a:t>
            </a:r>
            <a:endParaRPr lang="en-US" altLang="zh-CN" sz="2800" dirty="0"/>
          </a:p>
          <a:p>
            <a:r>
              <a:rPr lang="zh-CN" altLang="en-US" sz="2800" dirty="0"/>
              <a:t>  </a:t>
            </a:r>
            <a:r>
              <a:rPr lang="en-US" altLang="zh-CN" sz="2800" dirty="0"/>
              <a:t>(</a:t>
            </a:r>
            <a:r>
              <a:rPr lang="zh-CN" altLang="en-US" sz="2800" dirty="0"/>
              <a:t>四</a:t>
            </a:r>
            <a:r>
              <a:rPr lang="en-US" altLang="zh-CN" sz="2800" dirty="0"/>
              <a:t>) </a:t>
            </a:r>
            <a:r>
              <a:rPr lang="zh-CN" altLang="en-US" sz="2800" dirty="0"/>
              <a:t>自主性</a:t>
            </a:r>
            <a:endParaRPr lang="en-US" altLang="zh-CN" sz="2800" dirty="0"/>
          </a:p>
          <a:p>
            <a:r>
              <a:rPr lang="zh-CN" altLang="en-US" sz="2800" dirty="0"/>
              <a:t>  </a:t>
            </a:r>
            <a:r>
              <a:rPr lang="en-US" altLang="zh-CN" sz="2800" dirty="0"/>
              <a:t>(</a:t>
            </a:r>
            <a:r>
              <a:rPr lang="zh-CN" altLang="en-US" sz="2800" dirty="0"/>
              <a:t>五</a:t>
            </a:r>
            <a:r>
              <a:rPr lang="en-US" altLang="zh-CN" sz="2800" dirty="0"/>
              <a:t>) </a:t>
            </a:r>
            <a:r>
              <a:rPr lang="zh-CN" altLang="en-US" sz="2800" dirty="0"/>
              <a:t>伦理性 </a:t>
            </a:r>
            <a:endParaRPr lang="en-US" altLang="zh-CN" sz="2800" dirty="0"/>
          </a:p>
          <a:p>
            <a:r>
              <a:rPr lang="en-US" altLang="zh-CN" sz="2800" dirty="0"/>
              <a:t>  (</a:t>
            </a:r>
            <a:r>
              <a:rPr lang="zh-CN" altLang="en-US" sz="2800" dirty="0"/>
              <a:t>六</a:t>
            </a:r>
            <a:r>
              <a:rPr lang="en-US" altLang="zh-CN" sz="2800" dirty="0"/>
              <a:t>) </a:t>
            </a:r>
            <a:r>
              <a:rPr lang="zh-CN" altLang="en-US" sz="2800" dirty="0"/>
              <a:t>整体性</a:t>
            </a:r>
          </a:p>
        </p:txBody>
      </p:sp>
    </p:spTree>
    <p:extLst>
      <p:ext uri="{BB962C8B-B14F-4D97-AF65-F5344CB8AC3E}">
        <p14:creationId xmlns:p14="http://schemas.microsoft.com/office/powerpoint/2010/main" val="247358779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639960" y="985339"/>
            <a:ext cx="7683541" cy="2164417"/>
            <a:chOff x="676901" y="1093020"/>
            <a:chExt cx="7683541" cy="2164417"/>
          </a:xfrm>
        </p:grpSpPr>
        <p:grpSp>
          <p:nvGrpSpPr>
            <p:cNvPr id="6" name="组合 5"/>
            <p:cNvGrpSpPr/>
            <p:nvPr/>
          </p:nvGrpSpPr>
          <p:grpSpPr>
            <a:xfrm>
              <a:off x="676901" y="1093020"/>
              <a:ext cx="7683541" cy="2164417"/>
              <a:chOff x="1341885" y="1113790"/>
              <a:chExt cx="6297295" cy="2315210"/>
            </a:xfrm>
          </p:grpSpPr>
          <p:sp>
            <p:nvSpPr>
              <p:cNvPr id="2" name="object 50"/>
              <p:cNvSpPr/>
              <p:nvPr/>
            </p:nvSpPr>
            <p:spPr>
              <a:xfrm>
                <a:off x="1341885" y="1113790"/>
                <a:ext cx="6297295" cy="2315210"/>
              </a:xfrm>
              <a:custGeom>
                <a:avLst/>
                <a:gdLst/>
                <a:ahLst/>
                <a:cxnLst/>
                <a:rect l="l" t="t" r="r" b="b"/>
                <a:pathLst>
                  <a:path w="6297295" h="2315210">
                    <a:moveTo>
                      <a:pt x="6297168" y="0"/>
                    </a:moveTo>
                    <a:lnTo>
                      <a:pt x="1428813" y="0"/>
                    </a:lnTo>
                    <a:lnTo>
                      <a:pt x="0" y="1028712"/>
                    </a:lnTo>
                    <a:lnTo>
                      <a:pt x="0" y="2314956"/>
                    </a:lnTo>
                    <a:lnTo>
                      <a:pt x="4881511" y="2314956"/>
                    </a:lnTo>
                    <a:lnTo>
                      <a:pt x="6297168" y="1295717"/>
                    </a:lnTo>
                    <a:lnTo>
                      <a:pt x="6297168" y="0"/>
                    </a:lnTo>
                    <a:close/>
                  </a:path>
                </a:pathLst>
              </a:custGeom>
              <a:solidFill>
                <a:srgbClr val="FFFFFF">
                  <a:alpha val="39999"/>
                </a:srgbClr>
              </a:solidFill>
            </p:spPr>
            <p:txBody>
              <a:bodyPr wrap="square" lIns="0" tIns="0" rIns="0" bIns="0" rtlCol="0"/>
              <a:lstStyle/>
              <a:p>
                <a:endParaRPr/>
              </a:p>
            </p:txBody>
          </p:sp>
          <p:sp>
            <p:nvSpPr>
              <p:cNvPr id="3" name="object 51"/>
              <p:cNvSpPr/>
              <p:nvPr/>
            </p:nvSpPr>
            <p:spPr>
              <a:xfrm>
                <a:off x="1577535" y="1293219"/>
                <a:ext cx="927009" cy="668744"/>
              </a:xfrm>
              <a:custGeom>
                <a:avLst/>
                <a:gdLst/>
                <a:ahLst/>
                <a:cxnLst/>
                <a:rect l="l" t="t" r="r" b="b"/>
                <a:pathLst>
                  <a:path w="2103755" h="1517650">
                    <a:moveTo>
                      <a:pt x="2103437" y="0"/>
                    </a:moveTo>
                    <a:lnTo>
                      <a:pt x="0" y="1517650"/>
                    </a:lnTo>
                  </a:path>
                </a:pathLst>
              </a:custGeom>
              <a:ln w="12700">
                <a:solidFill>
                  <a:srgbClr val="0461A0"/>
                </a:solidFill>
              </a:ln>
            </p:spPr>
            <p:txBody>
              <a:bodyPr wrap="square" lIns="0" tIns="0" rIns="0" bIns="0" rtlCol="0"/>
              <a:lstStyle/>
              <a:p>
                <a:endParaRPr/>
              </a:p>
            </p:txBody>
          </p:sp>
          <p:sp>
            <p:nvSpPr>
              <p:cNvPr id="4" name="object 52"/>
              <p:cNvSpPr/>
              <p:nvPr/>
            </p:nvSpPr>
            <p:spPr>
              <a:xfrm>
                <a:off x="6430666" y="2562293"/>
                <a:ext cx="991986" cy="715620"/>
              </a:xfrm>
              <a:custGeom>
                <a:avLst/>
                <a:gdLst/>
                <a:ahLst/>
                <a:cxnLst/>
                <a:rect l="l" t="t" r="r" b="b"/>
                <a:pathLst>
                  <a:path w="2103754" h="1517650">
                    <a:moveTo>
                      <a:pt x="2103437" y="0"/>
                    </a:moveTo>
                    <a:lnTo>
                      <a:pt x="0" y="1517650"/>
                    </a:lnTo>
                  </a:path>
                </a:pathLst>
              </a:custGeom>
              <a:ln w="12700">
                <a:solidFill>
                  <a:srgbClr val="0461A0"/>
                </a:solidFill>
              </a:ln>
            </p:spPr>
            <p:txBody>
              <a:bodyPr wrap="square" lIns="0" tIns="0" rIns="0" bIns="0" rtlCol="0"/>
              <a:lstStyle/>
              <a:p>
                <a:endParaRPr/>
              </a:p>
            </p:txBody>
          </p:sp>
        </p:grpSp>
        <p:sp>
          <p:nvSpPr>
            <p:cNvPr id="5" name="object 53"/>
            <p:cNvSpPr txBox="1"/>
            <p:nvPr/>
          </p:nvSpPr>
          <p:spPr>
            <a:xfrm>
              <a:off x="1508039" y="1362575"/>
              <a:ext cx="5879368" cy="1894429"/>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仲裁是双方当事人协议将争议提交（具有公认地位的）第三方，由该第三方对争议的是非曲直进行评判并作出裁决的一种解决争议的方法。</a:t>
              </a:r>
            </a:p>
          </p:txBody>
        </p:sp>
      </p:grpSp>
      <p:pic>
        <p:nvPicPr>
          <p:cNvPr id="48" name="图片 47"/>
          <p:cNvPicPr>
            <a:picLocks noChangeAspect="1"/>
          </p:cNvPicPr>
          <p:nvPr>
            <p:custDataLst>
              <p:tags r:id="rId2"/>
            </p:custDataLst>
          </p:nvPr>
        </p:nvPicPr>
        <p:blipFill>
          <a:blip r:embed="rId5"/>
          <a:stretch>
            <a:fillRect/>
          </a:stretch>
        </p:blipFill>
        <p:spPr>
          <a:xfrm>
            <a:off x="2593183" y="3429000"/>
            <a:ext cx="4255770" cy="2555875"/>
          </a:xfrm>
          <a:prstGeom prst="roundRect">
            <a:avLst>
              <a:gd name="adj" fmla="val 8594"/>
            </a:avLst>
          </a:prstGeom>
          <a:solidFill>
            <a:srgbClr val="FFFFFF">
              <a:shade val="85000"/>
            </a:srgbClr>
          </a:solidFill>
          <a:ln>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6" presetClass="entr" presetSubtype="21" fill="hold" nodeType="afterEffect">
                                  <p:stCondLst>
                                    <p:cond delay="0"/>
                                  </p:stCondLst>
                                  <p:childTnLst>
                                    <p:set>
                                      <p:cBhvr>
                                        <p:cTn id="7" dur="1" fill="hold">
                                          <p:stCondLst>
                                            <p:cond delay="0"/>
                                          </p:stCondLst>
                                        </p:cTn>
                                        <p:tgtEl>
                                          <p:spTgt spid="10"/>
                                        </p:tgtEl>
                                        <p:attrNameLst>
                                          <p:attrName>style.visibility</p:attrName>
                                        </p:attrNameLst>
                                      </p:cBhvr>
                                      <p:to>
                                        <p:strVal val="visible"/>
                                      </p:to>
                                    </p:set>
                                    <p:animEffect transition="in" filter="barn(inVertical)">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318770" y="1064260"/>
            <a:ext cx="7816215" cy="2414905"/>
            <a:chOff x="676901" y="1093020"/>
            <a:chExt cx="7683500" cy="2414905"/>
          </a:xfrm>
        </p:grpSpPr>
        <p:grpSp>
          <p:nvGrpSpPr>
            <p:cNvPr id="6" name="组合 5"/>
            <p:cNvGrpSpPr/>
            <p:nvPr/>
          </p:nvGrpSpPr>
          <p:grpSpPr>
            <a:xfrm>
              <a:off x="676901" y="1093020"/>
              <a:ext cx="7683500" cy="2414905"/>
              <a:chOff x="1341885" y="1113790"/>
              <a:chExt cx="6297261" cy="2583149"/>
            </a:xfrm>
          </p:grpSpPr>
          <p:sp>
            <p:nvSpPr>
              <p:cNvPr id="2" name="object 50"/>
              <p:cNvSpPr/>
              <p:nvPr/>
            </p:nvSpPr>
            <p:spPr>
              <a:xfrm>
                <a:off x="1341885" y="1113790"/>
                <a:ext cx="6297261" cy="2583149"/>
              </a:xfrm>
              <a:custGeom>
                <a:avLst/>
                <a:gdLst/>
                <a:ahLst/>
                <a:cxnLst/>
                <a:rect l="l" t="t" r="r" b="b"/>
                <a:pathLst>
                  <a:path w="6297295" h="2315210">
                    <a:moveTo>
                      <a:pt x="6297168" y="0"/>
                    </a:moveTo>
                    <a:lnTo>
                      <a:pt x="1428813" y="0"/>
                    </a:lnTo>
                    <a:lnTo>
                      <a:pt x="0" y="1028712"/>
                    </a:lnTo>
                    <a:lnTo>
                      <a:pt x="0" y="2314956"/>
                    </a:lnTo>
                    <a:lnTo>
                      <a:pt x="4881511" y="2314956"/>
                    </a:lnTo>
                    <a:lnTo>
                      <a:pt x="6297168" y="1295717"/>
                    </a:lnTo>
                    <a:lnTo>
                      <a:pt x="6297168" y="0"/>
                    </a:lnTo>
                    <a:close/>
                  </a:path>
                </a:pathLst>
              </a:custGeom>
              <a:solidFill>
                <a:srgbClr val="FFFFFF">
                  <a:alpha val="39999"/>
                </a:srgbClr>
              </a:solidFill>
            </p:spPr>
            <p:txBody>
              <a:bodyPr wrap="square" lIns="0" tIns="0" rIns="0" bIns="0" rtlCol="0"/>
              <a:lstStyle/>
              <a:p>
                <a:endParaRPr/>
              </a:p>
            </p:txBody>
          </p:sp>
          <p:sp>
            <p:nvSpPr>
              <p:cNvPr id="3" name="object 51"/>
              <p:cNvSpPr/>
              <p:nvPr/>
            </p:nvSpPr>
            <p:spPr>
              <a:xfrm>
                <a:off x="1605225" y="1293109"/>
                <a:ext cx="899311" cy="704372"/>
              </a:xfrm>
              <a:custGeom>
                <a:avLst/>
                <a:gdLst/>
                <a:ahLst/>
                <a:cxnLst/>
                <a:rect l="l" t="t" r="r" b="b"/>
                <a:pathLst>
                  <a:path w="2103755" h="1517650">
                    <a:moveTo>
                      <a:pt x="2103437" y="0"/>
                    </a:moveTo>
                    <a:lnTo>
                      <a:pt x="0" y="1517650"/>
                    </a:lnTo>
                  </a:path>
                </a:pathLst>
              </a:custGeom>
              <a:ln w="12700">
                <a:solidFill>
                  <a:srgbClr val="0461A0"/>
                </a:solidFill>
              </a:ln>
            </p:spPr>
            <p:txBody>
              <a:bodyPr wrap="square" lIns="0" tIns="0" rIns="0" bIns="0" rtlCol="0"/>
              <a:lstStyle/>
              <a:p>
                <a:endParaRPr/>
              </a:p>
            </p:txBody>
          </p:sp>
          <p:sp>
            <p:nvSpPr>
              <p:cNvPr id="4" name="object 52"/>
              <p:cNvSpPr/>
              <p:nvPr/>
            </p:nvSpPr>
            <p:spPr>
              <a:xfrm>
                <a:off x="6568092" y="2706608"/>
                <a:ext cx="954998" cy="763466"/>
              </a:xfrm>
              <a:custGeom>
                <a:avLst/>
                <a:gdLst/>
                <a:ahLst/>
                <a:cxnLst/>
                <a:rect l="l" t="t" r="r" b="b"/>
                <a:pathLst>
                  <a:path w="2103754" h="1517650">
                    <a:moveTo>
                      <a:pt x="2103437" y="0"/>
                    </a:moveTo>
                    <a:lnTo>
                      <a:pt x="0" y="1517650"/>
                    </a:lnTo>
                  </a:path>
                </a:pathLst>
              </a:custGeom>
              <a:ln w="12700">
                <a:solidFill>
                  <a:srgbClr val="0461A0"/>
                </a:solidFill>
              </a:ln>
            </p:spPr>
            <p:txBody>
              <a:bodyPr wrap="square" lIns="0" tIns="0" rIns="0" bIns="0" rtlCol="0"/>
              <a:lstStyle/>
              <a:p>
                <a:endParaRPr/>
              </a:p>
            </p:txBody>
          </p:sp>
        </p:grpSp>
        <p:sp>
          <p:nvSpPr>
            <p:cNvPr id="5" name="object 53"/>
            <p:cNvSpPr txBox="1"/>
            <p:nvPr/>
          </p:nvSpPr>
          <p:spPr>
            <a:xfrm>
              <a:off x="1480926" y="1748384"/>
              <a:ext cx="6282690" cy="1464310"/>
            </a:xfrm>
            <a:prstGeom prst="rect">
              <a:avLst/>
            </a:prstGeom>
          </p:spPr>
          <p:txBody>
            <a:bodyPr vert="horz" wrap="square" lIns="0" tIns="12700" rIns="0" bIns="0" rtlCol="0">
              <a:spAutoFit/>
            </a:bodyPr>
            <a:lstStyle/>
            <a:p>
              <a:pPr marL="12700" marR="5080" indent="611505">
                <a:lnSpc>
                  <a:spcPct val="130000"/>
                </a:lnSpc>
                <a:spcBef>
                  <a:spcPts val="100"/>
                </a:spcBef>
              </a:pPr>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仲裁员是由当事人选定或者仲裁机构指定，具体审理、裁决案件的专业人员。</a:t>
              </a:r>
            </a:p>
            <a:p>
              <a:pPr marL="12700" marR="5080" indent="611505">
                <a:lnSpc>
                  <a:spcPct val="130000"/>
                </a:lnSpc>
                <a:spcBef>
                  <a:spcPts val="100"/>
                </a:spcBef>
              </a:pPr>
              <a:endPar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p:txBody>
        </p:sp>
      </p:grpSp>
      <p:grpSp>
        <p:nvGrpSpPr>
          <p:cNvPr id="12" name="组合 11"/>
          <p:cNvGrpSpPr/>
          <p:nvPr/>
        </p:nvGrpSpPr>
        <p:grpSpPr>
          <a:xfrm>
            <a:off x="52937" y="3882771"/>
            <a:ext cx="2297996" cy="2297997"/>
            <a:chOff x="371476" y="3474832"/>
            <a:chExt cx="2297996" cy="2297997"/>
          </a:xfrm>
        </p:grpSpPr>
        <p:grpSp>
          <p:nvGrpSpPr>
            <p:cNvPr id="20" name="组合 19"/>
            <p:cNvGrpSpPr/>
            <p:nvPr/>
          </p:nvGrpSpPr>
          <p:grpSpPr>
            <a:xfrm>
              <a:off x="371476" y="3474832"/>
              <a:ext cx="2297996" cy="2297997"/>
              <a:chOff x="1025451" y="1892424"/>
              <a:chExt cx="2631397" cy="2631398"/>
            </a:xfrm>
          </p:grpSpPr>
          <p:sp>
            <p:nvSpPr>
              <p:cNvPr id="26"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7" name="Oval 4"/>
              <p:cNvSpPr/>
              <p:nvPr/>
            </p:nvSpPr>
            <p:spPr>
              <a:xfrm>
                <a:off x="1214603" y="2081576"/>
                <a:ext cx="2253093" cy="2253094"/>
              </a:xfrm>
              <a:prstGeom prst="ellipse">
                <a:avLst/>
              </a:prstGeom>
              <a:solidFill>
                <a:srgbClr val="01487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5" name="object 53"/>
            <p:cNvSpPr txBox="1"/>
            <p:nvPr/>
          </p:nvSpPr>
          <p:spPr>
            <a:xfrm>
              <a:off x="469901" y="4312397"/>
              <a:ext cx="2035175" cy="825500"/>
            </a:xfrm>
            <a:prstGeom prst="rect">
              <a:avLst/>
            </a:prstGeom>
          </p:spPr>
          <p:txBody>
            <a:bodyPr vert="horz" wrap="square" lIns="0" tIns="12700" rIns="0" bIns="0" rtlCol="0">
              <a:spAutoFit/>
            </a:bodyPr>
            <a:lstStyle/>
            <a:p>
              <a:pPr marL="12700" marR="5080" algn="ctr">
                <a:lnSpc>
                  <a:spcPct val="13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法律职业资格</a:t>
              </a:r>
              <a:endParaRPr lang="en-US" altLang="zh-CN"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a:p>
              <a:pPr marL="12700" marR="5080" algn="ctr">
                <a:lnSpc>
                  <a:spcPct val="13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仲裁工作满</a:t>
              </a:r>
              <a:r>
                <a:rPr lang="en-US" altLang="zh-CN"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8</a:t>
              </a: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年</a:t>
              </a:r>
            </a:p>
          </p:txBody>
        </p:sp>
        <p:sp>
          <p:nvSpPr>
            <p:cNvPr id="59" name="流程图: 联系 1"/>
            <p:cNvSpPr/>
            <p:nvPr/>
          </p:nvSpPr>
          <p:spPr>
            <a:xfrm>
              <a:off x="1276699" y="3857322"/>
              <a:ext cx="366371" cy="424073"/>
            </a:xfrm>
            <a:custGeom>
              <a:avLst/>
              <a:gdLst/>
              <a:ahLst/>
              <a:cxnLst/>
              <a:rect l="l" t="t" r="r" b="b"/>
              <a:pathLst>
                <a:path w="316760" h="369027">
                  <a:moveTo>
                    <a:pt x="144274" y="0"/>
                  </a:moveTo>
                  <a:lnTo>
                    <a:pt x="159860" y="222"/>
                  </a:lnTo>
                  <a:cubicBezTo>
                    <a:pt x="187379" y="57"/>
                    <a:pt x="213997" y="5206"/>
                    <a:pt x="230802" y="14688"/>
                  </a:cubicBezTo>
                  <a:cubicBezTo>
                    <a:pt x="242303" y="18683"/>
                    <a:pt x="254223" y="23723"/>
                    <a:pt x="263417" y="29400"/>
                  </a:cubicBezTo>
                  <a:lnTo>
                    <a:pt x="260595" y="34900"/>
                  </a:lnTo>
                  <a:lnTo>
                    <a:pt x="277859" y="54806"/>
                  </a:lnTo>
                  <a:lnTo>
                    <a:pt x="277662" y="55042"/>
                  </a:lnTo>
                  <a:lnTo>
                    <a:pt x="290400" y="68504"/>
                  </a:lnTo>
                  <a:lnTo>
                    <a:pt x="282016" y="77353"/>
                  </a:lnTo>
                  <a:lnTo>
                    <a:pt x="304096" y="133364"/>
                  </a:lnTo>
                  <a:lnTo>
                    <a:pt x="296553" y="150135"/>
                  </a:lnTo>
                  <a:lnTo>
                    <a:pt x="316539" y="200832"/>
                  </a:lnTo>
                  <a:cubicBezTo>
                    <a:pt x="316734" y="203080"/>
                    <a:pt x="316760" y="205341"/>
                    <a:pt x="316760" y="207610"/>
                  </a:cubicBezTo>
                  <a:lnTo>
                    <a:pt x="316185" y="214743"/>
                  </a:lnTo>
                  <a:lnTo>
                    <a:pt x="302841" y="220568"/>
                  </a:lnTo>
                  <a:lnTo>
                    <a:pt x="310147" y="247736"/>
                  </a:lnTo>
                  <a:lnTo>
                    <a:pt x="309768" y="248632"/>
                  </a:lnTo>
                  <a:lnTo>
                    <a:pt x="300949" y="254076"/>
                  </a:lnTo>
                  <a:cubicBezTo>
                    <a:pt x="302192" y="256118"/>
                    <a:pt x="303568" y="258160"/>
                    <a:pt x="304837" y="260287"/>
                  </a:cubicBezTo>
                  <a:lnTo>
                    <a:pt x="304338" y="261069"/>
                  </a:lnTo>
                  <a:cubicBezTo>
                    <a:pt x="306894" y="263203"/>
                    <a:pt x="308469" y="266481"/>
                    <a:pt x="308480" y="270144"/>
                  </a:cubicBezTo>
                  <a:lnTo>
                    <a:pt x="302223" y="277668"/>
                  </a:lnTo>
                  <a:cubicBezTo>
                    <a:pt x="298952" y="279059"/>
                    <a:pt x="297427" y="282838"/>
                    <a:pt x="298818" y="286110"/>
                  </a:cubicBezTo>
                  <a:lnTo>
                    <a:pt x="301573" y="299167"/>
                  </a:lnTo>
                  <a:cubicBezTo>
                    <a:pt x="301703" y="299481"/>
                    <a:pt x="296710" y="303511"/>
                    <a:pt x="291523" y="307681"/>
                  </a:cubicBezTo>
                  <a:lnTo>
                    <a:pt x="290870" y="307411"/>
                  </a:lnTo>
                  <a:lnTo>
                    <a:pt x="247189" y="307411"/>
                  </a:lnTo>
                  <a:cubicBezTo>
                    <a:pt x="243914" y="307411"/>
                    <a:pt x="241259" y="310066"/>
                    <a:pt x="241259" y="313341"/>
                  </a:cubicBezTo>
                  <a:lnTo>
                    <a:pt x="241259" y="317251"/>
                  </a:lnTo>
                  <a:cubicBezTo>
                    <a:pt x="241120" y="317335"/>
                    <a:pt x="240972" y="317395"/>
                    <a:pt x="240824" y="317454"/>
                  </a:cubicBezTo>
                  <a:lnTo>
                    <a:pt x="240824" y="369027"/>
                  </a:lnTo>
                  <a:lnTo>
                    <a:pt x="82010" y="369027"/>
                  </a:lnTo>
                  <a:lnTo>
                    <a:pt x="82010" y="343528"/>
                  </a:lnTo>
                  <a:lnTo>
                    <a:pt x="82662" y="330626"/>
                  </a:lnTo>
                  <a:cubicBezTo>
                    <a:pt x="79290" y="300673"/>
                    <a:pt x="60565" y="257780"/>
                    <a:pt x="34779" y="223534"/>
                  </a:cubicBezTo>
                  <a:cubicBezTo>
                    <a:pt x="30718" y="219239"/>
                    <a:pt x="27021" y="214636"/>
                    <a:pt x="23707" y="209776"/>
                  </a:cubicBezTo>
                  <a:cubicBezTo>
                    <a:pt x="21306" y="206698"/>
                    <a:pt x="18702" y="203854"/>
                    <a:pt x="16055" y="201127"/>
                  </a:cubicBezTo>
                  <a:lnTo>
                    <a:pt x="16055" y="197417"/>
                  </a:lnTo>
                  <a:cubicBezTo>
                    <a:pt x="5756" y="178924"/>
                    <a:pt x="0" y="157881"/>
                    <a:pt x="0" y="135579"/>
                  </a:cubicBezTo>
                  <a:cubicBezTo>
                    <a:pt x="0" y="61568"/>
                    <a:pt x="63388" y="1427"/>
                    <a:pt x="142074" y="311"/>
                  </a:cubicBezTo>
                  <a:cubicBezTo>
                    <a:pt x="142783" y="95"/>
                    <a:pt x="143522" y="43"/>
                    <a:pt x="1442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188" tIns="60594" rIns="121188" bIns="60594" anchor="ctr"/>
            <a:lstStyle>
              <a:lvl1pPr defTabSz="916305">
                <a:defRPr>
                  <a:solidFill>
                    <a:schemeClr val="tx1"/>
                  </a:solidFill>
                  <a:latin typeface="Arial" pitchFamily="34" charset="0"/>
                  <a:ea typeface="SimSun" panose="02010600030101010101" pitchFamily="2" charset="-122"/>
                </a:defRPr>
              </a:lvl1pPr>
              <a:lvl2pPr defTabSz="916305">
                <a:buFont typeface="Arial" pitchFamily="34" charset="0"/>
                <a:defRPr>
                  <a:solidFill>
                    <a:schemeClr val="tx1"/>
                  </a:solidFill>
                  <a:latin typeface="Arial" pitchFamily="34" charset="0"/>
                  <a:ea typeface="SimSun" panose="02010600030101010101" pitchFamily="2" charset="-122"/>
                </a:defRPr>
              </a:lvl2pPr>
              <a:lvl3pPr defTabSz="916305">
                <a:defRPr>
                  <a:solidFill>
                    <a:schemeClr val="tx1"/>
                  </a:solidFill>
                  <a:latin typeface="Arial" pitchFamily="34" charset="0"/>
                  <a:ea typeface="SimSun" panose="02010600030101010101" pitchFamily="2" charset="-122"/>
                </a:defRPr>
              </a:lvl3pPr>
              <a:lvl4pPr defTabSz="916305">
                <a:buFont typeface="Arial" pitchFamily="34" charset="0"/>
                <a:defRPr>
                  <a:solidFill>
                    <a:schemeClr val="tx1"/>
                  </a:solidFill>
                  <a:latin typeface="Arial" pitchFamily="34" charset="0"/>
                  <a:ea typeface="SimSun" panose="02010600030101010101" pitchFamily="2" charset="-122"/>
                </a:defRPr>
              </a:lvl4pPr>
              <a:lvl5pPr defTabSz="916305">
                <a:defRPr>
                  <a:solidFill>
                    <a:schemeClr val="tx1"/>
                  </a:solidFill>
                  <a:latin typeface="Arial" pitchFamily="34" charset="0"/>
                  <a:ea typeface="SimSun" panose="02010600030101010101" pitchFamily="2" charset="-122"/>
                </a:defRPr>
              </a:lvl5pPr>
              <a:lvl6pPr defTabSz="916305" fontAlgn="base">
                <a:spcBef>
                  <a:spcPct val="0"/>
                </a:spcBef>
                <a:spcAft>
                  <a:spcPct val="0"/>
                </a:spcAft>
                <a:defRPr>
                  <a:solidFill>
                    <a:schemeClr val="tx1"/>
                  </a:solidFill>
                  <a:latin typeface="Arial" pitchFamily="34" charset="0"/>
                  <a:ea typeface="SimSun" panose="02010600030101010101" pitchFamily="2" charset="-122"/>
                </a:defRPr>
              </a:lvl6pPr>
              <a:lvl7pPr defTabSz="916305" fontAlgn="base">
                <a:spcBef>
                  <a:spcPct val="0"/>
                </a:spcBef>
                <a:spcAft>
                  <a:spcPct val="0"/>
                </a:spcAft>
                <a:defRPr>
                  <a:solidFill>
                    <a:schemeClr val="tx1"/>
                  </a:solidFill>
                  <a:latin typeface="Arial" pitchFamily="34" charset="0"/>
                  <a:ea typeface="SimSun" panose="02010600030101010101" pitchFamily="2" charset="-122"/>
                </a:defRPr>
              </a:lvl7pPr>
              <a:lvl8pPr defTabSz="916305" fontAlgn="base">
                <a:spcBef>
                  <a:spcPct val="0"/>
                </a:spcBef>
                <a:spcAft>
                  <a:spcPct val="0"/>
                </a:spcAft>
                <a:defRPr>
                  <a:solidFill>
                    <a:schemeClr val="tx1"/>
                  </a:solidFill>
                  <a:latin typeface="Arial" pitchFamily="34" charset="0"/>
                  <a:ea typeface="SimSun" panose="02010600030101010101" pitchFamily="2" charset="-122"/>
                </a:defRPr>
              </a:lvl8pPr>
              <a:lvl9pPr defTabSz="916305" fontAlgn="base">
                <a:spcBef>
                  <a:spcPct val="0"/>
                </a:spcBef>
                <a:spcAft>
                  <a:spcPct val="0"/>
                </a:spcAft>
                <a:defRPr>
                  <a:solidFill>
                    <a:schemeClr val="tx1"/>
                  </a:solidFill>
                  <a:latin typeface="Arial" pitchFamily="34" charset="0"/>
                  <a:ea typeface="SimSun" panose="02010600030101010101" pitchFamily="2" charset="-122"/>
                </a:defRPr>
              </a:lvl9pPr>
            </a:lstStyle>
            <a:p>
              <a:pPr algn="ctr"/>
              <a:endParaRPr lang="zh-CN" altLang="en-US" sz="100">
                <a:solidFill>
                  <a:srgbClr val="FFFFFF"/>
                </a:solidFill>
                <a:latin typeface="等线" pitchFamily="2" charset="-122"/>
                <a:ea typeface="等线" pitchFamily="2" charset="-122"/>
              </a:endParaRPr>
            </a:p>
          </p:txBody>
        </p:sp>
      </p:grpSp>
      <p:grpSp>
        <p:nvGrpSpPr>
          <p:cNvPr id="16" name="组合 15"/>
          <p:cNvGrpSpPr/>
          <p:nvPr/>
        </p:nvGrpSpPr>
        <p:grpSpPr>
          <a:xfrm>
            <a:off x="1963996" y="3903004"/>
            <a:ext cx="2297996" cy="2297997"/>
            <a:chOff x="1963996" y="3903004"/>
            <a:chExt cx="2297996" cy="2297997"/>
          </a:xfrm>
        </p:grpSpPr>
        <p:grpSp>
          <p:nvGrpSpPr>
            <p:cNvPr id="82" name="组合 81"/>
            <p:cNvGrpSpPr/>
            <p:nvPr/>
          </p:nvGrpSpPr>
          <p:grpSpPr>
            <a:xfrm>
              <a:off x="1963996" y="3903004"/>
              <a:ext cx="2297996" cy="2297997"/>
              <a:chOff x="2293965" y="3508400"/>
              <a:chExt cx="2297996" cy="2297997"/>
            </a:xfrm>
          </p:grpSpPr>
          <p:grpSp>
            <p:nvGrpSpPr>
              <p:cNvPr id="29" name="组合 28"/>
              <p:cNvGrpSpPr/>
              <p:nvPr/>
            </p:nvGrpSpPr>
            <p:grpSpPr>
              <a:xfrm>
                <a:off x="2293965" y="3508400"/>
                <a:ext cx="2297996" cy="2297997"/>
                <a:chOff x="1025451" y="1892424"/>
                <a:chExt cx="2631397" cy="2631398"/>
              </a:xfrm>
            </p:grpSpPr>
            <p:sp>
              <p:nvSpPr>
                <p:cNvPr id="35"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36"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solidFill>
                      <a:srgbClr val="014877"/>
                    </a:solidFill>
                  </a:endParaRPr>
                </a:p>
              </p:txBody>
            </p:sp>
          </p:grpSp>
          <p:sp>
            <p:nvSpPr>
              <p:cNvPr id="56" name="object 53"/>
              <p:cNvSpPr txBox="1"/>
              <p:nvPr/>
            </p:nvSpPr>
            <p:spPr>
              <a:xfrm>
                <a:off x="2517974" y="4326110"/>
                <a:ext cx="1717693" cy="825500"/>
              </a:xfrm>
              <a:prstGeom prst="rect">
                <a:avLst/>
              </a:prstGeom>
            </p:spPr>
            <p:txBody>
              <a:bodyPr vert="horz" wrap="square" lIns="0" tIns="12700" rIns="0" bIns="0" rtlCol="0">
                <a:spAutoFit/>
              </a:bodyPr>
              <a:lstStyle/>
              <a:p>
                <a:pPr marL="12700" marR="5080" algn="ctr">
                  <a:lnSpc>
                    <a:spcPct val="13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法 官</a:t>
                </a:r>
                <a:endParaRPr lang="en-US" altLang="zh-CN"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a:p>
                <a:pPr marL="12700" marR="5080" algn="ctr">
                  <a:lnSpc>
                    <a:spcPct val="13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满</a:t>
                </a:r>
                <a:r>
                  <a:rPr lang="en-US" altLang="zh-CN"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8</a:t>
                </a: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年</a:t>
                </a:r>
              </a:p>
            </p:txBody>
          </p:sp>
        </p:gr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1985" y="4263728"/>
              <a:ext cx="429031" cy="429031"/>
            </a:xfrm>
            <a:prstGeom prst="rect">
              <a:avLst/>
            </a:prstGeom>
          </p:spPr>
        </p:pic>
      </p:grpSp>
      <p:grpSp>
        <p:nvGrpSpPr>
          <p:cNvPr id="17" name="组合 16"/>
          <p:cNvGrpSpPr/>
          <p:nvPr/>
        </p:nvGrpSpPr>
        <p:grpSpPr>
          <a:xfrm>
            <a:off x="3506712" y="3913358"/>
            <a:ext cx="2957884" cy="2297997"/>
            <a:chOff x="3506712" y="3913358"/>
            <a:chExt cx="2957884" cy="2297997"/>
          </a:xfrm>
        </p:grpSpPr>
        <p:grpSp>
          <p:nvGrpSpPr>
            <p:cNvPr id="84" name="组合 83"/>
            <p:cNvGrpSpPr/>
            <p:nvPr/>
          </p:nvGrpSpPr>
          <p:grpSpPr>
            <a:xfrm>
              <a:off x="3506712" y="3913358"/>
              <a:ext cx="2957884" cy="2297997"/>
              <a:chOff x="3841761" y="3515579"/>
              <a:chExt cx="2957884" cy="2297997"/>
            </a:xfrm>
          </p:grpSpPr>
          <p:grpSp>
            <p:nvGrpSpPr>
              <p:cNvPr id="38" name="组合 37"/>
              <p:cNvGrpSpPr/>
              <p:nvPr/>
            </p:nvGrpSpPr>
            <p:grpSpPr>
              <a:xfrm>
                <a:off x="4171705" y="3515579"/>
                <a:ext cx="2297996" cy="2297997"/>
                <a:chOff x="1025451" y="1892424"/>
                <a:chExt cx="2631397" cy="2631398"/>
              </a:xfrm>
            </p:grpSpPr>
            <p:sp>
              <p:nvSpPr>
                <p:cNvPr id="44"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45" name="Oval 4"/>
                <p:cNvSpPr/>
                <p:nvPr/>
              </p:nvSpPr>
              <p:spPr>
                <a:xfrm>
                  <a:off x="1214603" y="2081576"/>
                  <a:ext cx="2253093" cy="2253094"/>
                </a:xfrm>
                <a:prstGeom prst="ellipse">
                  <a:avLst/>
                </a:prstGeom>
                <a:solidFill>
                  <a:srgbClr val="01487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7" name="object 53"/>
              <p:cNvSpPr txBox="1"/>
              <p:nvPr/>
            </p:nvSpPr>
            <p:spPr>
              <a:xfrm>
                <a:off x="3841761" y="4499752"/>
                <a:ext cx="2957884" cy="579120"/>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律 师</a:t>
                </a:r>
              </a:p>
              <a:p>
                <a:pPr marL="12700" marR="5080" algn="ctr">
                  <a:lnSpc>
                    <a:spcPct val="90000"/>
                  </a:lnSpc>
                  <a:spcBef>
                    <a:spcPts val="100"/>
                  </a:spcBef>
                </a:pPr>
                <a:r>
                  <a:rPr lang="en-US" altLang="zh-CN"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8</a:t>
                </a: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年</a:t>
                </a:r>
              </a:p>
            </p:txBody>
          </p:sp>
        </p:grpSp>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38610" y="4263728"/>
              <a:ext cx="522815" cy="456607"/>
            </a:xfrm>
            <a:prstGeom prst="rect">
              <a:avLst/>
            </a:prstGeom>
          </p:spPr>
        </p:pic>
      </p:grpSp>
      <p:grpSp>
        <p:nvGrpSpPr>
          <p:cNvPr id="18" name="组合 17"/>
          <p:cNvGrpSpPr/>
          <p:nvPr/>
        </p:nvGrpSpPr>
        <p:grpSpPr>
          <a:xfrm>
            <a:off x="5595080" y="3944620"/>
            <a:ext cx="2781965" cy="2297997"/>
            <a:chOff x="5595080" y="3944620"/>
            <a:chExt cx="2781965" cy="2297997"/>
          </a:xfrm>
        </p:grpSpPr>
        <p:grpSp>
          <p:nvGrpSpPr>
            <p:cNvPr id="85" name="组合 84"/>
            <p:cNvGrpSpPr/>
            <p:nvPr/>
          </p:nvGrpSpPr>
          <p:grpSpPr>
            <a:xfrm>
              <a:off x="5595080" y="3944620"/>
              <a:ext cx="2781965" cy="2297997"/>
              <a:chOff x="5913619" y="3536681"/>
              <a:chExt cx="2781965" cy="2297997"/>
            </a:xfrm>
          </p:grpSpPr>
          <p:grpSp>
            <p:nvGrpSpPr>
              <p:cNvPr id="47" name="组合 46"/>
              <p:cNvGrpSpPr/>
              <p:nvPr/>
            </p:nvGrpSpPr>
            <p:grpSpPr>
              <a:xfrm>
                <a:off x="6155604" y="3536681"/>
                <a:ext cx="2297996" cy="2297997"/>
                <a:chOff x="1025451" y="1892424"/>
                <a:chExt cx="2631397" cy="2631398"/>
              </a:xfrm>
            </p:grpSpPr>
            <p:sp>
              <p:nvSpPr>
                <p:cNvPr id="53"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54"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58" name="object 53"/>
              <p:cNvSpPr txBox="1"/>
              <p:nvPr/>
            </p:nvSpPr>
            <p:spPr>
              <a:xfrm>
                <a:off x="5913619" y="4402000"/>
                <a:ext cx="2781965" cy="1158875"/>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法律研究与教学</a:t>
                </a:r>
              </a:p>
              <a:p>
                <a:pPr marL="12700" marR="5080" algn="ctr">
                  <a:lnSpc>
                    <a:spcPct val="9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经济贸易工作</a:t>
                </a:r>
              </a:p>
              <a:p>
                <a:pPr marL="12700" marR="5080" algn="ctr">
                  <a:lnSpc>
                    <a:spcPct val="90000"/>
                  </a:lnSpc>
                  <a:spcBef>
                    <a:spcPts val="100"/>
                  </a:spcBef>
                </a:pPr>
                <a:r>
                  <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具有高级职称</a:t>
                </a:r>
              </a:p>
              <a:p>
                <a:pPr marL="12700" marR="5080" algn="ctr">
                  <a:lnSpc>
                    <a:spcPct val="90000"/>
                  </a:lnSpc>
                  <a:spcBef>
                    <a:spcPts val="100"/>
                  </a:spcBef>
                </a:pPr>
                <a:endParaRPr lang="zh-CN" altLang="en-US" sz="20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p:txBody>
          </p:sp>
        </p:grpSp>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7486" y="4263729"/>
              <a:ext cx="425605" cy="425605"/>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6" presetClass="entr" presetSubtype="21" fill="hold" nodeType="afterEffect">
                                  <p:stCondLst>
                                    <p:cond delay="0"/>
                                  </p:stCondLst>
                                  <p:childTnLst>
                                    <p:set>
                                      <p:cBhvr>
                                        <p:cTn id="7" dur="1" fill="hold">
                                          <p:stCondLst>
                                            <p:cond delay="0"/>
                                          </p:stCondLst>
                                        </p:cTn>
                                        <p:tgtEl>
                                          <p:spTgt spid="10"/>
                                        </p:tgtEl>
                                        <p:attrNameLst>
                                          <p:attrName>style.visibility</p:attrName>
                                        </p:attrNameLst>
                                      </p:cBhvr>
                                      <p:to>
                                        <p:strVal val="visible"/>
                                      </p:to>
                                    </p:set>
                                    <p:animEffect transition="in" filter="barn(inVertical)">
                                      <p:cBhvr>
                                        <p:cTn id="8" dur="500"/>
                                        <p:tgtEl>
                                          <p:spTgt spid="10"/>
                                        </p:tgtEl>
                                      </p:cBhvr>
                                    </p:animEffect>
                                  </p:childTnLst>
                                </p:cTn>
                              </p:par>
                            </p:childTnLst>
                          </p:cTn>
                        </p:par>
                        <p:par>
                          <p:cTn id="9" fill="hold" nodeType="withGroup">
                            <p:stCondLst>
                              <p:cond delay="500"/>
                            </p:stCondLst>
                            <p:childTnLst>
                              <p:par>
                                <p:cTn id="10" presetID="53" presetClass="entr" presetSubtype="0" fill="hold" nodeType="afterEffec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nodeType="clickPar">
                      <p:stCondLst>
                        <p:cond delay="indefinite"/>
                        <p:cond evt="onBegin" delay="0">
                          <p:tn val="14"/>
                        </p:cond>
                      </p:stCondLst>
                      <p:childTnLst>
                        <p:par>
                          <p:cTn id="16" fill="hold" nodeType="withGroup">
                            <p:stCondLst>
                              <p:cond delay="indefinite"/>
                            </p:stCondLst>
                          </p:cTn>
                        </p:par>
                        <p:par>
                          <p:cTn id="17" fill="hold" nodeType="afterGroup">
                            <p:stCondLst>
                              <p:cond delay="0"/>
                            </p:stCondLst>
                            <p:childTnLst>
                              <p:par>
                                <p:cTn id="18" presetID="53"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500" fill="hold"/>
                                        <p:tgtEl>
                                          <p:spTgt spid="16"/>
                                        </p:tgtEl>
                                        <p:attrNameLst>
                                          <p:attrName>ppt_w</p:attrName>
                                        </p:attrNameLst>
                                      </p:cBhvr>
                                      <p:tavLst>
                                        <p:tav tm="0">
                                          <p:val>
                                            <p:fltVal val="0"/>
                                          </p:val>
                                        </p:tav>
                                        <p:tav tm="100000">
                                          <p:val>
                                            <p:strVal val="#ppt_w"/>
                                          </p:val>
                                        </p:tav>
                                      </p:tavLst>
                                    </p:anim>
                                    <p:anim calcmode="lin" valueType="num">
                                      <p:cBhvr>
                                        <p:cTn id="21" dur="500" fill="hold"/>
                                        <p:tgtEl>
                                          <p:spTgt spid="16"/>
                                        </p:tgtEl>
                                        <p:attrNameLst>
                                          <p:attrName>ppt_h</p:attrName>
                                        </p:attrNameLst>
                                      </p:cBhvr>
                                      <p:tavLst>
                                        <p:tav tm="0">
                                          <p:val>
                                            <p:fltVal val="0"/>
                                          </p:val>
                                        </p:tav>
                                        <p:tav tm="100000">
                                          <p:val>
                                            <p:strVal val="#ppt_h"/>
                                          </p:val>
                                        </p:tav>
                                      </p:tavLst>
                                    </p:anim>
                                    <p:animEffect transition="in" filter="fade">
                                      <p:cBhvr>
                                        <p:cTn id="22" dur="500"/>
                                        <p:tgtEl>
                                          <p:spTgt spid="16"/>
                                        </p:tgtEl>
                                      </p:cBhvr>
                                    </p:animEffect>
                                  </p:childTnLst>
                                </p:cTn>
                              </p:par>
                            </p:childTnLst>
                          </p:cTn>
                        </p:par>
                      </p:childTnLst>
                    </p:cTn>
                  </p:par>
                  <p:par>
                    <p:cTn id="23" fill="hold" nodeType="clickPar">
                      <p:stCondLst>
                        <p:cond delay="indefinite"/>
                        <p:cond evt="onBegin" delay="0">
                          <p:tn val="22"/>
                        </p:cond>
                      </p:stCondLst>
                      <p:childTnLst>
                        <p:par>
                          <p:cTn id="24" fill="hold" nodeType="withGroup">
                            <p:stCondLst>
                              <p:cond delay="indefinite"/>
                            </p:stCondLst>
                          </p:cTn>
                        </p:par>
                        <p:par>
                          <p:cTn id="25" fill="hold" nodeType="afterGroup">
                            <p:stCondLst>
                              <p:cond delay="0"/>
                            </p:stCondLst>
                            <p:childTnLst>
                              <p:par>
                                <p:cTn id="26" presetID="53"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nodeType="clickPar">
                      <p:stCondLst>
                        <p:cond delay="indefinite"/>
                        <p:cond evt="onBegin" delay="0">
                          <p:tn val="30"/>
                        </p:cond>
                      </p:stCondLst>
                      <p:childTnLst>
                        <p:par>
                          <p:cTn id="32" fill="hold" nodeType="withGroup">
                            <p:stCondLst>
                              <p:cond delay="indefinite"/>
                            </p:stCondLst>
                          </p:cTn>
                        </p:par>
                        <p:par>
                          <p:cTn id="33" fill="hold" nodeType="afterGroup">
                            <p:stCondLst>
                              <p:cond delay="0"/>
                            </p:stCondLst>
                            <p:childTnLst>
                              <p:par>
                                <p:cTn id="34" presetID="53" presetClass="entr" presetSubtype="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411622" y="442678"/>
            <a:ext cx="5352351" cy="688490"/>
            <a:chOff x="172119" y="139850"/>
            <a:chExt cx="5352351" cy="688490"/>
          </a:xfrm>
        </p:grpSpPr>
        <p:grpSp>
          <p:nvGrpSpPr>
            <p:cNvPr id="49" name="组合 48"/>
            <p:cNvGrpSpPr/>
            <p:nvPr/>
          </p:nvGrpSpPr>
          <p:grpSpPr>
            <a:xfrm>
              <a:off x="172119" y="139850"/>
              <a:ext cx="5352351" cy="688490"/>
              <a:chOff x="172119" y="139850"/>
              <a:chExt cx="5352351" cy="688490"/>
            </a:xfrm>
          </p:grpSpPr>
          <p:sp>
            <p:nvSpPr>
              <p:cNvPr id="66" name="弧形 6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连接符 66"/>
              <p:cNvCxnSpPr>
                <a:stCxn id="66" idx="0"/>
              </p:cNvCxnSpPr>
              <p:nvPr/>
            </p:nvCxnSpPr>
            <p:spPr>
              <a:xfrm>
                <a:off x="517306" y="828339"/>
                <a:ext cx="470071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8" name="矩形: 圆角 67"/>
              <p:cNvSpPr/>
              <p:nvPr/>
            </p:nvSpPr>
            <p:spPr>
              <a:xfrm>
                <a:off x="253272" y="217843"/>
                <a:ext cx="5271198"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Rectangle 7"/>
            <p:cNvSpPr>
              <a:spLocks noChangeArrowheads="1"/>
            </p:cNvSpPr>
            <p:nvPr/>
          </p:nvSpPr>
          <p:spPr bwMode="auto">
            <a:xfrm>
              <a:off x="1197440" y="234354"/>
              <a:ext cx="3903239"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仲裁员职业伦理规范</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31" name="组合 30"/>
          <p:cNvGrpSpPr/>
          <p:nvPr/>
        </p:nvGrpSpPr>
        <p:grpSpPr>
          <a:xfrm>
            <a:off x="3263903" y="2251139"/>
            <a:ext cx="1574966" cy="1170517"/>
            <a:chOff x="3277635" y="2319619"/>
            <a:chExt cx="1574966" cy="1170517"/>
          </a:xfrm>
        </p:grpSpPr>
        <p:grpSp>
          <p:nvGrpSpPr>
            <p:cNvPr id="29" name="组合 28"/>
            <p:cNvGrpSpPr/>
            <p:nvPr/>
          </p:nvGrpSpPr>
          <p:grpSpPr>
            <a:xfrm>
              <a:off x="3277635" y="2319619"/>
              <a:ext cx="1574966" cy="1170517"/>
              <a:chOff x="3277635" y="2319619"/>
              <a:chExt cx="1574966" cy="1170517"/>
            </a:xfrm>
          </p:grpSpPr>
          <p:sp>
            <p:nvSpPr>
              <p:cNvPr id="193" name="Oval 5"/>
              <p:cNvSpPr/>
              <p:nvPr/>
            </p:nvSpPr>
            <p:spPr>
              <a:xfrm>
                <a:off x="3682085" y="2319619"/>
                <a:ext cx="1170516" cy="117051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5" name="Freeform 23"/>
              <p:cNvSpPr/>
              <p:nvPr/>
            </p:nvSpPr>
            <p:spPr bwMode="auto">
              <a:xfrm flipH="1">
                <a:off x="3277635" y="2355665"/>
                <a:ext cx="1570773" cy="1108896"/>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rgbClr val="E64823"/>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solidFill>
                    <a:srgbClr val="EC7016"/>
                  </a:solidFill>
                  <a:latin typeface="Arial" pitchFamily="34" charset="0"/>
                  <a:ea typeface="Microsoft YaHei" panose="020B0503020204020204" pitchFamily="34" charset="-122"/>
                  <a:cs typeface="+mn-ea"/>
                  <a:sym typeface="Arial" pitchFamily="34" charset="0"/>
                </a:endParaRPr>
              </a:p>
            </p:txBody>
          </p:sp>
        </p:grpSp>
        <p:grpSp>
          <p:nvGrpSpPr>
            <p:cNvPr id="129" name="组合 128"/>
            <p:cNvGrpSpPr/>
            <p:nvPr/>
          </p:nvGrpSpPr>
          <p:grpSpPr>
            <a:xfrm>
              <a:off x="4097421" y="2750102"/>
              <a:ext cx="330379" cy="330379"/>
              <a:chOff x="3856417" y="4248125"/>
              <a:chExt cx="409860" cy="407692"/>
            </a:xfrm>
            <a:solidFill>
              <a:schemeClr val="bg1"/>
            </a:solidFill>
          </p:grpSpPr>
          <p:sp>
            <p:nvSpPr>
              <p:cNvPr id="130" name="Freeform 187"/>
              <p:cNvSpPr/>
              <p:nvPr/>
            </p:nvSpPr>
            <p:spPr bwMode="auto">
              <a:xfrm>
                <a:off x="3969183" y="4489921"/>
                <a:ext cx="279745" cy="165896"/>
              </a:xfrm>
              <a:custGeom>
                <a:avLst/>
                <a:gdLst>
                  <a:gd name="T0" fmla="*/ 76 w 109"/>
                  <a:gd name="T1" fmla="*/ 0 h 65"/>
                  <a:gd name="T2" fmla="*/ 54 w 109"/>
                  <a:gd name="T3" fmla="*/ 0 h 65"/>
                  <a:gd name="T4" fmla="*/ 69 w 109"/>
                  <a:gd name="T5" fmla="*/ 17 h 65"/>
                  <a:gd name="T6" fmla="*/ 76 w 109"/>
                  <a:gd name="T7" fmla="*/ 17 h 65"/>
                  <a:gd name="T8" fmla="*/ 91 w 109"/>
                  <a:gd name="T9" fmla="*/ 32 h 65"/>
                  <a:gd name="T10" fmla="*/ 76 w 109"/>
                  <a:gd name="T11" fmla="*/ 48 h 65"/>
                  <a:gd name="T12" fmla="*/ 32 w 109"/>
                  <a:gd name="T13" fmla="*/ 48 h 65"/>
                  <a:gd name="T14" fmla="*/ 17 w 109"/>
                  <a:gd name="T15" fmla="*/ 32 h 65"/>
                  <a:gd name="T16" fmla="*/ 20 w 109"/>
                  <a:gd name="T17" fmla="*/ 24 h 65"/>
                  <a:gd name="T18" fmla="*/ 1 w 109"/>
                  <a:gd name="T19" fmla="*/ 24 h 65"/>
                  <a:gd name="T20" fmla="*/ 0 w 109"/>
                  <a:gd name="T21" fmla="*/ 32 h 65"/>
                  <a:gd name="T22" fmla="*/ 32 w 109"/>
                  <a:gd name="T23" fmla="*/ 65 h 65"/>
                  <a:gd name="T24" fmla="*/ 76 w 109"/>
                  <a:gd name="T25" fmla="*/ 65 h 65"/>
                  <a:gd name="T26" fmla="*/ 109 w 109"/>
                  <a:gd name="T27" fmla="*/ 32 h 65"/>
                  <a:gd name="T28" fmla="*/ 76 w 109"/>
                  <a:gd name="T2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65">
                    <a:moveTo>
                      <a:pt x="76" y="0"/>
                    </a:moveTo>
                    <a:cubicBezTo>
                      <a:pt x="54" y="0"/>
                      <a:pt x="54" y="0"/>
                      <a:pt x="54" y="0"/>
                    </a:cubicBezTo>
                    <a:cubicBezTo>
                      <a:pt x="61" y="4"/>
                      <a:pt x="66" y="10"/>
                      <a:pt x="69" y="17"/>
                    </a:cubicBezTo>
                    <a:cubicBezTo>
                      <a:pt x="76" y="17"/>
                      <a:pt x="76" y="17"/>
                      <a:pt x="76" y="17"/>
                    </a:cubicBezTo>
                    <a:cubicBezTo>
                      <a:pt x="85" y="17"/>
                      <a:pt x="91" y="24"/>
                      <a:pt x="91" y="32"/>
                    </a:cubicBezTo>
                    <a:cubicBezTo>
                      <a:pt x="91" y="41"/>
                      <a:pt x="85" y="48"/>
                      <a:pt x="76" y="48"/>
                    </a:cubicBezTo>
                    <a:cubicBezTo>
                      <a:pt x="32" y="48"/>
                      <a:pt x="32" y="48"/>
                      <a:pt x="32" y="48"/>
                    </a:cubicBezTo>
                    <a:cubicBezTo>
                      <a:pt x="24" y="48"/>
                      <a:pt x="17" y="41"/>
                      <a:pt x="17" y="32"/>
                    </a:cubicBezTo>
                    <a:cubicBezTo>
                      <a:pt x="17" y="29"/>
                      <a:pt x="18" y="26"/>
                      <a:pt x="20" y="24"/>
                    </a:cubicBezTo>
                    <a:cubicBezTo>
                      <a:pt x="1" y="24"/>
                      <a:pt x="1" y="24"/>
                      <a:pt x="1" y="24"/>
                    </a:cubicBezTo>
                    <a:cubicBezTo>
                      <a:pt x="0" y="27"/>
                      <a:pt x="0" y="30"/>
                      <a:pt x="0" y="32"/>
                    </a:cubicBezTo>
                    <a:cubicBezTo>
                      <a:pt x="0" y="50"/>
                      <a:pt x="14" y="65"/>
                      <a:pt x="32" y="65"/>
                    </a:cubicBezTo>
                    <a:cubicBezTo>
                      <a:pt x="76" y="65"/>
                      <a:pt x="76" y="65"/>
                      <a:pt x="76" y="65"/>
                    </a:cubicBezTo>
                    <a:cubicBezTo>
                      <a:pt x="94" y="65"/>
                      <a:pt x="109" y="50"/>
                      <a:pt x="109" y="32"/>
                    </a:cubicBezTo>
                    <a:cubicBezTo>
                      <a:pt x="109" y="15"/>
                      <a:pt x="94" y="0"/>
                      <a:pt x="7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1" name="Freeform 188"/>
              <p:cNvSpPr/>
              <p:nvPr/>
            </p:nvSpPr>
            <p:spPr bwMode="auto">
              <a:xfrm>
                <a:off x="3856417" y="4489921"/>
                <a:ext cx="279745" cy="165896"/>
              </a:xfrm>
              <a:custGeom>
                <a:avLst/>
                <a:gdLst>
                  <a:gd name="T0" fmla="*/ 41 w 109"/>
                  <a:gd name="T1" fmla="*/ 48 h 65"/>
                  <a:gd name="T2" fmla="*/ 33 w 109"/>
                  <a:gd name="T3" fmla="*/ 48 h 65"/>
                  <a:gd name="T4" fmla="*/ 18 w 109"/>
                  <a:gd name="T5" fmla="*/ 32 h 65"/>
                  <a:gd name="T6" fmla="*/ 33 w 109"/>
                  <a:gd name="T7" fmla="*/ 17 h 65"/>
                  <a:gd name="T8" fmla="*/ 37 w 109"/>
                  <a:gd name="T9" fmla="*/ 17 h 65"/>
                  <a:gd name="T10" fmla="*/ 77 w 109"/>
                  <a:gd name="T11" fmla="*/ 17 h 65"/>
                  <a:gd name="T12" fmla="*/ 92 w 109"/>
                  <a:gd name="T13" fmla="*/ 32 h 65"/>
                  <a:gd name="T14" fmla="*/ 92 w 109"/>
                  <a:gd name="T15" fmla="*/ 35 h 65"/>
                  <a:gd name="T16" fmla="*/ 89 w 109"/>
                  <a:gd name="T17" fmla="*/ 42 h 65"/>
                  <a:gd name="T18" fmla="*/ 108 w 109"/>
                  <a:gd name="T19" fmla="*/ 42 h 65"/>
                  <a:gd name="T20" fmla="*/ 109 w 109"/>
                  <a:gd name="T21" fmla="*/ 35 h 65"/>
                  <a:gd name="T22" fmla="*/ 109 w 109"/>
                  <a:gd name="T23" fmla="*/ 35 h 65"/>
                  <a:gd name="T24" fmla="*/ 109 w 109"/>
                  <a:gd name="T25" fmla="*/ 32 h 65"/>
                  <a:gd name="T26" fmla="*/ 77 w 109"/>
                  <a:gd name="T27" fmla="*/ 0 h 65"/>
                  <a:gd name="T28" fmla="*/ 37 w 109"/>
                  <a:gd name="T29" fmla="*/ 0 h 65"/>
                  <a:gd name="T30" fmla="*/ 33 w 109"/>
                  <a:gd name="T31" fmla="*/ 0 h 65"/>
                  <a:gd name="T32" fmla="*/ 0 w 109"/>
                  <a:gd name="T33" fmla="*/ 32 h 65"/>
                  <a:gd name="T34" fmla="*/ 33 w 109"/>
                  <a:gd name="T35" fmla="*/ 65 h 65"/>
                  <a:gd name="T36" fmla="*/ 56 w 109"/>
                  <a:gd name="T37" fmla="*/ 65 h 65"/>
                  <a:gd name="T38" fmla="*/ 41 w 109"/>
                  <a:gd name="T39" fmla="*/ 4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9" h="65">
                    <a:moveTo>
                      <a:pt x="41" y="48"/>
                    </a:moveTo>
                    <a:cubicBezTo>
                      <a:pt x="33" y="48"/>
                      <a:pt x="33" y="48"/>
                      <a:pt x="33" y="48"/>
                    </a:cubicBezTo>
                    <a:cubicBezTo>
                      <a:pt x="24" y="48"/>
                      <a:pt x="18" y="41"/>
                      <a:pt x="18" y="32"/>
                    </a:cubicBezTo>
                    <a:cubicBezTo>
                      <a:pt x="18" y="24"/>
                      <a:pt x="24" y="17"/>
                      <a:pt x="33" y="17"/>
                    </a:cubicBezTo>
                    <a:cubicBezTo>
                      <a:pt x="37" y="17"/>
                      <a:pt x="37" y="17"/>
                      <a:pt x="37" y="17"/>
                    </a:cubicBezTo>
                    <a:cubicBezTo>
                      <a:pt x="77" y="17"/>
                      <a:pt x="77" y="17"/>
                      <a:pt x="77" y="17"/>
                    </a:cubicBezTo>
                    <a:cubicBezTo>
                      <a:pt x="85" y="17"/>
                      <a:pt x="92" y="24"/>
                      <a:pt x="92" y="32"/>
                    </a:cubicBezTo>
                    <a:cubicBezTo>
                      <a:pt x="92" y="33"/>
                      <a:pt x="92" y="34"/>
                      <a:pt x="92" y="35"/>
                    </a:cubicBezTo>
                    <a:cubicBezTo>
                      <a:pt x="91" y="38"/>
                      <a:pt x="90" y="40"/>
                      <a:pt x="89" y="42"/>
                    </a:cubicBezTo>
                    <a:cubicBezTo>
                      <a:pt x="108" y="42"/>
                      <a:pt x="108" y="42"/>
                      <a:pt x="108" y="42"/>
                    </a:cubicBezTo>
                    <a:cubicBezTo>
                      <a:pt x="108" y="40"/>
                      <a:pt x="109" y="38"/>
                      <a:pt x="109" y="35"/>
                    </a:cubicBezTo>
                    <a:cubicBezTo>
                      <a:pt x="109" y="35"/>
                      <a:pt x="109" y="35"/>
                      <a:pt x="109" y="35"/>
                    </a:cubicBezTo>
                    <a:cubicBezTo>
                      <a:pt x="109" y="34"/>
                      <a:pt x="109" y="33"/>
                      <a:pt x="109" y="32"/>
                    </a:cubicBezTo>
                    <a:cubicBezTo>
                      <a:pt x="109" y="15"/>
                      <a:pt x="95" y="0"/>
                      <a:pt x="77" y="0"/>
                    </a:cubicBezTo>
                    <a:cubicBezTo>
                      <a:pt x="37" y="0"/>
                      <a:pt x="37" y="0"/>
                      <a:pt x="37" y="0"/>
                    </a:cubicBezTo>
                    <a:cubicBezTo>
                      <a:pt x="33" y="0"/>
                      <a:pt x="33" y="0"/>
                      <a:pt x="33" y="0"/>
                    </a:cubicBezTo>
                    <a:cubicBezTo>
                      <a:pt x="15" y="0"/>
                      <a:pt x="0" y="15"/>
                      <a:pt x="0" y="32"/>
                    </a:cubicBezTo>
                    <a:cubicBezTo>
                      <a:pt x="0" y="50"/>
                      <a:pt x="15" y="65"/>
                      <a:pt x="33" y="65"/>
                    </a:cubicBezTo>
                    <a:cubicBezTo>
                      <a:pt x="56" y="65"/>
                      <a:pt x="56" y="65"/>
                      <a:pt x="56" y="65"/>
                    </a:cubicBezTo>
                    <a:cubicBezTo>
                      <a:pt x="50" y="61"/>
                      <a:pt x="44" y="55"/>
                      <a:pt x="41"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2" name="Freeform 189"/>
              <p:cNvSpPr>
                <a:spLocks noEditPoints="1"/>
              </p:cNvSpPr>
              <p:nvPr/>
            </p:nvSpPr>
            <p:spPr bwMode="auto">
              <a:xfrm>
                <a:off x="3950749" y="4248125"/>
                <a:ext cx="202761" cy="204930"/>
              </a:xfrm>
              <a:custGeom>
                <a:avLst/>
                <a:gdLst>
                  <a:gd name="T0" fmla="*/ 40 w 79"/>
                  <a:gd name="T1" fmla="*/ 0 h 80"/>
                  <a:gd name="T2" fmla="*/ 0 w 79"/>
                  <a:gd name="T3" fmla="*/ 40 h 80"/>
                  <a:gd name="T4" fmla="*/ 40 w 79"/>
                  <a:gd name="T5" fmla="*/ 80 h 80"/>
                  <a:gd name="T6" fmla="*/ 79 w 79"/>
                  <a:gd name="T7" fmla="*/ 40 h 80"/>
                  <a:gd name="T8" fmla="*/ 40 w 79"/>
                  <a:gd name="T9" fmla="*/ 0 h 80"/>
                  <a:gd name="T10" fmla="*/ 63 w 79"/>
                  <a:gd name="T11" fmla="*/ 46 h 80"/>
                  <a:gd name="T12" fmla="*/ 46 w 79"/>
                  <a:gd name="T13" fmla="*/ 46 h 80"/>
                  <a:gd name="T14" fmla="*/ 46 w 79"/>
                  <a:gd name="T15" fmla="*/ 63 h 80"/>
                  <a:gd name="T16" fmla="*/ 33 w 79"/>
                  <a:gd name="T17" fmla="*/ 63 h 80"/>
                  <a:gd name="T18" fmla="*/ 33 w 79"/>
                  <a:gd name="T19" fmla="*/ 46 h 80"/>
                  <a:gd name="T20" fmla="*/ 17 w 79"/>
                  <a:gd name="T21" fmla="*/ 46 h 80"/>
                  <a:gd name="T22" fmla="*/ 17 w 79"/>
                  <a:gd name="T23" fmla="*/ 34 h 80"/>
                  <a:gd name="T24" fmla="*/ 33 w 79"/>
                  <a:gd name="T25" fmla="*/ 34 h 80"/>
                  <a:gd name="T26" fmla="*/ 33 w 79"/>
                  <a:gd name="T27" fmla="*/ 17 h 80"/>
                  <a:gd name="T28" fmla="*/ 46 w 79"/>
                  <a:gd name="T29" fmla="*/ 17 h 80"/>
                  <a:gd name="T30" fmla="*/ 46 w 79"/>
                  <a:gd name="T31" fmla="*/ 34 h 80"/>
                  <a:gd name="T32" fmla="*/ 63 w 79"/>
                  <a:gd name="T33" fmla="*/ 34 h 80"/>
                  <a:gd name="T34" fmla="*/ 63 w 79"/>
                  <a:gd name="T35"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9" h="80">
                    <a:moveTo>
                      <a:pt x="40" y="0"/>
                    </a:moveTo>
                    <a:cubicBezTo>
                      <a:pt x="18" y="0"/>
                      <a:pt x="0" y="18"/>
                      <a:pt x="0" y="40"/>
                    </a:cubicBezTo>
                    <a:cubicBezTo>
                      <a:pt x="0" y="62"/>
                      <a:pt x="18" y="80"/>
                      <a:pt x="40" y="80"/>
                    </a:cubicBezTo>
                    <a:cubicBezTo>
                      <a:pt x="62" y="80"/>
                      <a:pt x="79" y="62"/>
                      <a:pt x="79" y="40"/>
                    </a:cubicBezTo>
                    <a:cubicBezTo>
                      <a:pt x="79" y="18"/>
                      <a:pt x="62" y="0"/>
                      <a:pt x="40" y="0"/>
                    </a:cubicBezTo>
                    <a:close/>
                    <a:moveTo>
                      <a:pt x="63" y="46"/>
                    </a:moveTo>
                    <a:cubicBezTo>
                      <a:pt x="46" y="46"/>
                      <a:pt x="46" y="46"/>
                      <a:pt x="46" y="46"/>
                    </a:cubicBezTo>
                    <a:cubicBezTo>
                      <a:pt x="46" y="63"/>
                      <a:pt x="46" y="63"/>
                      <a:pt x="46" y="63"/>
                    </a:cubicBezTo>
                    <a:cubicBezTo>
                      <a:pt x="33" y="63"/>
                      <a:pt x="33" y="63"/>
                      <a:pt x="33" y="63"/>
                    </a:cubicBezTo>
                    <a:cubicBezTo>
                      <a:pt x="33" y="46"/>
                      <a:pt x="33" y="46"/>
                      <a:pt x="33" y="46"/>
                    </a:cubicBezTo>
                    <a:cubicBezTo>
                      <a:pt x="17" y="46"/>
                      <a:pt x="17" y="46"/>
                      <a:pt x="17" y="46"/>
                    </a:cubicBezTo>
                    <a:cubicBezTo>
                      <a:pt x="17" y="34"/>
                      <a:pt x="17" y="34"/>
                      <a:pt x="17" y="34"/>
                    </a:cubicBezTo>
                    <a:cubicBezTo>
                      <a:pt x="33" y="34"/>
                      <a:pt x="33" y="34"/>
                      <a:pt x="33" y="34"/>
                    </a:cubicBezTo>
                    <a:cubicBezTo>
                      <a:pt x="33" y="17"/>
                      <a:pt x="33" y="17"/>
                      <a:pt x="33" y="17"/>
                    </a:cubicBezTo>
                    <a:cubicBezTo>
                      <a:pt x="46" y="17"/>
                      <a:pt x="46" y="17"/>
                      <a:pt x="46" y="17"/>
                    </a:cubicBezTo>
                    <a:cubicBezTo>
                      <a:pt x="46" y="34"/>
                      <a:pt x="46" y="34"/>
                      <a:pt x="46" y="34"/>
                    </a:cubicBezTo>
                    <a:cubicBezTo>
                      <a:pt x="63" y="34"/>
                      <a:pt x="63" y="34"/>
                      <a:pt x="63" y="34"/>
                    </a:cubicBezTo>
                    <a:lnTo>
                      <a:pt x="63"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3" name="Rectangle 190"/>
              <p:cNvSpPr>
                <a:spLocks noChangeArrowheads="1"/>
              </p:cNvSpPr>
              <p:nvPr/>
            </p:nvSpPr>
            <p:spPr bwMode="auto">
              <a:xfrm>
                <a:off x="4200135" y="4356553"/>
                <a:ext cx="30360" cy="10192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4" name="Rectangle 191"/>
              <p:cNvSpPr>
                <a:spLocks noChangeArrowheads="1"/>
              </p:cNvSpPr>
              <p:nvPr/>
            </p:nvSpPr>
            <p:spPr bwMode="auto">
              <a:xfrm>
                <a:off x="4164354" y="4392335"/>
                <a:ext cx="101923" cy="3036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5" name="Rectangle 192"/>
              <p:cNvSpPr>
                <a:spLocks noChangeArrowheads="1"/>
              </p:cNvSpPr>
              <p:nvPr/>
            </p:nvSpPr>
            <p:spPr bwMode="auto">
              <a:xfrm>
                <a:off x="3879187" y="4386913"/>
                <a:ext cx="18433" cy="6180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36" name="Rectangle 193"/>
              <p:cNvSpPr>
                <a:spLocks noChangeArrowheads="1"/>
              </p:cNvSpPr>
              <p:nvPr/>
            </p:nvSpPr>
            <p:spPr bwMode="auto">
              <a:xfrm>
                <a:off x="3858586" y="4407515"/>
                <a:ext cx="61805" cy="1734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23" name="组合 22"/>
          <p:cNvGrpSpPr/>
          <p:nvPr/>
        </p:nvGrpSpPr>
        <p:grpSpPr>
          <a:xfrm>
            <a:off x="4503195" y="4107472"/>
            <a:ext cx="1450706" cy="1402021"/>
            <a:chOff x="4455637" y="4059282"/>
            <a:chExt cx="1450706" cy="1402021"/>
          </a:xfrm>
        </p:grpSpPr>
        <p:sp>
          <p:nvSpPr>
            <p:cNvPr id="196" name="Oval 5"/>
            <p:cNvSpPr/>
            <p:nvPr/>
          </p:nvSpPr>
          <p:spPr>
            <a:xfrm>
              <a:off x="4455637" y="4314209"/>
              <a:ext cx="1208319" cy="1147094"/>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2" name="Freeform 20"/>
            <p:cNvSpPr/>
            <p:nvPr/>
          </p:nvSpPr>
          <p:spPr bwMode="auto">
            <a:xfrm flipH="1">
              <a:off x="4464450" y="4059282"/>
              <a:ext cx="1441893" cy="1371238"/>
            </a:xfrm>
            <a:custGeom>
              <a:avLst/>
              <a:gdLst>
                <a:gd name="T0" fmla="*/ 66 w 745"/>
                <a:gd name="T1" fmla="*/ 251 h 708"/>
                <a:gd name="T2" fmla="*/ 284 w 745"/>
                <a:gd name="T3" fmla="*/ 640 h 708"/>
                <a:gd name="T4" fmla="*/ 284 w 745"/>
                <a:gd name="T5" fmla="*/ 640 h 708"/>
                <a:gd name="T6" fmla="*/ 517 w 745"/>
                <a:gd name="T7" fmla="*/ 686 h 708"/>
                <a:gd name="T8" fmla="*/ 707 w 745"/>
                <a:gd name="T9" fmla="*/ 358 h 708"/>
                <a:gd name="T10" fmla="*/ 379 w 745"/>
                <a:gd name="T11" fmla="*/ 167 h 708"/>
                <a:gd name="T12" fmla="*/ 189 w 745"/>
                <a:gd name="T13" fmla="*/ 357 h 708"/>
                <a:gd name="T14" fmla="*/ 154 w 745"/>
                <a:gd name="T15" fmla="*/ 239 h 708"/>
                <a:gd name="T16" fmla="*/ 220 w 745"/>
                <a:gd name="T17" fmla="*/ 229 h 708"/>
                <a:gd name="T18" fmla="*/ 138 w 745"/>
                <a:gd name="T19" fmla="*/ 0 h 708"/>
                <a:gd name="T20" fmla="*/ 0 w 745"/>
                <a:gd name="T21" fmla="*/ 261 h 708"/>
                <a:gd name="T22" fmla="*/ 66 w 745"/>
                <a:gd name="T23" fmla="*/ 251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5" h="708">
                  <a:moveTo>
                    <a:pt x="66" y="251"/>
                  </a:moveTo>
                  <a:cubicBezTo>
                    <a:pt x="85" y="383"/>
                    <a:pt x="172" y="554"/>
                    <a:pt x="284" y="640"/>
                  </a:cubicBezTo>
                  <a:cubicBezTo>
                    <a:pt x="284" y="639"/>
                    <a:pt x="283" y="640"/>
                    <a:pt x="284" y="640"/>
                  </a:cubicBezTo>
                  <a:cubicBezTo>
                    <a:pt x="347" y="689"/>
                    <a:pt x="433" y="708"/>
                    <a:pt x="517" y="686"/>
                  </a:cubicBezTo>
                  <a:cubicBezTo>
                    <a:pt x="660" y="648"/>
                    <a:pt x="745" y="501"/>
                    <a:pt x="707" y="358"/>
                  </a:cubicBezTo>
                  <a:cubicBezTo>
                    <a:pt x="669" y="215"/>
                    <a:pt x="522" y="129"/>
                    <a:pt x="379" y="167"/>
                  </a:cubicBezTo>
                  <a:cubicBezTo>
                    <a:pt x="283" y="193"/>
                    <a:pt x="213" y="268"/>
                    <a:pt x="189" y="357"/>
                  </a:cubicBezTo>
                  <a:cubicBezTo>
                    <a:pt x="171" y="320"/>
                    <a:pt x="160" y="280"/>
                    <a:pt x="154" y="239"/>
                  </a:cubicBezTo>
                  <a:cubicBezTo>
                    <a:pt x="176" y="235"/>
                    <a:pt x="198" y="232"/>
                    <a:pt x="220" y="229"/>
                  </a:cubicBezTo>
                  <a:cubicBezTo>
                    <a:pt x="174" y="172"/>
                    <a:pt x="141" y="94"/>
                    <a:pt x="138" y="0"/>
                  </a:cubicBezTo>
                  <a:cubicBezTo>
                    <a:pt x="72" y="66"/>
                    <a:pt x="22" y="156"/>
                    <a:pt x="0" y="261"/>
                  </a:cubicBezTo>
                  <a:cubicBezTo>
                    <a:pt x="22" y="258"/>
                    <a:pt x="44" y="254"/>
                    <a:pt x="66" y="251"/>
                  </a:cubicBezTo>
                  <a:close/>
                </a:path>
              </a:pathLst>
            </a:custGeom>
            <a:solidFill>
              <a:srgbClr val="CE8D3E"/>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sp>
          <p:nvSpPr>
            <p:cNvPr id="127" name="Freeform 68"/>
            <p:cNvSpPr>
              <a:spLocks noEditPoints="1"/>
            </p:cNvSpPr>
            <p:nvPr/>
          </p:nvSpPr>
          <p:spPr bwMode="auto">
            <a:xfrm>
              <a:off x="4802906" y="4679274"/>
              <a:ext cx="476924" cy="315332"/>
            </a:xfrm>
            <a:custGeom>
              <a:avLst/>
              <a:gdLst>
                <a:gd name="T0" fmla="*/ 932457920 w 394"/>
                <a:gd name="T1" fmla="*/ 486390572 h 369"/>
                <a:gd name="T2" fmla="*/ 710684041 w 394"/>
                <a:gd name="T3" fmla="*/ 486390572 h 369"/>
                <a:gd name="T4" fmla="*/ 710684041 w 394"/>
                <a:gd name="T5" fmla="*/ 866933120 h 369"/>
                <a:gd name="T6" fmla="*/ 602316562 w 394"/>
                <a:gd name="T7" fmla="*/ 866933120 h 369"/>
                <a:gd name="T8" fmla="*/ 602316562 w 394"/>
                <a:gd name="T9" fmla="*/ 584675756 h 369"/>
                <a:gd name="T10" fmla="*/ 390624991 w 394"/>
                <a:gd name="T11" fmla="*/ 584675756 h 369"/>
                <a:gd name="T12" fmla="*/ 390624991 w 394"/>
                <a:gd name="T13" fmla="*/ 866933120 h 369"/>
                <a:gd name="T14" fmla="*/ 284776873 w 394"/>
                <a:gd name="T15" fmla="*/ 866933120 h 369"/>
                <a:gd name="T16" fmla="*/ 284776873 w 394"/>
                <a:gd name="T17" fmla="*/ 655240047 h 369"/>
                <a:gd name="T18" fmla="*/ 70564378 w 394"/>
                <a:gd name="T19" fmla="*/ 655240047 h 369"/>
                <a:gd name="T20" fmla="*/ 70564378 w 394"/>
                <a:gd name="T21" fmla="*/ 866933120 h 369"/>
                <a:gd name="T22" fmla="*/ 0 w 394"/>
                <a:gd name="T23" fmla="*/ 866933120 h 369"/>
                <a:gd name="T24" fmla="*/ 0 w 394"/>
                <a:gd name="T25" fmla="*/ 929937745 h 369"/>
                <a:gd name="T26" fmla="*/ 992941652 w 394"/>
                <a:gd name="T27" fmla="*/ 929937745 h 369"/>
                <a:gd name="T28" fmla="*/ 992941652 w 394"/>
                <a:gd name="T29" fmla="*/ 866933120 h 369"/>
                <a:gd name="T30" fmla="*/ 932457920 w 394"/>
                <a:gd name="T31" fmla="*/ 866933120 h 369"/>
                <a:gd name="T32" fmla="*/ 932457920 w 394"/>
                <a:gd name="T33" fmla="*/ 486390572 h 369"/>
                <a:gd name="T34" fmla="*/ 904737004 w 394"/>
                <a:gd name="T35" fmla="*/ 0 h 369"/>
                <a:gd name="T36" fmla="*/ 700603419 w 394"/>
                <a:gd name="T37" fmla="*/ 70564316 h 369"/>
                <a:gd name="T38" fmla="*/ 763608099 w 394"/>
                <a:gd name="T39" fmla="*/ 133568966 h 369"/>
                <a:gd name="T40" fmla="*/ 488910359 w 394"/>
                <a:gd name="T41" fmla="*/ 468748706 h 369"/>
                <a:gd name="T42" fmla="*/ 345262192 w 394"/>
                <a:gd name="T43" fmla="*/ 327620024 h 369"/>
                <a:gd name="T44" fmla="*/ 327620310 w 394"/>
                <a:gd name="T45" fmla="*/ 309979745 h 369"/>
                <a:gd name="T46" fmla="*/ 309978428 w 394"/>
                <a:gd name="T47" fmla="*/ 337700637 h 369"/>
                <a:gd name="T48" fmla="*/ 151209378 w 394"/>
                <a:gd name="T49" fmla="*/ 556954864 h 369"/>
                <a:gd name="T50" fmla="*/ 186491554 w 394"/>
                <a:gd name="T51" fmla="*/ 584675756 h 369"/>
                <a:gd name="T52" fmla="*/ 337700932 w 394"/>
                <a:gd name="T53" fmla="*/ 380544036 h 369"/>
                <a:gd name="T54" fmla="*/ 471270065 w 394"/>
                <a:gd name="T55" fmla="*/ 521672718 h 369"/>
                <a:gd name="T56" fmla="*/ 488910359 w 394"/>
                <a:gd name="T57" fmla="*/ 539312997 h 369"/>
                <a:gd name="T58" fmla="*/ 506550654 w 394"/>
                <a:gd name="T59" fmla="*/ 514111465 h 369"/>
                <a:gd name="T60" fmla="*/ 798890276 w 394"/>
                <a:gd name="T61" fmla="*/ 158770499 h 369"/>
                <a:gd name="T62" fmla="*/ 877014500 w 394"/>
                <a:gd name="T63" fmla="*/ 221773587 h 369"/>
                <a:gd name="T64" fmla="*/ 904737004 w 394"/>
                <a:gd name="T65" fmla="*/ 0 h 3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4"/>
                <a:gd name="T100" fmla="*/ 0 h 369"/>
                <a:gd name="T101" fmla="*/ 394 w 394"/>
                <a:gd name="T102" fmla="*/ 369 h 3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4" h="369">
                  <a:moveTo>
                    <a:pt x="370" y="193"/>
                  </a:moveTo>
                  <a:lnTo>
                    <a:pt x="282" y="193"/>
                  </a:lnTo>
                  <a:lnTo>
                    <a:pt x="282" y="344"/>
                  </a:lnTo>
                  <a:lnTo>
                    <a:pt x="239" y="344"/>
                  </a:lnTo>
                  <a:lnTo>
                    <a:pt x="239" y="232"/>
                  </a:lnTo>
                  <a:lnTo>
                    <a:pt x="155" y="232"/>
                  </a:lnTo>
                  <a:lnTo>
                    <a:pt x="155" y="344"/>
                  </a:lnTo>
                  <a:lnTo>
                    <a:pt x="113" y="344"/>
                  </a:lnTo>
                  <a:lnTo>
                    <a:pt x="113" y="260"/>
                  </a:lnTo>
                  <a:lnTo>
                    <a:pt x="28" y="260"/>
                  </a:lnTo>
                  <a:lnTo>
                    <a:pt x="28" y="344"/>
                  </a:lnTo>
                  <a:lnTo>
                    <a:pt x="0" y="344"/>
                  </a:lnTo>
                  <a:lnTo>
                    <a:pt x="0" y="369"/>
                  </a:lnTo>
                  <a:lnTo>
                    <a:pt x="394" y="369"/>
                  </a:lnTo>
                  <a:lnTo>
                    <a:pt x="394" y="344"/>
                  </a:lnTo>
                  <a:lnTo>
                    <a:pt x="370" y="344"/>
                  </a:lnTo>
                  <a:lnTo>
                    <a:pt x="370" y="193"/>
                  </a:lnTo>
                  <a:moveTo>
                    <a:pt x="359" y="0"/>
                  </a:moveTo>
                  <a:lnTo>
                    <a:pt x="278" y="28"/>
                  </a:lnTo>
                  <a:lnTo>
                    <a:pt x="303" y="53"/>
                  </a:lnTo>
                  <a:lnTo>
                    <a:pt x="194" y="186"/>
                  </a:lnTo>
                  <a:lnTo>
                    <a:pt x="137" y="130"/>
                  </a:lnTo>
                  <a:lnTo>
                    <a:pt x="130" y="123"/>
                  </a:lnTo>
                  <a:lnTo>
                    <a:pt x="123" y="134"/>
                  </a:lnTo>
                  <a:lnTo>
                    <a:pt x="60" y="221"/>
                  </a:lnTo>
                  <a:lnTo>
                    <a:pt x="74" y="232"/>
                  </a:lnTo>
                  <a:lnTo>
                    <a:pt x="134" y="151"/>
                  </a:lnTo>
                  <a:lnTo>
                    <a:pt x="187" y="207"/>
                  </a:lnTo>
                  <a:lnTo>
                    <a:pt x="194" y="214"/>
                  </a:lnTo>
                  <a:lnTo>
                    <a:pt x="201" y="204"/>
                  </a:lnTo>
                  <a:lnTo>
                    <a:pt x="317" y="63"/>
                  </a:lnTo>
                  <a:lnTo>
                    <a:pt x="348" y="88"/>
                  </a:lnTo>
                  <a:lnTo>
                    <a:pt x="359" y="0"/>
                  </a:lnTo>
                </a:path>
              </a:pathLst>
            </a:custGeom>
            <a:solidFill>
              <a:schemeClr val="bg1"/>
            </a:solidFill>
            <a:ln w="9525">
              <a:noFill/>
              <a:round/>
            </a:ln>
          </p:spPr>
          <p:txBody>
            <a:bodyPr/>
            <a:lstStyle/>
            <a:p>
              <a:endParaRPr lang="zh-CN" altLang="en-US"/>
            </a:p>
          </p:txBody>
        </p:sp>
      </p:grpSp>
      <p:grpSp>
        <p:nvGrpSpPr>
          <p:cNvPr id="22" name="组合 21"/>
          <p:cNvGrpSpPr/>
          <p:nvPr/>
        </p:nvGrpSpPr>
        <p:grpSpPr>
          <a:xfrm>
            <a:off x="4774590" y="2817815"/>
            <a:ext cx="1251662" cy="1514511"/>
            <a:chOff x="4702239" y="2809565"/>
            <a:chExt cx="1251662" cy="1514511"/>
          </a:xfrm>
        </p:grpSpPr>
        <p:sp>
          <p:nvSpPr>
            <p:cNvPr id="191" name="Oval 5"/>
            <p:cNvSpPr/>
            <p:nvPr/>
          </p:nvSpPr>
          <p:spPr>
            <a:xfrm>
              <a:off x="4771155" y="3141329"/>
              <a:ext cx="1182746" cy="1182747"/>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6" name="Freeform 19"/>
            <p:cNvSpPr/>
            <p:nvPr/>
          </p:nvSpPr>
          <p:spPr bwMode="auto">
            <a:xfrm flipH="1">
              <a:off x="4702239" y="2809565"/>
              <a:ext cx="1212917" cy="1514511"/>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rgbClr val="EC7016"/>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117" name="组合 116"/>
            <p:cNvGrpSpPr/>
            <p:nvPr/>
          </p:nvGrpSpPr>
          <p:grpSpPr>
            <a:xfrm>
              <a:off x="5188350" y="3542505"/>
              <a:ext cx="395147" cy="314678"/>
              <a:chOff x="4895160" y="4287159"/>
              <a:chExt cx="571418" cy="389258"/>
            </a:xfrm>
            <a:solidFill>
              <a:schemeClr val="bg1"/>
            </a:solidFill>
          </p:grpSpPr>
          <p:sp>
            <p:nvSpPr>
              <p:cNvPr id="118"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9"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0"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1"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2"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3"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4"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5"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26"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24" name="组合 23"/>
          <p:cNvGrpSpPr/>
          <p:nvPr/>
        </p:nvGrpSpPr>
        <p:grpSpPr>
          <a:xfrm>
            <a:off x="3057471" y="4357624"/>
            <a:ext cx="1625972" cy="1239901"/>
            <a:chOff x="3057471" y="4357624"/>
            <a:chExt cx="1625972" cy="1239901"/>
          </a:xfrm>
        </p:grpSpPr>
        <p:sp>
          <p:nvSpPr>
            <p:cNvPr id="195" name="Oval 5"/>
            <p:cNvSpPr/>
            <p:nvPr/>
          </p:nvSpPr>
          <p:spPr>
            <a:xfrm>
              <a:off x="3057471" y="4357624"/>
              <a:ext cx="1232080" cy="12320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3" name="Freeform 21"/>
            <p:cNvSpPr/>
            <p:nvPr/>
          </p:nvSpPr>
          <p:spPr bwMode="auto">
            <a:xfrm flipH="1">
              <a:off x="3108090" y="4398346"/>
              <a:ext cx="1575353" cy="1199179"/>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rgbClr val="0461A0"/>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sp>
          <p:nvSpPr>
            <p:cNvPr id="128" name="Freeform 35"/>
            <p:cNvSpPr>
              <a:spLocks noEditPoints="1"/>
            </p:cNvSpPr>
            <p:nvPr/>
          </p:nvSpPr>
          <p:spPr bwMode="auto">
            <a:xfrm>
              <a:off x="3421145" y="4808483"/>
              <a:ext cx="456643" cy="315332"/>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grpSp>
      <p:grpSp>
        <p:nvGrpSpPr>
          <p:cNvPr id="26" name="组合 25"/>
          <p:cNvGrpSpPr/>
          <p:nvPr/>
        </p:nvGrpSpPr>
        <p:grpSpPr>
          <a:xfrm>
            <a:off x="2517468" y="3076389"/>
            <a:ext cx="1201172" cy="1610681"/>
            <a:chOff x="2696543" y="3064189"/>
            <a:chExt cx="1201172" cy="1610681"/>
          </a:xfrm>
        </p:grpSpPr>
        <p:sp>
          <p:nvSpPr>
            <p:cNvPr id="194" name="Oval 5"/>
            <p:cNvSpPr/>
            <p:nvPr/>
          </p:nvSpPr>
          <p:spPr>
            <a:xfrm>
              <a:off x="2696543" y="3065371"/>
              <a:ext cx="1179880" cy="1179881"/>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94" name="Freeform 22"/>
            <p:cNvSpPr/>
            <p:nvPr/>
          </p:nvSpPr>
          <p:spPr bwMode="auto">
            <a:xfrm flipH="1">
              <a:off x="2741060" y="3064189"/>
              <a:ext cx="1156655" cy="1610681"/>
            </a:xfrm>
            <a:custGeom>
              <a:avLst/>
              <a:gdLst>
                <a:gd name="T0" fmla="*/ 477 w 597"/>
                <a:gd name="T1" fmla="*/ 690 h 831"/>
                <a:gd name="T2" fmla="*/ 570 w 597"/>
                <a:gd name="T3" fmla="*/ 255 h 831"/>
                <a:gd name="T4" fmla="*/ 570 w 597"/>
                <a:gd name="T5" fmla="*/ 255 h 831"/>
                <a:gd name="T6" fmla="*/ 426 w 597"/>
                <a:gd name="T7" fmla="*/ 66 h 831"/>
                <a:gd name="T8" fmla="*/ 66 w 597"/>
                <a:gd name="T9" fmla="*/ 186 h 831"/>
                <a:gd name="T10" fmla="*/ 186 w 597"/>
                <a:gd name="T11" fmla="*/ 546 h 831"/>
                <a:gd name="T12" fmla="*/ 454 w 597"/>
                <a:gd name="T13" fmla="*/ 529 h 831"/>
                <a:gd name="T14" fmla="*/ 402 w 597"/>
                <a:gd name="T15" fmla="*/ 642 h 831"/>
                <a:gd name="T16" fmla="*/ 346 w 597"/>
                <a:gd name="T17" fmla="*/ 605 h 831"/>
                <a:gd name="T18" fmla="*/ 256 w 597"/>
                <a:gd name="T19" fmla="*/ 831 h 831"/>
                <a:gd name="T20" fmla="*/ 532 w 597"/>
                <a:gd name="T21" fmla="*/ 727 h 831"/>
                <a:gd name="T22" fmla="*/ 477 w 597"/>
                <a:gd name="T23" fmla="*/ 690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7" h="831">
                  <a:moveTo>
                    <a:pt x="477" y="690"/>
                  </a:moveTo>
                  <a:cubicBezTo>
                    <a:pt x="550" y="578"/>
                    <a:pt x="597" y="392"/>
                    <a:pt x="570" y="255"/>
                  </a:cubicBezTo>
                  <a:cubicBezTo>
                    <a:pt x="569" y="255"/>
                    <a:pt x="571" y="254"/>
                    <a:pt x="570" y="255"/>
                  </a:cubicBezTo>
                  <a:cubicBezTo>
                    <a:pt x="554" y="176"/>
                    <a:pt x="503" y="105"/>
                    <a:pt x="426" y="66"/>
                  </a:cubicBezTo>
                  <a:cubicBezTo>
                    <a:pt x="293" y="0"/>
                    <a:pt x="132" y="54"/>
                    <a:pt x="66" y="186"/>
                  </a:cubicBezTo>
                  <a:cubicBezTo>
                    <a:pt x="0" y="319"/>
                    <a:pt x="54" y="480"/>
                    <a:pt x="186" y="546"/>
                  </a:cubicBezTo>
                  <a:cubicBezTo>
                    <a:pt x="275" y="590"/>
                    <a:pt x="377" y="581"/>
                    <a:pt x="454" y="529"/>
                  </a:cubicBezTo>
                  <a:cubicBezTo>
                    <a:pt x="442" y="569"/>
                    <a:pt x="425" y="607"/>
                    <a:pt x="402" y="642"/>
                  </a:cubicBezTo>
                  <a:cubicBezTo>
                    <a:pt x="383" y="630"/>
                    <a:pt x="365" y="617"/>
                    <a:pt x="346" y="605"/>
                  </a:cubicBezTo>
                  <a:cubicBezTo>
                    <a:pt x="343" y="678"/>
                    <a:pt x="316" y="759"/>
                    <a:pt x="256" y="831"/>
                  </a:cubicBezTo>
                  <a:cubicBezTo>
                    <a:pt x="350" y="825"/>
                    <a:pt x="446" y="791"/>
                    <a:pt x="532" y="727"/>
                  </a:cubicBezTo>
                  <a:cubicBezTo>
                    <a:pt x="514" y="715"/>
                    <a:pt x="495" y="702"/>
                    <a:pt x="477" y="690"/>
                  </a:cubicBezTo>
                  <a:close/>
                </a:path>
              </a:pathLst>
            </a:custGeom>
            <a:solidFill>
              <a:srgbClr val="B3EBFF"/>
            </a:solidFill>
            <a:ln>
              <a:noFill/>
            </a:ln>
          </p:spPr>
          <p:txBody>
            <a:bodyPr vert="horz" wrap="square" lIns="91434" tIns="45717" rIns="91434" bIns="45717" numCol="1" anchor="t" anchorCtr="0" compatLnSpc="1"/>
            <a:lstStyle/>
            <a:p>
              <a:pPr algn="just">
                <a:lnSpc>
                  <a:spcPct val="120000"/>
                </a:lnSpc>
                <a:spcBef>
                  <a:spcPct val="0"/>
                </a:spcBef>
                <a:spcAft>
                  <a:spcPct val="0"/>
                </a:spcAft>
              </a:pPr>
              <a:endParaRPr lang="en-US" sz="760">
                <a:latin typeface="Arial" pitchFamily="34" charset="0"/>
                <a:ea typeface="Microsoft YaHei" panose="020B0503020204020204" pitchFamily="34" charset="-122"/>
                <a:cs typeface="+mn-ea"/>
                <a:sym typeface="Arial" pitchFamily="34" charset="0"/>
              </a:endParaRPr>
            </a:p>
          </p:txBody>
        </p:sp>
        <p:grpSp>
          <p:nvGrpSpPr>
            <p:cNvPr id="97" name="组合 96"/>
            <p:cNvGrpSpPr/>
            <p:nvPr/>
          </p:nvGrpSpPr>
          <p:grpSpPr>
            <a:xfrm>
              <a:off x="3189370" y="3453972"/>
              <a:ext cx="372903" cy="360473"/>
              <a:chOff x="2733098" y="4187405"/>
              <a:chExt cx="484675" cy="556238"/>
            </a:xfrm>
            <a:solidFill>
              <a:schemeClr val="bg1"/>
            </a:solidFill>
          </p:grpSpPr>
          <p:sp>
            <p:nvSpPr>
              <p:cNvPr id="98" name="Oval 302"/>
              <p:cNvSpPr>
                <a:spLocks noChangeArrowheads="1"/>
              </p:cNvSpPr>
              <p:nvPr/>
            </p:nvSpPr>
            <p:spPr bwMode="auto">
              <a:xfrm>
                <a:off x="2849117" y="4187405"/>
                <a:ext cx="84574" cy="107344"/>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99" name="Freeform 303"/>
              <p:cNvSpPr>
                <a:spLocks noEditPoints="1"/>
              </p:cNvSpPr>
              <p:nvPr/>
            </p:nvSpPr>
            <p:spPr bwMode="auto">
              <a:xfrm>
                <a:off x="2733098" y="4304508"/>
                <a:ext cx="310105" cy="439135"/>
              </a:xfrm>
              <a:custGeom>
                <a:avLst/>
                <a:gdLst>
                  <a:gd name="T0" fmla="*/ 121 w 121"/>
                  <a:gd name="T1" fmla="*/ 26 h 171"/>
                  <a:gd name="T2" fmla="*/ 120 w 121"/>
                  <a:gd name="T3" fmla="*/ 26 h 171"/>
                  <a:gd name="T4" fmla="*/ 114 w 121"/>
                  <a:gd name="T5" fmla="*/ 21 h 171"/>
                  <a:gd name="T6" fmla="*/ 90 w 121"/>
                  <a:gd name="T7" fmla="*/ 3 h 171"/>
                  <a:gd name="T8" fmla="*/ 84 w 121"/>
                  <a:gd name="T9" fmla="*/ 1 h 171"/>
                  <a:gd name="T10" fmla="*/ 76 w 121"/>
                  <a:gd name="T11" fmla="*/ 1 h 171"/>
                  <a:gd name="T12" fmla="*/ 74 w 121"/>
                  <a:gd name="T13" fmla="*/ 11 h 171"/>
                  <a:gd name="T14" fmla="*/ 67 w 121"/>
                  <a:gd name="T15" fmla="*/ 42 h 171"/>
                  <a:gd name="T16" fmla="*/ 67 w 121"/>
                  <a:gd name="T17" fmla="*/ 7 h 171"/>
                  <a:gd name="T18" fmla="*/ 58 w 121"/>
                  <a:gd name="T19" fmla="*/ 0 h 171"/>
                  <a:gd name="T20" fmla="*/ 58 w 121"/>
                  <a:gd name="T21" fmla="*/ 9 h 171"/>
                  <a:gd name="T22" fmla="*/ 45 w 121"/>
                  <a:gd name="T23" fmla="*/ 18 h 171"/>
                  <a:gd name="T24" fmla="*/ 40 w 121"/>
                  <a:gd name="T25" fmla="*/ 7 h 171"/>
                  <a:gd name="T26" fmla="*/ 47 w 121"/>
                  <a:gd name="T27" fmla="*/ 0 h 171"/>
                  <a:gd name="T28" fmla="*/ 38 w 121"/>
                  <a:gd name="T29" fmla="*/ 1 h 171"/>
                  <a:gd name="T30" fmla="*/ 3 w 121"/>
                  <a:gd name="T31" fmla="*/ 35 h 171"/>
                  <a:gd name="T32" fmla="*/ 3 w 121"/>
                  <a:gd name="T33" fmla="*/ 36 h 171"/>
                  <a:gd name="T34" fmla="*/ 1 w 121"/>
                  <a:gd name="T35" fmla="*/ 48 h 171"/>
                  <a:gd name="T36" fmla="*/ 2 w 121"/>
                  <a:gd name="T37" fmla="*/ 48 h 171"/>
                  <a:gd name="T38" fmla="*/ 2 w 121"/>
                  <a:gd name="T39" fmla="*/ 50 h 171"/>
                  <a:gd name="T40" fmla="*/ 6 w 121"/>
                  <a:gd name="T41" fmla="*/ 57 h 171"/>
                  <a:gd name="T42" fmla="*/ 20 w 121"/>
                  <a:gd name="T43" fmla="*/ 85 h 171"/>
                  <a:gd name="T44" fmla="*/ 33 w 121"/>
                  <a:gd name="T45" fmla="*/ 90 h 171"/>
                  <a:gd name="T46" fmla="*/ 35 w 121"/>
                  <a:gd name="T47" fmla="*/ 90 h 171"/>
                  <a:gd name="T48" fmla="*/ 60 w 121"/>
                  <a:gd name="T49" fmla="*/ 171 h 171"/>
                  <a:gd name="T50" fmla="*/ 56 w 121"/>
                  <a:gd name="T51" fmla="*/ 110 h 171"/>
                  <a:gd name="T52" fmla="*/ 89 w 121"/>
                  <a:gd name="T53" fmla="*/ 33 h 171"/>
                  <a:gd name="T54" fmla="*/ 93 w 121"/>
                  <a:gd name="T55" fmla="*/ 31 h 171"/>
                  <a:gd name="T56" fmla="*/ 75 w 121"/>
                  <a:gd name="T57" fmla="*/ 45 h 171"/>
                  <a:gd name="T58" fmla="*/ 89 w 121"/>
                  <a:gd name="T59" fmla="*/ 33 h 171"/>
                  <a:gd name="T60" fmla="*/ 30 w 121"/>
                  <a:gd name="T61" fmla="*/ 55 h 171"/>
                  <a:gd name="T62" fmla="*/ 24 w 121"/>
                  <a:gd name="T63" fmla="*/ 44 h 171"/>
                  <a:gd name="T64" fmla="*/ 33 w 121"/>
                  <a:gd name="T65" fmla="*/ 6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171">
                    <a:moveTo>
                      <a:pt x="120" y="42"/>
                    </a:moveTo>
                    <a:cubicBezTo>
                      <a:pt x="120" y="35"/>
                      <a:pt x="121" y="24"/>
                      <a:pt x="121" y="26"/>
                    </a:cubicBezTo>
                    <a:cubicBezTo>
                      <a:pt x="121" y="26"/>
                      <a:pt x="121" y="26"/>
                      <a:pt x="121" y="26"/>
                    </a:cubicBezTo>
                    <a:cubicBezTo>
                      <a:pt x="120" y="26"/>
                      <a:pt x="120" y="26"/>
                      <a:pt x="120" y="26"/>
                    </a:cubicBezTo>
                    <a:cubicBezTo>
                      <a:pt x="118" y="24"/>
                      <a:pt x="118" y="24"/>
                      <a:pt x="118" y="24"/>
                    </a:cubicBezTo>
                    <a:cubicBezTo>
                      <a:pt x="114" y="21"/>
                      <a:pt x="114" y="21"/>
                      <a:pt x="114" y="21"/>
                    </a:cubicBezTo>
                    <a:cubicBezTo>
                      <a:pt x="106" y="15"/>
                      <a:pt x="106" y="15"/>
                      <a:pt x="106" y="15"/>
                    </a:cubicBezTo>
                    <a:cubicBezTo>
                      <a:pt x="90" y="3"/>
                      <a:pt x="90" y="3"/>
                      <a:pt x="90" y="3"/>
                    </a:cubicBezTo>
                    <a:cubicBezTo>
                      <a:pt x="88" y="2"/>
                      <a:pt x="86" y="1"/>
                      <a:pt x="84" y="1"/>
                    </a:cubicBezTo>
                    <a:cubicBezTo>
                      <a:pt x="84" y="1"/>
                      <a:pt x="84" y="1"/>
                      <a:pt x="84" y="1"/>
                    </a:cubicBezTo>
                    <a:cubicBezTo>
                      <a:pt x="81" y="1"/>
                      <a:pt x="78" y="1"/>
                      <a:pt x="76" y="0"/>
                    </a:cubicBezTo>
                    <a:cubicBezTo>
                      <a:pt x="76" y="1"/>
                      <a:pt x="76" y="1"/>
                      <a:pt x="76" y="1"/>
                    </a:cubicBezTo>
                    <a:cubicBezTo>
                      <a:pt x="83" y="7"/>
                      <a:pt x="83" y="7"/>
                      <a:pt x="83" y="7"/>
                    </a:cubicBezTo>
                    <a:cubicBezTo>
                      <a:pt x="74" y="11"/>
                      <a:pt x="74" y="11"/>
                      <a:pt x="74" y="11"/>
                    </a:cubicBezTo>
                    <a:cubicBezTo>
                      <a:pt x="78" y="18"/>
                      <a:pt x="78" y="18"/>
                      <a:pt x="78" y="18"/>
                    </a:cubicBezTo>
                    <a:cubicBezTo>
                      <a:pt x="67" y="42"/>
                      <a:pt x="67" y="42"/>
                      <a:pt x="67" y="42"/>
                    </a:cubicBezTo>
                    <a:cubicBezTo>
                      <a:pt x="65" y="9"/>
                      <a:pt x="65" y="9"/>
                      <a:pt x="65" y="9"/>
                    </a:cubicBezTo>
                    <a:cubicBezTo>
                      <a:pt x="67" y="7"/>
                      <a:pt x="67" y="7"/>
                      <a:pt x="67" y="7"/>
                    </a:cubicBezTo>
                    <a:cubicBezTo>
                      <a:pt x="65" y="0"/>
                      <a:pt x="65" y="0"/>
                      <a:pt x="65" y="0"/>
                    </a:cubicBezTo>
                    <a:cubicBezTo>
                      <a:pt x="58" y="0"/>
                      <a:pt x="58" y="0"/>
                      <a:pt x="58" y="0"/>
                    </a:cubicBezTo>
                    <a:cubicBezTo>
                      <a:pt x="56" y="7"/>
                      <a:pt x="56" y="7"/>
                      <a:pt x="56" y="7"/>
                    </a:cubicBezTo>
                    <a:cubicBezTo>
                      <a:pt x="58" y="9"/>
                      <a:pt x="58" y="9"/>
                      <a:pt x="58" y="9"/>
                    </a:cubicBezTo>
                    <a:cubicBezTo>
                      <a:pt x="56" y="42"/>
                      <a:pt x="56" y="42"/>
                      <a:pt x="56" y="42"/>
                    </a:cubicBezTo>
                    <a:cubicBezTo>
                      <a:pt x="45" y="18"/>
                      <a:pt x="45" y="18"/>
                      <a:pt x="45" y="18"/>
                    </a:cubicBezTo>
                    <a:cubicBezTo>
                      <a:pt x="49" y="11"/>
                      <a:pt x="49" y="11"/>
                      <a:pt x="49" y="11"/>
                    </a:cubicBezTo>
                    <a:cubicBezTo>
                      <a:pt x="40" y="7"/>
                      <a:pt x="40" y="7"/>
                      <a:pt x="40" y="7"/>
                    </a:cubicBezTo>
                    <a:cubicBezTo>
                      <a:pt x="47" y="1"/>
                      <a:pt x="47" y="1"/>
                      <a:pt x="47" y="1"/>
                    </a:cubicBezTo>
                    <a:cubicBezTo>
                      <a:pt x="47" y="0"/>
                      <a:pt x="47" y="0"/>
                      <a:pt x="47" y="0"/>
                    </a:cubicBezTo>
                    <a:cubicBezTo>
                      <a:pt x="45" y="1"/>
                      <a:pt x="42" y="1"/>
                      <a:pt x="39" y="1"/>
                    </a:cubicBezTo>
                    <a:cubicBezTo>
                      <a:pt x="39" y="1"/>
                      <a:pt x="39" y="1"/>
                      <a:pt x="38" y="1"/>
                    </a:cubicBezTo>
                    <a:cubicBezTo>
                      <a:pt x="36" y="2"/>
                      <a:pt x="33" y="3"/>
                      <a:pt x="31" y="5"/>
                    </a:cubicBezTo>
                    <a:cubicBezTo>
                      <a:pt x="3" y="35"/>
                      <a:pt x="3" y="35"/>
                      <a:pt x="3" y="35"/>
                    </a:cubicBezTo>
                    <a:cubicBezTo>
                      <a:pt x="3" y="36"/>
                      <a:pt x="3" y="36"/>
                      <a:pt x="3" y="36"/>
                    </a:cubicBezTo>
                    <a:cubicBezTo>
                      <a:pt x="3" y="36"/>
                      <a:pt x="3" y="36"/>
                      <a:pt x="3" y="36"/>
                    </a:cubicBezTo>
                    <a:cubicBezTo>
                      <a:pt x="0" y="60"/>
                      <a:pt x="2" y="42"/>
                      <a:pt x="1" y="48"/>
                    </a:cubicBezTo>
                    <a:cubicBezTo>
                      <a:pt x="1" y="48"/>
                      <a:pt x="1" y="48"/>
                      <a:pt x="1" y="48"/>
                    </a:cubicBezTo>
                    <a:cubicBezTo>
                      <a:pt x="1" y="48"/>
                      <a:pt x="1" y="48"/>
                      <a:pt x="1" y="48"/>
                    </a:cubicBezTo>
                    <a:cubicBezTo>
                      <a:pt x="2" y="48"/>
                      <a:pt x="2" y="48"/>
                      <a:pt x="2" y="48"/>
                    </a:cubicBezTo>
                    <a:cubicBezTo>
                      <a:pt x="2" y="49"/>
                      <a:pt x="2" y="49"/>
                      <a:pt x="2" y="49"/>
                    </a:cubicBezTo>
                    <a:cubicBezTo>
                      <a:pt x="2" y="50"/>
                      <a:pt x="2" y="50"/>
                      <a:pt x="2" y="50"/>
                    </a:cubicBezTo>
                    <a:cubicBezTo>
                      <a:pt x="4" y="52"/>
                      <a:pt x="4" y="52"/>
                      <a:pt x="4" y="52"/>
                    </a:cubicBezTo>
                    <a:cubicBezTo>
                      <a:pt x="6" y="57"/>
                      <a:pt x="6" y="57"/>
                      <a:pt x="6" y="57"/>
                    </a:cubicBezTo>
                    <a:cubicBezTo>
                      <a:pt x="11" y="66"/>
                      <a:pt x="11" y="66"/>
                      <a:pt x="11" y="66"/>
                    </a:cubicBezTo>
                    <a:cubicBezTo>
                      <a:pt x="20" y="85"/>
                      <a:pt x="20" y="85"/>
                      <a:pt x="20" y="85"/>
                    </a:cubicBezTo>
                    <a:cubicBezTo>
                      <a:pt x="24" y="82"/>
                      <a:pt x="29" y="80"/>
                      <a:pt x="33" y="78"/>
                    </a:cubicBezTo>
                    <a:cubicBezTo>
                      <a:pt x="33" y="82"/>
                      <a:pt x="33" y="86"/>
                      <a:pt x="33" y="90"/>
                    </a:cubicBezTo>
                    <a:cubicBezTo>
                      <a:pt x="33" y="90"/>
                      <a:pt x="33" y="90"/>
                      <a:pt x="33" y="90"/>
                    </a:cubicBezTo>
                    <a:cubicBezTo>
                      <a:pt x="33" y="90"/>
                      <a:pt x="34" y="90"/>
                      <a:pt x="35" y="90"/>
                    </a:cubicBezTo>
                    <a:cubicBezTo>
                      <a:pt x="37" y="171"/>
                      <a:pt x="37" y="171"/>
                      <a:pt x="37" y="171"/>
                    </a:cubicBezTo>
                    <a:cubicBezTo>
                      <a:pt x="60" y="171"/>
                      <a:pt x="60" y="171"/>
                      <a:pt x="60" y="171"/>
                    </a:cubicBezTo>
                    <a:cubicBezTo>
                      <a:pt x="61" y="161"/>
                      <a:pt x="61" y="148"/>
                      <a:pt x="61" y="134"/>
                    </a:cubicBezTo>
                    <a:cubicBezTo>
                      <a:pt x="58" y="127"/>
                      <a:pt x="56" y="118"/>
                      <a:pt x="56" y="110"/>
                    </a:cubicBezTo>
                    <a:cubicBezTo>
                      <a:pt x="56" y="74"/>
                      <a:pt x="84" y="44"/>
                      <a:pt x="120" y="42"/>
                    </a:cubicBezTo>
                    <a:close/>
                    <a:moveTo>
                      <a:pt x="89" y="33"/>
                    </a:moveTo>
                    <a:cubicBezTo>
                      <a:pt x="89" y="31"/>
                      <a:pt x="89" y="29"/>
                      <a:pt x="89" y="27"/>
                    </a:cubicBezTo>
                    <a:cubicBezTo>
                      <a:pt x="93" y="31"/>
                      <a:pt x="93" y="31"/>
                      <a:pt x="93" y="31"/>
                    </a:cubicBezTo>
                    <a:cubicBezTo>
                      <a:pt x="96" y="33"/>
                      <a:pt x="96" y="33"/>
                      <a:pt x="96" y="33"/>
                    </a:cubicBezTo>
                    <a:cubicBezTo>
                      <a:pt x="75" y="45"/>
                      <a:pt x="75" y="45"/>
                      <a:pt x="75" y="45"/>
                    </a:cubicBezTo>
                    <a:cubicBezTo>
                      <a:pt x="74" y="42"/>
                      <a:pt x="74" y="42"/>
                      <a:pt x="74" y="42"/>
                    </a:cubicBezTo>
                    <a:lnTo>
                      <a:pt x="89" y="33"/>
                    </a:lnTo>
                    <a:close/>
                    <a:moveTo>
                      <a:pt x="33" y="60"/>
                    </a:moveTo>
                    <a:cubicBezTo>
                      <a:pt x="30" y="55"/>
                      <a:pt x="30" y="55"/>
                      <a:pt x="30" y="55"/>
                    </a:cubicBezTo>
                    <a:cubicBezTo>
                      <a:pt x="25" y="46"/>
                      <a:pt x="25" y="46"/>
                      <a:pt x="25" y="46"/>
                    </a:cubicBezTo>
                    <a:cubicBezTo>
                      <a:pt x="24" y="44"/>
                      <a:pt x="24" y="44"/>
                      <a:pt x="24" y="44"/>
                    </a:cubicBezTo>
                    <a:cubicBezTo>
                      <a:pt x="34" y="31"/>
                      <a:pt x="34" y="31"/>
                      <a:pt x="34" y="31"/>
                    </a:cubicBezTo>
                    <a:cubicBezTo>
                      <a:pt x="34" y="41"/>
                      <a:pt x="33" y="50"/>
                      <a:pt x="33"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0" name="Freeform 304"/>
              <p:cNvSpPr/>
              <p:nvPr/>
            </p:nvSpPr>
            <p:spPr bwMode="auto">
              <a:xfrm>
                <a:off x="2897909" y="4668827"/>
                <a:ext cx="60720" cy="74816"/>
              </a:xfrm>
              <a:custGeom>
                <a:avLst/>
                <a:gdLst>
                  <a:gd name="T0" fmla="*/ 0 w 24"/>
                  <a:gd name="T1" fmla="*/ 0 h 29"/>
                  <a:gd name="T2" fmla="*/ 1 w 24"/>
                  <a:gd name="T3" fmla="*/ 29 h 29"/>
                  <a:gd name="T4" fmla="*/ 24 w 24"/>
                  <a:gd name="T5" fmla="*/ 29 h 29"/>
                  <a:gd name="T6" fmla="*/ 24 w 24"/>
                  <a:gd name="T7" fmla="*/ 26 h 29"/>
                  <a:gd name="T8" fmla="*/ 0 w 24"/>
                  <a:gd name="T9" fmla="*/ 0 h 29"/>
                </a:gdLst>
                <a:ahLst/>
                <a:cxnLst>
                  <a:cxn ang="0">
                    <a:pos x="T0" y="T1"/>
                  </a:cxn>
                  <a:cxn ang="0">
                    <a:pos x="T2" y="T3"/>
                  </a:cxn>
                  <a:cxn ang="0">
                    <a:pos x="T4" y="T5"/>
                  </a:cxn>
                  <a:cxn ang="0">
                    <a:pos x="T6" y="T7"/>
                  </a:cxn>
                  <a:cxn ang="0">
                    <a:pos x="T8" y="T9"/>
                  </a:cxn>
                </a:cxnLst>
                <a:rect l="0" t="0" r="r" b="b"/>
                <a:pathLst>
                  <a:path w="24" h="28">
                    <a:moveTo>
                      <a:pt x="0" y="0"/>
                    </a:moveTo>
                    <a:cubicBezTo>
                      <a:pt x="1" y="29"/>
                      <a:pt x="1" y="29"/>
                      <a:pt x="1" y="29"/>
                    </a:cubicBezTo>
                    <a:cubicBezTo>
                      <a:pt x="24" y="29"/>
                      <a:pt x="24" y="29"/>
                      <a:pt x="24" y="29"/>
                    </a:cubicBezTo>
                    <a:cubicBezTo>
                      <a:pt x="24" y="28"/>
                      <a:pt x="24" y="27"/>
                      <a:pt x="24" y="26"/>
                    </a:cubicBezTo>
                    <a:cubicBezTo>
                      <a:pt x="14" y="19"/>
                      <a:pt x="6" y="11"/>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1" name="Freeform 305"/>
              <p:cNvSpPr/>
              <p:nvPr/>
            </p:nvSpPr>
            <p:spPr bwMode="auto">
              <a:xfrm>
                <a:off x="3035614" y="4422694"/>
                <a:ext cx="54214" cy="41203"/>
              </a:xfrm>
              <a:custGeom>
                <a:avLst/>
                <a:gdLst>
                  <a:gd name="T0" fmla="*/ 43 w 50"/>
                  <a:gd name="T1" fmla="*/ 0 h 38"/>
                  <a:gd name="T2" fmla="*/ 36 w 50"/>
                  <a:gd name="T3" fmla="*/ 0 h 38"/>
                  <a:gd name="T4" fmla="*/ 14 w 50"/>
                  <a:gd name="T5" fmla="*/ 0 h 38"/>
                  <a:gd name="T6" fmla="*/ 7 w 50"/>
                  <a:gd name="T7" fmla="*/ 0 h 38"/>
                  <a:gd name="T8" fmla="*/ 0 w 50"/>
                  <a:gd name="T9" fmla="*/ 38 h 38"/>
                  <a:gd name="T10" fmla="*/ 14 w 50"/>
                  <a:gd name="T11" fmla="*/ 38 h 38"/>
                  <a:gd name="T12" fmla="*/ 36 w 50"/>
                  <a:gd name="T13" fmla="*/ 38 h 38"/>
                  <a:gd name="T14" fmla="*/ 50 w 50"/>
                  <a:gd name="T15" fmla="*/ 38 h 38"/>
                  <a:gd name="T16" fmla="*/ 43 w 50"/>
                  <a:gd name="T1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38">
                    <a:moveTo>
                      <a:pt x="43" y="0"/>
                    </a:moveTo>
                    <a:lnTo>
                      <a:pt x="36" y="0"/>
                    </a:lnTo>
                    <a:lnTo>
                      <a:pt x="14" y="0"/>
                    </a:lnTo>
                    <a:lnTo>
                      <a:pt x="7" y="0"/>
                    </a:lnTo>
                    <a:lnTo>
                      <a:pt x="0" y="38"/>
                    </a:lnTo>
                    <a:lnTo>
                      <a:pt x="14" y="38"/>
                    </a:lnTo>
                    <a:lnTo>
                      <a:pt x="36" y="38"/>
                    </a:lnTo>
                    <a:lnTo>
                      <a:pt x="50" y="38"/>
                    </a:lnTo>
                    <a:lnTo>
                      <a:pt x="4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2" name="Freeform 306"/>
              <p:cNvSpPr/>
              <p:nvPr/>
            </p:nvSpPr>
            <p:spPr bwMode="auto">
              <a:xfrm>
                <a:off x="2964051" y="4430285"/>
                <a:ext cx="61805" cy="59636"/>
              </a:xfrm>
              <a:custGeom>
                <a:avLst/>
                <a:gdLst>
                  <a:gd name="T0" fmla="*/ 33 w 57"/>
                  <a:gd name="T1" fmla="*/ 0 h 55"/>
                  <a:gd name="T2" fmla="*/ 26 w 57"/>
                  <a:gd name="T3" fmla="*/ 5 h 55"/>
                  <a:gd name="T4" fmla="*/ 7 w 57"/>
                  <a:gd name="T5" fmla="*/ 14 h 55"/>
                  <a:gd name="T6" fmla="*/ 0 w 57"/>
                  <a:gd name="T7" fmla="*/ 19 h 55"/>
                  <a:gd name="T8" fmla="*/ 14 w 57"/>
                  <a:gd name="T9" fmla="*/ 55 h 55"/>
                  <a:gd name="T10" fmla="*/ 28 w 57"/>
                  <a:gd name="T11" fmla="*/ 47 h 55"/>
                  <a:gd name="T12" fmla="*/ 45 w 57"/>
                  <a:gd name="T13" fmla="*/ 38 h 55"/>
                  <a:gd name="T14" fmla="*/ 57 w 57"/>
                  <a:gd name="T15" fmla="*/ 31 h 55"/>
                  <a:gd name="T16" fmla="*/ 33 w 57"/>
                  <a:gd name="T17" fmla="*/ 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33" y="0"/>
                    </a:moveTo>
                    <a:lnTo>
                      <a:pt x="26" y="5"/>
                    </a:lnTo>
                    <a:lnTo>
                      <a:pt x="7" y="14"/>
                    </a:lnTo>
                    <a:lnTo>
                      <a:pt x="0" y="19"/>
                    </a:lnTo>
                    <a:lnTo>
                      <a:pt x="14" y="55"/>
                    </a:lnTo>
                    <a:lnTo>
                      <a:pt x="28" y="47"/>
                    </a:lnTo>
                    <a:lnTo>
                      <a:pt x="45" y="38"/>
                    </a:lnTo>
                    <a:lnTo>
                      <a:pt x="57" y="31"/>
                    </a:lnTo>
                    <a:lnTo>
                      <a:pt x="3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3" name="Freeform 307"/>
              <p:cNvSpPr/>
              <p:nvPr/>
            </p:nvSpPr>
            <p:spPr bwMode="auto">
              <a:xfrm>
                <a:off x="2909837" y="4479077"/>
                <a:ext cx="61805" cy="61805"/>
              </a:xfrm>
              <a:custGeom>
                <a:avLst/>
                <a:gdLst>
                  <a:gd name="T0" fmla="*/ 19 w 57"/>
                  <a:gd name="T1" fmla="*/ 0 h 57"/>
                  <a:gd name="T2" fmla="*/ 15 w 57"/>
                  <a:gd name="T3" fmla="*/ 7 h 57"/>
                  <a:gd name="T4" fmla="*/ 5 w 57"/>
                  <a:gd name="T5" fmla="*/ 26 h 57"/>
                  <a:gd name="T6" fmla="*/ 0 w 57"/>
                  <a:gd name="T7" fmla="*/ 33 h 57"/>
                  <a:gd name="T8" fmla="*/ 31 w 57"/>
                  <a:gd name="T9" fmla="*/ 57 h 57"/>
                  <a:gd name="T10" fmla="*/ 38 w 57"/>
                  <a:gd name="T11" fmla="*/ 45 h 57"/>
                  <a:gd name="T12" fmla="*/ 50 w 57"/>
                  <a:gd name="T13" fmla="*/ 26 h 57"/>
                  <a:gd name="T14" fmla="*/ 57 w 57"/>
                  <a:gd name="T15" fmla="*/ 14 h 57"/>
                  <a:gd name="T16" fmla="*/ 19 w 57"/>
                  <a:gd name="T17"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7">
                    <a:moveTo>
                      <a:pt x="19" y="0"/>
                    </a:moveTo>
                    <a:lnTo>
                      <a:pt x="15" y="7"/>
                    </a:lnTo>
                    <a:lnTo>
                      <a:pt x="5" y="26"/>
                    </a:lnTo>
                    <a:lnTo>
                      <a:pt x="0" y="33"/>
                    </a:lnTo>
                    <a:lnTo>
                      <a:pt x="31" y="57"/>
                    </a:lnTo>
                    <a:lnTo>
                      <a:pt x="38" y="45"/>
                    </a:lnTo>
                    <a:lnTo>
                      <a:pt x="50" y="26"/>
                    </a:lnTo>
                    <a:lnTo>
                      <a:pt x="57" y="14"/>
                    </a:lnTo>
                    <a:lnTo>
                      <a:pt x="1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4" name="Freeform 308"/>
              <p:cNvSpPr/>
              <p:nvPr/>
            </p:nvSpPr>
            <p:spPr bwMode="auto">
              <a:xfrm>
                <a:off x="2897909" y="4550640"/>
                <a:ext cx="40119" cy="52046"/>
              </a:xfrm>
              <a:custGeom>
                <a:avLst/>
                <a:gdLst>
                  <a:gd name="T0" fmla="*/ 0 w 37"/>
                  <a:gd name="T1" fmla="*/ 5 h 48"/>
                  <a:gd name="T2" fmla="*/ 0 w 37"/>
                  <a:gd name="T3" fmla="*/ 14 h 48"/>
                  <a:gd name="T4" fmla="*/ 0 w 37"/>
                  <a:gd name="T5" fmla="*/ 33 h 48"/>
                  <a:gd name="T6" fmla="*/ 0 w 37"/>
                  <a:gd name="T7" fmla="*/ 43 h 48"/>
                  <a:gd name="T8" fmla="*/ 37 w 37"/>
                  <a:gd name="T9" fmla="*/ 48 h 48"/>
                  <a:gd name="T10" fmla="*/ 37 w 37"/>
                  <a:gd name="T11" fmla="*/ 33 h 48"/>
                  <a:gd name="T12" fmla="*/ 37 w 37"/>
                  <a:gd name="T13" fmla="*/ 14 h 48"/>
                  <a:gd name="T14" fmla="*/ 37 w 37"/>
                  <a:gd name="T15" fmla="*/ 0 h 48"/>
                  <a:gd name="T16" fmla="*/ 0 w 37"/>
                  <a:gd name="T17" fmla="*/ 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48">
                    <a:moveTo>
                      <a:pt x="0" y="5"/>
                    </a:moveTo>
                    <a:lnTo>
                      <a:pt x="0" y="14"/>
                    </a:lnTo>
                    <a:lnTo>
                      <a:pt x="0" y="33"/>
                    </a:lnTo>
                    <a:lnTo>
                      <a:pt x="0" y="43"/>
                    </a:lnTo>
                    <a:lnTo>
                      <a:pt x="37" y="48"/>
                    </a:lnTo>
                    <a:lnTo>
                      <a:pt x="37" y="33"/>
                    </a:lnTo>
                    <a:lnTo>
                      <a:pt x="37" y="14"/>
                    </a:lnTo>
                    <a:lnTo>
                      <a:pt x="37" y="0"/>
                    </a:lnTo>
                    <a:lnTo>
                      <a:pt x="0"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5" name="Freeform 309"/>
              <p:cNvSpPr/>
              <p:nvPr/>
            </p:nvSpPr>
            <p:spPr bwMode="auto">
              <a:xfrm>
                <a:off x="2905500" y="4612444"/>
                <a:ext cx="58551" cy="61805"/>
              </a:xfrm>
              <a:custGeom>
                <a:avLst/>
                <a:gdLst>
                  <a:gd name="T0" fmla="*/ 0 w 54"/>
                  <a:gd name="T1" fmla="*/ 26 h 57"/>
                  <a:gd name="T2" fmla="*/ 4 w 54"/>
                  <a:gd name="T3" fmla="*/ 33 h 57"/>
                  <a:gd name="T4" fmla="*/ 14 w 54"/>
                  <a:gd name="T5" fmla="*/ 50 h 57"/>
                  <a:gd name="T6" fmla="*/ 19 w 54"/>
                  <a:gd name="T7" fmla="*/ 57 h 57"/>
                  <a:gd name="T8" fmla="*/ 54 w 54"/>
                  <a:gd name="T9" fmla="*/ 43 h 57"/>
                  <a:gd name="T10" fmla="*/ 47 w 54"/>
                  <a:gd name="T11" fmla="*/ 31 h 57"/>
                  <a:gd name="T12" fmla="*/ 37 w 54"/>
                  <a:gd name="T13" fmla="*/ 14 h 57"/>
                  <a:gd name="T14" fmla="*/ 30 w 54"/>
                  <a:gd name="T15" fmla="*/ 0 h 57"/>
                  <a:gd name="T16" fmla="*/ 0 w 54"/>
                  <a:gd name="T17" fmla="*/ 2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7">
                    <a:moveTo>
                      <a:pt x="0" y="26"/>
                    </a:moveTo>
                    <a:lnTo>
                      <a:pt x="4" y="33"/>
                    </a:lnTo>
                    <a:lnTo>
                      <a:pt x="14" y="50"/>
                    </a:lnTo>
                    <a:lnTo>
                      <a:pt x="19" y="57"/>
                    </a:lnTo>
                    <a:lnTo>
                      <a:pt x="54" y="43"/>
                    </a:lnTo>
                    <a:lnTo>
                      <a:pt x="47" y="31"/>
                    </a:lnTo>
                    <a:lnTo>
                      <a:pt x="37" y="14"/>
                    </a:lnTo>
                    <a:lnTo>
                      <a:pt x="30" y="0"/>
                    </a:lnTo>
                    <a:lnTo>
                      <a:pt x="0"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6" name="Freeform 310"/>
              <p:cNvSpPr/>
              <p:nvPr/>
            </p:nvSpPr>
            <p:spPr bwMode="auto">
              <a:xfrm>
                <a:off x="2954292" y="4668827"/>
                <a:ext cx="60720" cy="58551"/>
              </a:xfrm>
              <a:custGeom>
                <a:avLst/>
                <a:gdLst>
                  <a:gd name="T0" fmla="*/ 0 w 56"/>
                  <a:gd name="T1" fmla="*/ 35 h 54"/>
                  <a:gd name="T2" fmla="*/ 7 w 56"/>
                  <a:gd name="T3" fmla="*/ 40 h 54"/>
                  <a:gd name="T4" fmla="*/ 26 w 56"/>
                  <a:gd name="T5" fmla="*/ 50 h 54"/>
                  <a:gd name="T6" fmla="*/ 30 w 56"/>
                  <a:gd name="T7" fmla="*/ 54 h 54"/>
                  <a:gd name="T8" fmla="*/ 56 w 56"/>
                  <a:gd name="T9" fmla="*/ 24 h 54"/>
                  <a:gd name="T10" fmla="*/ 45 w 56"/>
                  <a:gd name="T11" fmla="*/ 17 h 54"/>
                  <a:gd name="T12" fmla="*/ 26 w 56"/>
                  <a:gd name="T13" fmla="*/ 7 h 54"/>
                  <a:gd name="T14" fmla="*/ 14 w 56"/>
                  <a:gd name="T15" fmla="*/ 0 h 54"/>
                  <a:gd name="T16" fmla="*/ 0 w 56"/>
                  <a:gd name="T17" fmla="*/ 35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0" y="35"/>
                    </a:moveTo>
                    <a:lnTo>
                      <a:pt x="7" y="40"/>
                    </a:lnTo>
                    <a:lnTo>
                      <a:pt x="26" y="50"/>
                    </a:lnTo>
                    <a:lnTo>
                      <a:pt x="30" y="54"/>
                    </a:lnTo>
                    <a:lnTo>
                      <a:pt x="56" y="24"/>
                    </a:lnTo>
                    <a:lnTo>
                      <a:pt x="45" y="17"/>
                    </a:lnTo>
                    <a:lnTo>
                      <a:pt x="26" y="7"/>
                    </a:lnTo>
                    <a:lnTo>
                      <a:pt x="14" y="0"/>
                    </a:lnTo>
                    <a:lnTo>
                      <a:pt x="0"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7" name="Freeform 311"/>
              <p:cNvSpPr/>
              <p:nvPr/>
            </p:nvSpPr>
            <p:spPr bwMode="auto">
              <a:xfrm>
                <a:off x="3022602" y="4699187"/>
                <a:ext cx="54214" cy="44456"/>
              </a:xfrm>
              <a:custGeom>
                <a:avLst/>
                <a:gdLst>
                  <a:gd name="T0" fmla="*/ 8 w 50"/>
                  <a:gd name="T1" fmla="*/ 41 h 41"/>
                  <a:gd name="T2" fmla="*/ 15 w 50"/>
                  <a:gd name="T3" fmla="*/ 41 h 41"/>
                  <a:gd name="T4" fmla="*/ 36 w 50"/>
                  <a:gd name="T5" fmla="*/ 41 h 41"/>
                  <a:gd name="T6" fmla="*/ 43 w 50"/>
                  <a:gd name="T7" fmla="*/ 41 h 41"/>
                  <a:gd name="T8" fmla="*/ 50 w 50"/>
                  <a:gd name="T9" fmla="*/ 0 h 41"/>
                  <a:gd name="T10" fmla="*/ 36 w 50"/>
                  <a:gd name="T11" fmla="*/ 0 h 41"/>
                  <a:gd name="T12" fmla="*/ 15 w 50"/>
                  <a:gd name="T13" fmla="*/ 0 h 41"/>
                  <a:gd name="T14" fmla="*/ 0 w 50"/>
                  <a:gd name="T15" fmla="*/ 0 h 41"/>
                  <a:gd name="T16" fmla="*/ 8 w 50"/>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41">
                    <a:moveTo>
                      <a:pt x="8" y="41"/>
                    </a:moveTo>
                    <a:lnTo>
                      <a:pt x="15" y="41"/>
                    </a:lnTo>
                    <a:lnTo>
                      <a:pt x="36" y="41"/>
                    </a:lnTo>
                    <a:lnTo>
                      <a:pt x="43" y="41"/>
                    </a:lnTo>
                    <a:lnTo>
                      <a:pt x="50" y="0"/>
                    </a:lnTo>
                    <a:lnTo>
                      <a:pt x="36" y="0"/>
                    </a:lnTo>
                    <a:lnTo>
                      <a:pt x="15" y="0"/>
                    </a:lnTo>
                    <a:lnTo>
                      <a:pt x="0" y="0"/>
                    </a:lnTo>
                    <a:lnTo>
                      <a:pt x="8"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8" name="Freeform 312"/>
              <p:cNvSpPr/>
              <p:nvPr/>
            </p:nvSpPr>
            <p:spPr bwMode="auto">
              <a:xfrm>
                <a:off x="3087659" y="4674248"/>
                <a:ext cx="60720" cy="58551"/>
              </a:xfrm>
              <a:custGeom>
                <a:avLst/>
                <a:gdLst>
                  <a:gd name="T0" fmla="*/ 26 w 56"/>
                  <a:gd name="T1" fmla="*/ 54 h 54"/>
                  <a:gd name="T2" fmla="*/ 30 w 56"/>
                  <a:gd name="T3" fmla="*/ 52 h 54"/>
                  <a:gd name="T4" fmla="*/ 49 w 56"/>
                  <a:gd name="T5" fmla="*/ 40 h 54"/>
                  <a:gd name="T6" fmla="*/ 56 w 56"/>
                  <a:gd name="T7" fmla="*/ 38 h 54"/>
                  <a:gd name="T8" fmla="*/ 42 w 56"/>
                  <a:gd name="T9" fmla="*/ 0 h 54"/>
                  <a:gd name="T10" fmla="*/ 30 w 56"/>
                  <a:gd name="T11" fmla="*/ 7 h 54"/>
                  <a:gd name="T12" fmla="*/ 11 w 56"/>
                  <a:gd name="T13" fmla="*/ 19 h 54"/>
                  <a:gd name="T14" fmla="*/ 0 w 56"/>
                  <a:gd name="T15" fmla="*/ 26 h 54"/>
                  <a:gd name="T16" fmla="*/ 26 w 56"/>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4">
                    <a:moveTo>
                      <a:pt x="26" y="54"/>
                    </a:moveTo>
                    <a:lnTo>
                      <a:pt x="30" y="52"/>
                    </a:lnTo>
                    <a:lnTo>
                      <a:pt x="49" y="40"/>
                    </a:lnTo>
                    <a:lnTo>
                      <a:pt x="56" y="38"/>
                    </a:lnTo>
                    <a:lnTo>
                      <a:pt x="42" y="0"/>
                    </a:lnTo>
                    <a:lnTo>
                      <a:pt x="30" y="7"/>
                    </a:lnTo>
                    <a:lnTo>
                      <a:pt x="11" y="19"/>
                    </a:lnTo>
                    <a:lnTo>
                      <a:pt x="0" y="26"/>
                    </a:lnTo>
                    <a:lnTo>
                      <a:pt x="2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09" name="Freeform 313"/>
              <p:cNvSpPr/>
              <p:nvPr/>
            </p:nvSpPr>
            <p:spPr bwMode="auto">
              <a:xfrm>
                <a:off x="3144042" y="4625456"/>
                <a:ext cx="58551" cy="58551"/>
              </a:xfrm>
              <a:custGeom>
                <a:avLst/>
                <a:gdLst>
                  <a:gd name="T0" fmla="*/ 35 w 54"/>
                  <a:gd name="T1" fmla="*/ 54 h 54"/>
                  <a:gd name="T2" fmla="*/ 40 w 54"/>
                  <a:gd name="T3" fmla="*/ 47 h 54"/>
                  <a:gd name="T4" fmla="*/ 49 w 54"/>
                  <a:gd name="T5" fmla="*/ 31 h 54"/>
                  <a:gd name="T6" fmla="*/ 54 w 54"/>
                  <a:gd name="T7" fmla="*/ 23 h 54"/>
                  <a:gd name="T8" fmla="*/ 23 w 54"/>
                  <a:gd name="T9" fmla="*/ 0 h 54"/>
                  <a:gd name="T10" fmla="*/ 16 w 54"/>
                  <a:gd name="T11" fmla="*/ 12 h 54"/>
                  <a:gd name="T12" fmla="*/ 7 w 54"/>
                  <a:gd name="T13" fmla="*/ 28 h 54"/>
                  <a:gd name="T14" fmla="*/ 0 w 54"/>
                  <a:gd name="T15" fmla="*/ 40 h 54"/>
                  <a:gd name="T16" fmla="*/ 35 w 54"/>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4">
                    <a:moveTo>
                      <a:pt x="35" y="54"/>
                    </a:moveTo>
                    <a:lnTo>
                      <a:pt x="40" y="47"/>
                    </a:lnTo>
                    <a:lnTo>
                      <a:pt x="49" y="31"/>
                    </a:lnTo>
                    <a:lnTo>
                      <a:pt x="54" y="23"/>
                    </a:lnTo>
                    <a:lnTo>
                      <a:pt x="23" y="0"/>
                    </a:lnTo>
                    <a:lnTo>
                      <a:pt x="16" y="12"/>
                    </a:lnTo>
                    <a:lnTo>
                      <a:pt x="7" y="28"/>
                    </a:lnTo>
                    <a:lnTo>
                      <a:pt x="0" y="40"/>
                    </a:lnTo>
                    <a:lnTo>
                      <a:pt x="3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0" name="Freeform 314"/>
              <p:cNvSpPr/>
              <p:nvPr/>
            </p:nvSpPr>
            <p:spPr bwMode="auto">
              <a:xfrm>
                <a:off x="3174402" y="4563651"/>
                <a:ext cx="43371" cy="50962"/>
              </a:xfrm>
              <a:custGeom>
                <a:avLst/>
                <a:gdLst>
                  <a:gd name="T0" fmla="*/ 40 w 40"/>
                  <a:gd name="T1" fmla="*/ 43 h 47"/>
                  <a:gd name="T2" fmla="*/ 40 w 40"/>
                  <a:gd name="T3" fmla="*/ 33 h 47"/>
                  <a:gd name="T4" fmla="*/ 40 w 40"/>
                  <a:gd name="T5" fmla="*/ 14 h 47"/>
                  <a:gd name="T6" fmla="*/ 40 w 40"/>
                  <a:gd name="T7" fmla="*/ 5 h 47"/>
                  <a:gd name="T8" fmla="*/ 0 w 40"/>
                  <a:gd name="T9" fmla="*/ 0 h 47"/>
                  <a:gd name="T10" fmla="*/ 0 w 40"/>
                  <a:gd name="T11" fmla="*/ 14 h 47"/>
                  <a:gd name="T12" fmla="*/ 0 w 40"/>
                  <a:gd name="T13" fmla="*/ 33 h 47"/>
                  <a:gd name="T14" fmla="*/ 0 w 40"/>
                  <a:gd name="T15" fmla="*/ 47 h 47"/>
                  <a:gd name="T16" fmla="*/ 40 w 40"/>
                  <a:gd name="T17" fmla="*/ 43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47">
                    <a:moveTo>
                      <a:pt x="40" y="43"/>
                    </a:moveTo>
                    <a:lnTo>
                      <a:pt x="40" y="33"/>
                    </a:lnTo>
                    <a:lnTo>
                      <a:pt x="40" y="14"/>
                    </a:lnTo>
                    <a:lnTo>
                      <a:pt x="40" y="5"/>
                    </a:lnTo>
                    <a:lnTo>
                      <a:pt x="0" y="0"/>
                    </a:lnTo>
                    <a:lnTo>
                      <a:pt x="0" y="14"/>
                    </a:lnTo>
                    <a:lnTo>
                      <a:pt x="0" y="33"/>
                    </a:lnTo>
                    <a:lnTo>
                      <a:pt x="0" y="47"/>
                    </a:lnTo>
                    <a:lnTo>
                      <a:pt x="40"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1" name="Freeform 315"/>
              <p:cNvSpPr/>
              <p:nvPr/>
            </p:nvSpPr>
            <p:spPr bwMode="auto">
              <a:xfrm>
                <a:off x="3148379" y="4492088"/>
                <a:ext cx="59636" cy="58551"/>
              </a:xfrm>
              <a:custGeom>
                <a:avLst/>
                <a:gdLst>
                  <a:gd name="T0" fmla="*/ 55 w 55"/>
                  <a:gd name="T1" fmla="*/ 31 h 54"/>
                  <a:gd name="T2" fmla="*/ 52 w 55"/>
                  <a:gd name="T3" fmla="*/ 24 h 54"/>
                  <a:gd name="T4" fmla="*/ 40 w 55"/>
                  <a:gd name="T5" fmla="*/ 7 h 54"/>
                  <a:gd name="T6" fmla="*/ 38 w 55"/>
                  <a:gd name="T7" fmla="*/ 0 h 54"/>
                  <a:gd name="T8" fmla="*/ 0 w 55"/>
                  <a:gd name="T9" fmla="*/ 14 h 54"/>
                  <a:gd name="T10" fmla="*/ 7 w 55"/>
                  <a:gd name="T11" fmla="*/ 26 h 54"/>
                  <a:gd name="T12" fmla="*/ 17 w 55"/>
                  <a:gd name="T13" fmla="*/ 42 h 54"/>
                  <a:gd name="T14" fmla="*/ 24 w 55"/>
                  <a:gd name="T15" fmla="*/ 54 h 54"/>
                  <a:gd name="T16" fmla="*/ 55 w 55"/>
                  <a:gd name="T17" fmla="*/ 3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54">
                    <a:moveTo>
                      <a:pt x="55" y="31"/>
                    </a:moveTo>
                    <a:lnTo>
                      <a:pt x="52" y="24"/>
                    </a:lnTo>
                    <a:lnTo>
                      <a:pt x="40" y="7"/>
                    </a:lnTo>
                    <a:lnTo>
                      <a:pt x="38" y="0"/>
                    </a:lnTo>
                    <a:lnTo>
                      <a:pt x="0" y="14"/>
                    </a:lnTo>
                    <a:lnTo>
                      <a:pt x="7" y="26"/>
                    </a:lnTo>
                    <a:lnTo>
                      <a:pt x="17" y="42"/>
                    </a:lnTo>
                    <a:lnTo>
                      <a:pt x="24" y="54"/>
                    </a:lnTo>
                    <a:lnTo>
                      <a:pt x="55"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2" name="Freeform 316"/>
              <p:cNvSpPr/>
              <p:nvPr/>
            </p:nvSpPr>
            <p:spPr bwMode="auto">
              <a:xfrm>
                <a:off x="3097418" y="4437874"/>
                <a:ext cx="61805" cy="59636"/>
              </a:xfrm>
              <a:custGeom>
                <a:avLst/>
                <a:gdLst>
                  <a:gd name="T0" fmla="*/ 57 w 57"/>
                  <a:gd name="T1" fmla="*/ 17 h 55"/>
                  <a:gd name="T2" fmla="*/ 50 w 57"/>
                  <a:gd name="T3" fmla="*/ 14 h 55"/>
                  <a:gd name="T4" fmla="*/ 33 w 57"/>
                  <a:gd name="T5" fmla="*/ 3 h 55"/>
                  <a:gd name="T6" fmla="*/ 26 w 57"/>
                  <a:gd name="T7" fmla="*/ 0 h 55"/>
                  <a:gd name="T8" fmla="*/ 0 w 57"/>
                  <a:gd name="T9" fmla="*/ 31 h 55"/>
                  <a:gd name="T10" fmla="*/ 14 w 57"/>
                  <a:gd name="T11" fmla="*/ 38 h 55"/>
                  <a:gd name="T12" fmla="*/ 31 w 57"/>
                  <a:gd name="T13" fmla="*/ 48 h 55"/>
                  <a:gd name="T14" fmla="*/ 43 w 57"/>
                  <a:gd name="T15" fmla="*/ 55 h 55"/>
                  <a:gd name="T16" fmla="*/ 57 w 57"/>
                  <a:gd name="T17" fmla="*/ 1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55">
                    <a:moveTo>
                      <a:pt x="57" y="17"/>
                    </a:moveTo>
                    <a:lnTo>
                      <a:pt x="50" y="14"/>
                    </a:lnTo>
                    <a:lnTo>
                      <a:pt x="33" y="3"/>
                    </a:lnTo>
                    <a:lnTo>
                      <a:pt x="26" y="0"/>
                    </a:lnTo>
                    <a:lnTo>
                      <a:pt x="0" y="31"/>
                    </a:lnTo>
                    <a:lnTo>
                      <a:pt x="14" y="38"/>
                    </a:lnTo>
                    <a:lnTo>
                      <a:pt x="31" y="48"/>
                    </a:lnTo>
                    <a:lnTo>
                      <a:pt x="43" y="55"/>
                    </a:lnTo>
                    <a:lnTo>
                      <a:pt x="57"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3" name="Freeform 317"/>
              <p:cNvSpPr>
                <a:spLocks noEditPoints="1"/>
              </p:cNvSpPr>
              <p:nvPr/>
            </p:nvSpPr>
            <p:spPr bwMode="auto">
              <a:xfrm>
                <a:off x="2926101" y="4448717"/>
                <a:ext cx="263481" cy="266734"/>
              </a:xfrm>
              <a:custGeom>
                <a:avLst/>
                <a:gdLst>
                  <a:gd name="T0" fmla="*/ 51 w 103"/>
                  <a:gd name="T1" fmla="*/ 104 h 104"/>
                  <a:gd name="T2" fmla="*/ 0 w 103"/>
                  <a:gd name="T3" fmla="*/ 52 h 104"/>
                  <a:gd name="T4" fmla="*/ 51 w 103"/>
                  <a:gd name="T5" fmla="*/ 0 h 104"/>
                  <a:gd name="T6" fmla="*/ 103 w 103"/>
                  <a:gd name="T7" fmla="*/ 52 h 104"/>
                  <a:gd name="T8" fmla="*/ 51 w 103"/>
                  <a:gd name="T9" fmla="*/ 104 h 104"/>
                  <a:gd name="T10" fmla="*/ 51 w 103"/>
                  <a:gd name="T11" fmla="*/ 16 h 104"/>
                  <a:gd name="T12" fmla="*/ 15 w 103"/>
                  <a:gd name="T13" fmla="*/ 52 h 104"/>
                  <a:gd name="T14" fmla="*/ 51 w 103"/>
                  <a:gd name="T15" fmla="*/ 89 h 104"/>
                  <a:gd name="T16" fmla="*/ 87 w 103"/>
                  <a:gd name="T17" fmla="*/ 52 h 104"/>
                  <a:gd name="T18" fmla="*/ 51 w 103"/>
                  <a:gd name="T19" fmla="*/ 1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104">
                    <a:moveTo>
                      <a:pt x="51" y="104"/>
                    </a:moveTo>
                    <a:cubicBezTo>
                      <a:pt x="23" y="104"/>
                      <a:pt x="0" y="81"/>
                      <a:pt x="0" y="52"/>
                    </a:cubicBezTo>
                    <a:cubicBezTo>
                      <a:pt x="0" y="24"/>
                      <a:pt x="23" y="0"/>
                      <a:pt x="51" y="0"/>
                    </a:cubicBezTo>
                    <a:cubicBezTo>
                      <a:pt x="80" y="0"/>
                      <a:pt x="103" y="24"/>
                      <a:pt x="103" y="52"/>
                    </a:cubicBezTo>
                    <a:cubicBezTo>
                      <a:pt x="103" y="81"/>
                      <a:pt x="80" y="104"/>
                      <a:pt x="51" y="104"/>
                    </a:cubicBezTo>
                    <a:close/>
                    <a:moveTo>
                      <a:pt x="51" y="16"/>
                    </a:moveTo>
                    <a:cubicBezTo>
                      <a:pt x="31" y="16"/>
                      <a:pt x="15" y="32"/>
                      <a:pt x="15" y="52"/>
                    </a:cubicBezTo>
                    <a:cubicBezTo>
                      <a:pt x="15" y="73"/>
                      <a:pt x="31" y="89"/>
                      <a:pt x="51" y="89"/>
                    </a:cubicBezTo>
                    <a:cubicBezTo>
                      <a:pt x="71" y="89"/>
                      <a:pt x="87" y="73"/>
                      <a:pt x="87" y="52"/>
                    </a:cubicBezTo>
                    <a:cubicBezTo>
                      <a:pt x="87" y="32"/>
                      <a:pt x="71" y="16"/>
                      <a:pt x="5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14" name="Oval 318"/>
              <p:cNvSpPr>
                <a:spLocks noChangeArrowheads="1"/>
              </p:cNvSpPr>
              <p:nvPr/>
            </p:nvSpPr>
            <p:spPr bwMode="auto">
              <a:xfrm>
                <a:off x="2999832" y="4525702"/>
                <a:ext cx="112766" cy="112766"/>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197" name="文本框 196"/>
          <p:cNvSpPr txBox="1"/>
          <p:nvPr/>
        </p:nvSpPr>
        <p:spPr bwMode="auto">
          <a:xfrm flipH="1">
            <a:off x="6176358" y="5119515"/>
            <a:ext cx="2424249"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勤勉高效原则</a:t>
            </a:r>
          </a:p>
        </p:txBody>
      </p:sp>
      <p:sp>
        <p:nvSpPr>
          <p:cNvPr id="198" name="文本框 197"/>
          <p:cNvSpPr txBox="1"/>
          <p:nvPr/>
        </p:nvSpPr>
        <p:spPr bwMode="auto">
          <a:xfrm flipH="1">
            <a:off x="680072" y="3102103"/>
            <a:ext cx="2478717"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诚实信用原则</a:t>
            </a:r>
          </a:p>
        </p:txBody>
      </p:sp>
      <p:sp>
        <p:nvSpPr>
          <p:cNvPr id="199" name="文本框 198"/>
          <p:cNvSpPr txBox="1"/>
          <p:nvPr/>
        </p:nvSpPr>
        <p:spPr bwMode="auto">
          <a:xfrm flipH="1">
            <a:off x="6250089" y="3379380"/>
            <a:ext cx="3257549"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主动披露原则</a:t>
            </a:r>
          </a:p>
        </p:txBody>
      </p:sp>
      <p:sp>
        <p:nvSpPr>
          <p:cNvPr id="200" name="文本框 199"/>
          <p:cNvSpPr txBox="1"/>
          <p:nvPr/>
        </p:nvSpPr>
        <p:spPr bwMode="auto">
          <a:xfrm flipH="1">
            <a:off x="5188351" y="1613121"/>
            <a:ext cx="1964086"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独立公正原则</a:t>
            </a:r>
          </a:p>
        </p:txBody>
      </p:sp>
      <p:sp>
        <p:nvSpPr>
          <p:cNvPr id="201" name="文本框 200"/>
          <p:cNvSpPr txBox="1"/>
          <p:nvPr/>
        </p:nvSpPr>
        <p:spPr bwMode="auto">
          <a:xfrm flipH="1">
            <a:off x="1404683" y="4882532"/>
            <a:ext cx="2478717" cy="398780"/>
          </a:xfrm>
          <a:prstGeom prst="rect">
            <a:avLst/>
          </a:prstGeom>
          <a:noFill/>
        </p:spPr>
        <p:txBody>
          <a:bodyPr wrap="square">
            <a:spAutoFit/>
          </a:bodyPr>
          <a:lstStyle/>
          <a:p>
            <a:pPr>
              <a:defRPr/>
            </a:pPr>
            <a:r>
              <a:rPr lang="zh-CN" altLang="en-US" sz="2000">
                <a:solidFill>
                  <a:schemeClr val="tx1">
                    <a:lumMod val="85000"/>
                    <a:lumOff val="15000"/>
                  </a:schemeClr>
                </a:solidFill>
                <a:latin typeface="思源黑体 CN Normal" panose="020B0400000000000000" pitchFamily="34" charset="-122"/>
                <a:ea typeface="思源黑体 CN Normal" panose="020B0400000000000000" pitchFamily="34" charset="-122"/>
              </a:rPr>
              <a:t>保密原则</a:t>
            </a:r>
          </a:p>
        </p:txBody>
      </p:sp>
      <p:cxnSp>
        <p:nvCxnSpPr>
          <p:cNvPr id="225" name="Connector: Elbow 138"/>
          <p:cNvCxnSpPr/>
          <p:nvPr/>
        </p:nvCxnSpPr>
        <p:spPr>
          <a:xfrm rot="10800000" flipV="1">
            <a:off x="1842536" y="3440430"/>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26" name="Connector: Elbow 138"/>
          <p:cNvCxnSpPr/>
          <p:nvPr/>
        </p:nvCxnSpPr>
        <p:spPr>
          <a:xfrm flipV="1">
            <a:off x="4512008" y="2119232"/>
            <a:ext cx="1223010" cy="372110"/>
          </a:xfrm>
          <a:prstGeom prst="bentConnector3">
            <a:avLst>
              <a:gd name="adj1" fmla="val 5005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27" name="Connector: Elbow 138"/>
          <p:cNvCxnSpPr/>
          <p:nvPr/>
        </p:nvCxnSpPr>
        <p:spPr>
          <a:xfrm>
            <a:off x="5709051" y="3632835"/>
            <a:ext cx="993140" cy="204470"/>
          </a:xfrm>
          <a:prstGeom prst="bentConnector3">
            <a:avLst>
              <a:gd name="adj1" fmla="val 50064"/>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28" name="Connector: Elbow 138"/>
          <p:cNvCxnSpPr/>
          <p:nvPr/>
        </p:nvCxnSpPr>
        <p:spPr>
          <a:xfrm>
            <a:off x="5237530" y="5252546"/>
            <a:ext cx="1623695" cy="287020"/>
          </a:xfrm>
          <a:prstGeom prst="bentConnector3">
            <a:avLst>
              <a:gd name="adj1" fmla="val 5002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229" name="Connector: Elbow 138"/>
          <p:cNvCxnSpPr/>
          <p:nvPr/>
        </p:nvCxnSpPr>
        <p:spPr>
          <a:xfrm rot="10800000" flipV="1">
            <a:off x="2186071" y="5123815"/>
            <a:ext cx="1089660" cy="181610"/>
          </a:xfrm>
          <a:prstGeom prst="bentConnector3">
            <a:avLst>
              <a:gd name="adj1" fmla="val 49942"/>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grpSp>
        <p:nvGrpSpPr>
          <p:cNvPr id="230" name="组合 229"/>
          <p:cNvGrpSpPr/>
          <p:nvPr/>
        </p:nvGrpSpPr>
        <p:grpSpPr>
          <a:xfrm>
            <a:off x="5188351" y="3551747"/>
            <a:ext cx="383540" cy="305435"/>
            <a:chOff x="4895160" y="4287159"/>
            <a:chExt cx="571418" cy="389258"/>
          </a:xfrm>
          <a:solidFill>
            <a:schemeClr val="bg1"/>
          </a:solidFill>
        </p:grpSpPr>
        <p:sp>
          <p:nvSpPr>
            <p:cNvPr id="231" name="Freeform 327"/>
            <p:cNvSpPr>
              <a:spLocks noEditPoints="1"/>
            </p:cNvSpPr>
            <p:nvPr/>
          </p:nvSpPr>
          <p:spPr bwMode="auto">
            <a:xfrm>
              <a:off x="4895160" y="4287159"/>
              <a:ext cx="438051" cy="389258"/>
            </a:xfrm>
            <a:custGeom>
              <a:avLst/>
              <a:gdLst>
                <a:gd name="T0" fmla="*/ 166 w 171"/>
                <a:gd name="T1" fmla="*/ 0 h 152"/>
                <a:gd name="T2" fmla="*/ 5 w 171"/>
                <a:gd name="T3" fmla="*/ 0 h 152"/>
                <a:gd name="T4" fmla="*/ 0 w 171"/>
                <a:gd name="T5" fmla="*/ 5 h 152"/>
                <a:gd name="T6" fmla="*/ 0 w 171"/>
                <a:gd name="T7" fmla="*/ 146 h 152"/>
                <a:gd name="T8" fmla="*/ 5 w 171"/>
                <a:gd name="T9" fmla="*/ 152 h 152"/>
                <a:gd name="T10" fmla="*/ 166 w 171"/>
                <a:gd name="T11" fmla="*/ 152 h 152"/>
                <a:gd name="T12" fmla="*/ 171 w 171"/>
                <a:gd name="T13" fmla="*/ 146 h 152"/>
                <a:gd name="T14" fmla="*/ 171 w 171"/>
                <a:gd name="T15" fmla="*/ 5 h 152"/>
                <a:gd name="T16" fmla="*/ 166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6" y="0"/>
                  </a:moveTo>
                  <a:cubicBezTo>
                    <a:pt x="5" y="0"/>
                    <a:pt x="5" y="0"/>
                    <a:pt x="5" y="0"/>
                  </a:cubicBezTo>
                  <a:cubicBezTo>
                    <a:pt x="2" y="0"/>
                    <a:pt x="0" y="2"/>
                    <a:pt x="0" y="5"/>
                  </a:cubicBezTo>
                  <a:cubicBezTo>
                    <a:pt x="0" y="146"/>
                    <a:pt x="0" y="146"/>
                    <a:pt x="0" y="146"/>
                  </a:cubicBezTo>
                  <a:cubicBezTo>
                    <a:pt x="0" y="149"/>
                    <a:pt x="2" y="152"/>
                    <a:pt x="5" y="152"/>
                  </a:cubicBezTo>
                  <a:cubicBezTo>
                    <a:pt x="166" y="152"/>
                    <a:pt x="166" y="152"/>
                    <a:pt x="166" y="152"/>
                  </a:cubicBezTo>
                  <a:cubicBezTo>
                    <a:pt x="169" y="152"/>
                    <a:pt x="171" y="149"/>
                    <a:pt x="171" y="146"/>
                  </a:cubicBezTo>
                  <a:cubicBezTo>
                    <a:pt x="171" y="5"/>
                    <a:pt x="171" y="5"/>
                    <a:pt x="171" y="5"/>
                  </a:cubicBezTo>
                  <a:cubicBezTo>
                    <a:pt x="171" y="2"/>
                    <a:pt x="169" y="0"/>
                    <a:pt x="166"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2" name="Rectangle 328"/>
            <p:cNvSpPr>
              <a:spLocks noChangeArrowheads="1"/>
            </p:cNvSpPr>
            <p:nvPr/>
          </p:nvSpPr>
          <p:spPr bwMode="auto">
            <a:xfrm>
              <a:off x="4953712" y="4417273"/>
              <a:ext cx="315527" cy="5963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3" name="Rectangle 329"/>
            <p:cNvSpPr>
              <a:spLocks noChangeArrowheads="1"/>
            </p:cNvSpPr>
            <p:nvPr/>
          </p:nvSpPr>
          <p:spPr bwMode="auto">
            <a:xfrm>
              <a:off x="4953712" y="4501847"/>
              <a:ext cx="99754" cy="105176"/>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4" name="Rectangle 330"/>
            <p:cNvSpPr>
              <a:spLocks noChangeArrowheads="1"/>
            </p:cNvSpPr>
            <p:nvPr/>
          </p:nvSpPr>
          <p:spPr bwMode="auto">
            <a:xfrm>
              <a:off x="5071899" y="4505100"/>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5" name="Rectangle 331"/>
            <p:cNvSpPr>
              <a:spLocks noChangeArrowheads="1"/>
            </p:cNvSpPr>
            <p:nvPr/>
          </p:nvSpPr>
          <p:spPr bwMode="auto">
            <a:xfrm>
              <a:off x="5071899" y="4548471"/>
              <a:ext cx="107344" cy="1301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6" name="Rectangle 332"/>
            <p:cNvSpPr>
              <a:spLocks noChangeArrowheads="1"/>
            </p:cNvSpPr>
            <p:nvPr/>
          </p:nvSpPr>
          <p:spPr bwMode="auto">
            <a:xfrm>
              <a:off x="5071899" y="4589674"/>
              <a:ext cx="107344" cy="1518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7" name="Freeform 333"/>
            <p:cNvSpPr/>
            <p:nvPr/>
          </p:nvSpPr>
          <p:spPr bwMode="auto">
            <a:xfrm>
              <a:off x="5225867" y="4569073"/>
              <a:ext cx="40119" cy="41203"/>
            </a:xfrm>
            <a:custGeom>
              <a:avLst/>
              <a:gdLst>
                <a:gd name="T0" fmla="*/ 11 w 37"/>
                <a:gd name="T1" fmla="*/ 0 h 38"/>
                <a:gd name="T2" fmla="*/ 11 w 37"/>
                <a:gd name="T3" fmla="*/ 2 h 38"/>
                <a:gd name="T4" fmla="*/ 0 w 37"/>
                <a:gd name="T5" fmla="*/ 38 h 38"/>
                <a:gd name="T6" fmla="*/ 35 w 37"/>
                <a:gd name="T7" fmla="*/ 26 h 38"/>
                <a:gd name="T8" fmla="*/ 37 w 37"/>
                <a:gd name="T9" fmla="*/ 26 h 38"/>
                <a:gd name="T10" fmla="*/ 11 w 37"/>
                <a:gd name="T11" fmla="*/ 0 h 38"/>
              </a:gdLst>
              <a:ahLst/>
              <a:cxnLst>
                <a:cxn ang="0">
                  <a:pos x="T0" y="T1"/>
                </a:cxn>
                <a:cxn ang="0">
                  <a:pos x="T2" y="T3"/>
                </a:cxn>
                <a:cxn ang="0">
                  <a:pos x="T4" y="T5"/>
                </a:cxn>
                <a:cxn ang="0">
                  <a:pos x="T6" y="T7"/>
                </a:cxn>
                <a:cxn ang="0">
                  <a:pos x="T8" y="T9"/>
                </a:cxn>
                <a:cxn ang="0">
                  <a:pos x="T10" y="T11"/>
                </a:cxn>
              </a:cxnLst>
              <a:rect l="0" t="0" r="r" b="b"/>
              <a:pathLst>
                <a:path w="37" h="38">
                  <a:moveTo>
                    <a:pt x="11" y="0"/>
                  </a:moveTo>
                  <a:lnTo>
                    <a:pt x="11" y="2"/>
                  </a:lnTo>
                  <a:lnTo>
                    <a:pt x="0" y="38"/>
                  </a:lnTo>
                  <a:lnTo>
                    <a:pt x="35" y="26"/>
                  </a:lnTo>
                  <a:lnTo>
                    <a:pt x="37" y="26"/>
                  </a:ln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8" name="Freeform 334"/>
            <p:cNvSpPr/>
            <p:nvPr/>
          </p:nvSpPr>
          <p:spPr bwMode="auto">
            <a:xfrm>
              <a:off x="5389594" y="4366311"/>
              <a:ext cx="76984" cy="79153"/>
            </a:xfrm>
            <a:custGeom>
              <a:avLst/>
              <a:gdLst>
                <a:gd name="T0" fmla="*/ 23 w 30"/>
                <a:gd name="T1" fmla="*/ 31 h 31"/>
                <a:gd name="T2" fmla="*/ 28 w 30"/>
                <a:gd name="T3" fmla="*/ 25 h 31"/>
                <a:gd name="T4" fmla="*/ 28 w 30"/>
                <a:gd name="T5" fmla="*/ 18 h 31"/>
                <a:gd name="T6" fmla="*/ 13 w 30"/>
                <a:gd name="T7" fmla="*/ 2 h 31"/>
                <a:gd name="T8" fmla="*/ 6 w 30"/>
                <a:gd name="T9" fmla="*/ 2 h 31"/>
                <a:gd name="T10" fmla="*/ 0 w 30"/>
                <a:gd name="T11" fmla="*/ 8 h 31"/>
                <a:gd name="T12" fmla="*/ 23 w 30"/>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30" h="31">
                  <a:moveTo>
                    <a:pt x="23" y="31"/>
                  </a:moveTo>
                  <a:cubicBezTo>
                    <a:pt x="28" y="25"/>
                    <a:pt x="28" y="25"/>
                    <a:pt x="28" y="25"/>
                  </a:cubicBezTo>
                  <a:cubicBezTo>
                    <a:pt x="30" y="23"/>
                    <a:pt x="30" y="20"/>
                    <a:pt x="28" y="18"/>
                  </a:cubicBezTo>
                  <a:cubicBezTo>
                    <a:pt x="13" y="2"/>
                    <a:pt x="13" y="2"/>
                    <a:pt x="13" y="2"/>
                  </a:cubicBezTo>
                  <a:cubicBezTo>
                    <a:pt x="11" y="0"/>
                    <a:pt x="8" y="0"/>
                    <a:pt x="6" y="2"/>
                  </a:cubicBezTo>
                  <a:cubicBezTo>
                    <a:pt x="0" y="8"/>
                    <a:pt x="0" y="8"/>
                    <a:pt x="0" y="8"/>
                  </a:cubicBezTo>
                  <a:lnTo>
                    <a:pt x="23"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239" name="Freeform 335"/>
            <p:cNvSpPr/>
            <p:nvPr/>
          </p:nvSpPr>
          <p:spPr bwMode="auto">
            <a:xfrm>
              <a:off x="5258396" y="4394503"/>
              <a:ext cx="182160" cy="182160"/>
            </a:xfrm>
            <a:custGeom>
              <a:avLst/>
              <a:gdLst>
                <a:gd name="T0" fmla="*/ 49 w 71"/>
                <a:gd name="T1" fmla="*/ 0 h 71"/>
                <a:gd name="T2" fmla="*/ 48 w 71"/>
                <a:gd name="T3" fmla="*/ 0 h 71"/>
                <a:gd name="T4" fmla="*/ 2 w 71"/>
                <a:gd name="T5" fmla="*/ 47 h 71"/>
                <a:gd name="T6" fmla="*/ 2 w 71"/>
                <a:gd name="T7" fmla="*/ 54 h 71"/>
                <a:gd name="T8" fmla="*/ 2 w 71"/>
                <a:gd name="T9" fmla="*/ 55 h 71"/>
                <a:gd name="T10" fmla="*/ 8 w 71"/>
                <a:gd name="T11" fmla="*/ 56 h 71"/>
                <a:gd name="T12" fmla="*/ 9 w 71"/>
                <a:gd name="T13" fmla="*/ 62 h 71"/>
                <a:gd name="T14" fmla="*/ 9 w 71"/>
                <a:gd name="T15" fmla="*/ 62 h 71"/>
                <a:gd name="T16" fmla="*/ 15 w 71"/>
                <a:gd name="T17" fmla="*/ 63 h 71"/>
                <a:gd name="T18" fmla="*/ 16 w 71"/>
                <a:gd name="T19" fmla="*/ 69 h 71"/>
                <a:gd name="T20" fmla="*/ 17 w 71"/>
                <a:gd name="T21" fmla="*/ 69 h 71"/>
                <a:gd name="T22" fmla="*/ 24 w 71"/>
                <a:gd name="T23" fmla="*/ 69 h 71"/>
                <a:gd name="T24" fmla="*/ 71 w 71"/>
                <a:gd name="T25" fmla="*/ 23 h 71"/>
                <a:gd name="T26" fmla="*/ 71 w 71"/>
                <a:gd name="T27" fmla="*/ 22 h 71"/>
                <a:gd name="T28" fmla="*/ 49 w 71"/>
                <a:gd name="T29"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71">
                  <a:moveTo>
                    <a:pt x="49" y="0"/>
                  </a:moveTo>
                  <a:cubicBezTo>
                    <a:pt x="49" y="0"/>
                    <a:pt x="48" y="0"/>
                    <a:pt x="48" y="0"/>
                  </a:cubicBezTo>
                  <a:cubicBezTo>
                    <a:pt x="2" y="47"/>
                    <a:pt x="2" y="47"/>
                    <a:pt x="2" y="47"/>
                  </a:cubicBezTo>
                  <a:cubicBezTo>
                    <a:pt x="0" y="49"/>
                    <a:pt x="0" y="52"/>
                    <a:pt x="2" y="54"/>
                  </a:cubicBezTo>
                  <a:cubicBezTo>
                    <a:pt x="2" y="55"/>
                    <a:pt x="2" y="55"/>
                    <a:pt x="2" y="55"/>
                  </a:cubicBezTo>
                  <a:cubicBezTo>
                    <a:pt x="4" y="56"/>
                    <a:pt x="6" y="57"/>
                    <a:pt x="8" y="56"/>
                  </a:cubicBezTo>
                  <a:cubicBezTo>
                    <a:pt x="7" y="58"/>
                    <a:pt x="7" y="60"/>
                    <a:pt x="9" y="62"/>
                  </a:cubicBezTo>
                  <a:cubicBezTo>
                    <a:pt x="9" y="62"/>
                    <a:pt x="9" y="62"/>
                    <a:pt x="9" y="62"/>
                  </a:cubicBezTo>
                  <a:cubicBezTo>
                    <a:pt x="11" y="64"/>
                    <a:pt x="13" y="64"/>
                    <a:pt x="15" y="63"/>
                  </a:cubicBezTo>
                  <a:cubicBezTo>
                    <a:pt x="14" y="65"/>
                    <a:pt x="15" y="67"/>
                    <a:pt x="16" y="69"/>
                  </a:cubicBezTo>
                  <a:cubicBezTo>
                    <a:pt x="17" y="69"/>
                    <a:pt x="17" y="69"/>
                    <a:pt x="17" y="69"/>
                  </a:cubicBezTo>
                  <a:cubicBezTo>
                    <a:pt x="19" y="71"/>
                    <a:pt x="22" y="71"/>
                    <a:pt x="24" y="69"/>
                  </a:cubicBezTo>
                  <a:cubicBezTo>
                    <a:pt x="71" y="23"/>
                    <a:pt x="71" y="23"/>
                    <a:pt x="71" y="23"/>
                  </a:cubicBezTo>
                  <a:cubicBezTo>
                    <a:pt x="71" y="23"/>
                    <a:pt x="71" y="22"/>
                    <a:pt x="71" y="22"/>
                  </a:cubicBezTo>
                  <a:lnTo>
                    <a:pt x="4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sp>
        <p:nvSpPr>
          <p:cNvPr id="240" name="Freeform 68"/>
          <p:cNvSpPr>
            <a:spLocks noEditPoints="1"/>
          </p:cNvSpPr>
          <p:nvPr/>
        </p:nvSpPr>
        <p:spPr bwMode="auto">
          <a:xfrm>
            <a:off x="4802906" y="4817745"/>
            <a:ext cx="462915" cy="306070"/>
          </a:xfrm>
          <a:custGeom>
            <a:avLst/>
            <a:gdLst>
              <a:gd name="T0" fmla="*/ 932457920 w 394"/>
              <a:gd name="T1" fmla="*/ 486390572 h 369"/>
              <a:gd name="T2" fmla="*/ 710684041 w 394"/>
              <a:gd name="T3" fmla="*/ 486390572 h 369"/>
              <a:gd name="T4" fmla="*/ 710684041 w 394"/>
              <a:gd name="T5" fmla="*/ 866933120 h 369"/>
              <a:gd name="T6" fmla="*/ 602316562 w 394"/>
              <a:gd name="T7" fmla="*/ 866933120 h 369"/>
              <a:gd name="T8" fmla="*/ 602316562 w 394"/>
              <a:gd name="T9" fmla="*/ 584675756 h 369"/>
              <a:gd name="T10" fmla="*/ 390624991 w 394"/>
              <a:gd name="T11" fmla="*/ 584675756 h 369"/>
              <a:gd name="T12" fmla="*/ 390624991 w 394"/>
              <a:gd name="T13" fmla="*/ 866933120 h 369"/>
              <a:gd name="T14" fmla="*/ 284776873 w 394"/>
              <a:gd name="T15" fmla="*/ 866933120 h 369"/>
              <a:gd name="T16" fmla="*/ 284776873 w 394"/>
              <a:gd name="T17" fmla="*/ 655240047 h 369"/>
              <a:gd name="T18" fmla="*/ 70564378 w 394"/>
              <a:gd name="T19" fmla="*/ 655240047 h 369"/>
              <a:gd name="T20" fmla="*/ 70564378 w 394"/>
              <a:gd name="T21" fmla="*/ 866933120 h 369"/>
              <a:gd name="T22" fmla="*/ 0 w 394"/>
              <a:gd name="T23" fmla="*/ 866933120 h 369"/>
              <a:gd name="T24" fmla="*/ 0 w 394"/>
              <a:gd name="T25" fmla="*/ 929937745 h 369"/>
              <a:gd name="T26" fmla="*/ 992941652 w 394"/>
              <a:gd name="T27" fmla="*/ 929937745 h 369"/>
              <a:gd name="T28" fmla="*/ 992941652 w 394"/>
              <a:gd name="T29" fmla="*/ 866933120 h 369"/>
              <a:gd name="T30" fmla="*/ 932457920 w 394"/>
              <a:gd name="T31" fmla="*/ 866933120 h 369"/>
              <a:gd name="T32" fmla="*/ 932457920 w 394"/>
              <a:gd name="T33" fmla="*/ 486390572 h 369"/>
              <a:gd name="T34" fmla="*/ 904737004 w 394"/>
              <a:gd name="T35" fmla="*/ 0 h 369"/>
              <a:gd name="T36" fmla="*/ 700603419 w 394"/>
              <a:gd name="T37" fmla="*/ 70564316 h 369"/>
              <a:gd name="T38" fmla="*/ 763608099 w 394"/>
              <a:gd name="T39" fmla="*/ 133568966 h 369"/>
              <a:gd name="T40" fmla="*/ 488910359 w 394"/>
              <a:gd name="T41" fmla="*/ 468748706 h 369"/>
              <a:gd name="T42" fmla="*/ 345262192 w 394"/>
              <a:gd name="T43" fmla="*/ 327620024 h 369"/>
              <a:gd name="T44" fmla="*/ 327620310 w 394"/>
              <a:gd name="T45" fmla="*/ 309979745 h 369"/>
              <a:gd name="T46" fmla="*/ 309978428 w 394"/>
              <a:gd name="T47" fmla="*/ 337700637 h 369"/>
              <a:gd name="T48" fmla="*/ 151209378 w 394"/>
              <a:gd name="T49" fmla="*/ 556954864 h 369"/>
              <a:gd name="T50" fmla="*/ 186491554 w 394"/>
              <a:gd name="T51" fmla="*/ 584675756 h 369"/>
              <a:gd name="T52" fmla="*/ 337700932 w 394"/>
              <a:gd name="T53" fmla="*/ 380544036 h 369"/>
              <a:gd name="T54" fmla="*/ 471270065 w 394"/>
              <a:gd name="T55" fmla="*/ 521672718 h 369"/>
              <a:gd name="T56" fmla="*/ 488910359 w 394"/>
              <a:gd name="T57" fmla="*/ 539312997 h 369"/>
              <a:gd name="T58" fmla="*/ 506550654 w 394"/>
              <a:gd name="T59" fmla="*/ 514111465 h 369"/>
              <a:gd name="T60" fmla="*/ 798890276 w 394"/>
              <a:gd name="T61" fmla="*/ 158770499 h 369"/>
              <a:gd name="T62" fmla="*/ 877014500 w 394"/>
              <a:gd name="T63" fmla="*/ 221773587 h 369"/>
              <a:gd name="T64" fmla="*/ 904737004 w 394"/>
              <a:gd name="T65" fmla="*/ 0 h 3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94"/>
              <a:gd name="T100" fmla="*/ 0 h 369"/>
              <a:gd name="T101" fmla="*/ 394 w 394"/>
              <a:gd name="T102" fmla="*/ 369 h 3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94" h="369">
                <a:moveTo>
                  <a:pt x="370" y="193"/>
                </a:moveTo>
                <a:lnTo>
                  <a:pt x="282" y="193"/>
                </a:lnTo>
                <a:lnTo>
                  <a:pt x="282" y="344"/>
                </a:lnTo>
                <a:lnTo>
                  <a:pt x="239" y="344"/>
                </a:lnTo>
                <a:lnTo>
                  <a:pt x="239" y="232"/>
                </a:lnTo>
                <a:lnTo>
                  <a:pt x="155" y="232"/>
                </a:lnTo>
                <a:lnTo>
                  <a:pt x="155" y="344"/>
                </a:lnTo>
                <a:lnTo>
                  <a:pt x="113" y="344"/>
                </a:lnTo>
                <a:lnTo>
                  <a:pt x="113" y="260"/>
                </a:lnTo>
                <a:lnTo>
                  <a:pt x="28" y="260"/>
                </a:lnTo>
                <a:lnTo>
                  <a:pt x="28" y="344"/>
                </a:lnTo>
                <a:lnTo>
                  <a:pt x="0" y="344"/>
                </a:lnTo>
                <a:lnTo>
                  <a:pt x="0" y="369"/>
                </a:lnTo>
                <a:lnTo>
                  <a:pt x="394" y="369"/>
                </a:lnTo>
                <a:lnTo>
                  <a:pt x="394" y="344"/>
                </a:lnTo>
                <a:lnTo>
                  <a:pt x="370" y="344"/>
                </a:lnTo>
                <a:lnTo>
                  <a:pt x="370" y="193"/>
                </a:lnTo>
                <a:moveTo>
                  <a:pt x="359" y="0"/>
                </a:moveTo>
                <a:lnTo>
                  <a:pt x="278" y="28"/>
                </a:lnTo>
                <a:lnTo>
                  <a:pt x="303" y="53"/>
                </a:lnTo>
                <a:lnTo>
                  <a:pt x="194" y="186"/>
                </a:lnTo>
                <a:lnTo>
                  <a:pt x="137" y="130"/>
                </a:lnTo>
                <a:lnTo>
                  <a:pt x="130" y="123"/>
                </a:lnTo>
                <a:lnTo>
                  <a:pt x="123" y="134"/>
                </a:lnTo>
                <a:lnTo>
                  <a:pt x="60" y="221"/>
                </a:lnTo>
                <a:lnTo>
                  <a:pt x="74" y="232"/>
                </a:lnTo>
                <a:lnTo>
                  <a:pt x="134" y="151"/>
                </a:lnTo>
                <a:lnTo>
                  <a:pt x="187" y="207"/>
                </a:lnTo>
                <a:lnTo>
                  <a:pt x="194" y="214"/>
                </a:lnTo>
                <a:lnTo>
                  <a:pt x="201" y="204"/>
                </a:lnTo>
                <a:lnTo>
                  <a:pt x="317" y="63"/>
                </a:lnTo>
                <a:lnTo>
                  <a:pt x="348" y="88"/>
                </a:lnTo>
                <a:lnTo>
                  <a:pt x="359" y="0"/>
                </a:lnTo>
              </a:path>
            </a:pathLst>
          </a:custGeom>
          <a:solidFill>
            <a:schemeClr val="bg1"/>
          </a:solidFill>
          <a:ln w="9525">
            <a:noFill/>
            <a:round/>
          </a:ln>
        </p:spPr>
        <p:txBody>
          <a:bodyPr/>
          <a:lstStyle/>
          <a:p>
            <a:endParaRPr lang="zh-CN" altLang="en-US"/>
          </a:p>
        </p:txBody>
      </p:sp>
      <p:sp>
        <p:nvSpPr>
          <p:cNvPr id="241" name="Freeform 35"/>
          <p:cNvSpPr>
            <a:spLocks noEditPoints="1"/>
          </p:cNvSpPr>
          <p:nvPr/>
        </p:nvSpPr>
        <p:spPr bwMode="auto">
          <a:xfrm>
            <a:off x="3421146" y="4817745"/>
            <a:ext cx="443230" cy="306070"/>
          </a:xfrm>
          <a:custGeom>
            <a:avLst/>
            <a:gdLst>
              <a:gd name="T0" fmla="*/ 261596366 w 568"/>
              <a:gd name="T1" fmla="*/ 75899726 h 605"/>
              <a:gd name="T2" fmla="*/ 251869243 w 568"/>
              <a:gd name="T3" fmla="*/ 40242327 h 605"/>
              <a:gd name="T4" fmla="*/ 117232084 w 568"/>
              <a:gd name="T5" fmla="*/ 75899726 h 605"/>
              <a:gd name="T6" fmla="*/ 261596366 w 568"/>
              <a:gd name="T7" fmla="*/ 75899726 h 605"/>
              <a:gd name="T8" fmla="*/ 22012852 w 568"/>
              <a:gd name="T9" fmla="*/ 74371654 h 605"/>
              <a:gd name="T10" fmla="*/ 245214446 w 568"/>
              <a:gd name="T11" fmla="*/ 14772556 h 605"/>
              <a:gd name="T12" fmla="*/ 243678999 w 568"/>
              <a:gd name="T13" fmla="*/ 9169147 h 605"/>
              <a:gd name="T14" fmla="*/ 230880266 w 568"/>
              <a:gd name="T15" fmla="*/ 1528072 h 605"/>
              <a:gd name="T16" fmla="*/ 28156078 w 568"/>
              <a:gd name="T17" fmla="*/ 56033365 h 605"/>
              <a:gd name="T18" fmla="*/ 20477405 w 568"/>
              <a:gd name="T19" fmla="*/ 68258653 h 605"/>
              <a:gd name="T20" fmla="*/ 22012852 w 568"/>
              <a:gd name="T21" fmla="*/ 74371654 h 605"/>
              <a:gd name="T22" fmla="*/ 138733354 w 568"/>
              <a:gd name="T23" fmla="*/ 197135623 h 605"/>
              <a:gd name="T24" fmla="*/ 172520348 w 568"/>
              <a:gd name="T25" fmla="*/ 230756057 h 605"/>
              <a:gd name="T26" fmla="*/ 290776302 w 568"/>
              <a:gd name="T27" fmla="*/ 230756057 h 605"/>
              <a:gd name="T28" fmla="*/ 290776302 w 568"/>
              <a:gd name="T29" fmla="*/ 164025453 h 605"/>
              <a:gd name="T30" fmla="*/ 172520348 w 568"/>
              <a:gd name="T31" fmla="*/ 164025453 h 605"/>
              <a:gd name="T32" fmla="*/ 138733354 w 568"/>
              <a:gd name="T33" fmla="*/ 197135623 h 605"/>
              <a:gd name="T34" fmla="*/ 189413890 w 568"/>
              <a:gd name="T35" fmla="*/ 197135623 h 605"/>
              <a:gd name="T36" fmla="*/ 171496478 w 568"/>
              <a:gd name="T37" fmla="*/ 214964317 h 605"/>
              <a:gd name="T38" fmla="*/ 154090688 w 568"/>
              <a:gd name="T39" fmla="*/ 197135623 h 605"/>
              <a:gd name="T40" fmla="*/ 171496478 w 568"/>
              <a:gd name="T41" fmla="*/ 179816480 h 605"/>
              <a:gd name="T42" fmla="*/ 189413890 w 568"/>
              <a:gd name="T43" fmla="*/ 197135623 h 605"/>
              <a:gd name="T44" fmla="*/ 276442123 w 568"/>
              <a:gd name="T45" fmla="*/ 86596942 h 605"/>
              <a:gd name="T46" fmla="*/ 14334185 w 568"/>
              <a:gd name="T47" fmla="*/ 86596942 h 605"/>
              <a:gd name="T48" fmla="*/ 0 w 568"/>
              <a:gd name="T49" fmla="*/ 100859919 h 605"/>
              <a:gd name="T50" fmla="*/ 0 w 568"/>
              <a:gd name="T51" fmla="*/ 293920878 h 605"/>
              <a:gd name="T52" fmla="*/ 14334185 w 568"/>
              <a:gd name="T53" fmla="*/ 308183833 h 605"/>
              <a:gd name="T54" fmla="*/ 276442123 w 568"/>
              <a:gd name="T55" fmla="*/ 308183833 h 605"/>
              <a:gd name="T56" fmla="*/ 290776302 w 568"/>
              <a:gd name="T57" fmla="*/ 293920878 h 605"/>
              <a:gd name="T58" fmla="*/ 290776302 w 568"/>
              <a:gd name="T59" fmla="*/ 241453273 h 605"/>
              <a:gd name="T60" fmla="*/ 172520348 w 568"/>
              <a:gd name="T61" fmla="*/ 241453273 h 605"/>
              <a:gd name="T62" fmla="*/ 127982362 w 568"/>
              <a:gd name="T63" fmla="*/ 197135623 h 605"/>
              <a:gd name="T64" fmla="*/ 172520348 w 568"/>
              <a:gd name="T65" fmla="*/ 153327524 h 605"/>
              <a:gd name="T66" fmla="*/ 290776302 w 568"/>
              <a:gd name="T67" fmla="*/ 153327524 h 605"/>
              <a:gd name="T68" fmla="*/ 290776302 w 568"/>
              <a:gd name="T69" fmla="*/ 100859919 h 605"/>
              <a:gd name="T70" fmla="*/ 276442123 w 568"/>
              <a:gd name="T71" fmla="*/ 86596942 h 60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8"/>
              <a:gd name="T109" fmla="*/ 0 h 605"/>
              <a:gd name="T110" fmla="*/ 568 w 568"/>
              <a:gd name="T111" fmla="*/ 605 h 60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8" h="605">
                <a:moveTo>
                  <a:pt x="511" y="149"/>
                </a:moveTo>
                <a:cubicBezTo>
                  <a:pt x="492" y="79"/>
                  <a:pt x="492" y="79"/>
                  <a:pt x="492" y="79"/>
                </a:cubicBezTo>
                <a:cubicBezTo>
                  <a:pt x="229" y="149"/>
                  <a:pt x="229" y="149"/>
                  <a:pt x="229" y="149"/>
                </a:cubicBezTo>
                <a:lnTo>
                  <a:pt x="511" y="149"/>
                </a:lnTo>
                <a:close/>
                <a:moveTo>
                  <a:pt x="43" y="146"/>
                </a:moveTo>
                <a:cubicBezTo>
                  <a:pt x="479" y="29"/>
                  <a:pt x="479" y="29"/>
                  <a:pt x="479" y="29"/>
                </a:cubicBezTo>
                <a:cubicBezTo>
                  <a:pt x="476" y="18"/>
                  <a:pt x="476" y="18"/>
                  <a:pt x="476" y="18"/>
                </a:cubicBezTo>
                <a:cubicBezTo>
                  <a:pt x="473" y="7"/>
                  <a:pt x="462" y="0"/>
                  <a:pt x="451" y="3"/>
                </a:cubicBezTo>
                <a:cubicBezTo>
                  <a:pt x="55" y="110"/>
                  <a:pt x="55" y="110"/>
                  <a:pt x="55" y="110"/>
                </a:cubicBezTo>
                <a:cubicBezTo>
                  <a:pt x="44" y="112"/>
                  <a:pt x="37" y="124"/>
                  <a:pt x="40" y="134"/>
                </a:cubicBezTo>
                <a:lnTo>
                  <a:pt x="43" y="146"/>
                </a:lnTo>
                <a:close/>
                <a:moveTo>
                  <a:pt x="271" y="387"/>
                </a:moveTo>
                <a:cubicBezTo>
                  <a:pt x="271" y="423"/>
                  <a:pt x="301" y="453"/>
                  <a:pt x="337" y="453"/>
                </a:cubicBezTo>
                <a:cubicBezTo>
                  <a:pt x="568" y="453"/>
                  <a:pt x="568" y="453"/>
                  <a:pt x="568" y="453"/>
                </a:cubicBezTo>
                <a:cubicBezTo>
                  <a:pt x="568" y="322"/>
                  <a:pt x="568" y="322"/>
                  <a:pt x="568" y="322"/>
                </a:cubicBezTo>
                <a:cubicBezTo>
                  <a:pt x="337" y="322"/>
                  <a:pt x="337" y="322"/>
                  <a:pt x="337" y="322"/>
                </a:cubicBezTo>
                <a:cubicBezTo>
                  <a:pt x="301" y="322"/>
                  <a:pt x="271" y="351"/>
                  <a:pt x="271" y="387"/>
                </a:cubicBezTo>
                <a:close/>
                <a:moveTo>
                  <a:pt x="370" y="387"/>
                </a:moveTo>
                <a:cubicBezTo>
                  <a:pt x="370" y="406"/>
                  <a:pt x="355" y="422"/>
                  <a:pt x="335" y="422"/>
                </a:cubicBezTo>
                <a:cubicBezTo>
                  <a:pt x="316" y="422"/>
                  <a:pt x="301" y="406"/>
                  <a:pt x="301" y="387"/>
                </a:cubicBezTo>
                <a:cubicBezTo>
                  <a:pt x="301" y="368"/>
                  <a:pt x="316" y="353"/>
                  <a:pt x="335" y="353"/>
                </a:cubicBezTo>
                <a:cubicBezTo>
                  <a:pt x="355" y="353"/>
                  <a:pt x="370" y="368"/>
                  <a:pt x="370" y="387"/>
                </a:cubicBezTo>
                <a:close/>
                <a:moveTo>
                  <a:pt x="540" y="170"/>
                </a:moveTo>
                <a:cubicBezTo>
                  <a:pt x="28" y="170"/>
                  <a:pt x="28" y="170"/>
                  <a:pt x="28" y="170"/>
                </a:cubicBezTo>
                <a:cubicBezTo>
                  <a:pt x="13" y="170"/>
                  <a:pt x="0" y="183"/>
                  <a:pt x="0" y="198"/>
                </a:cubicBezTo>
                <a:cubicBezTo>
                  <a:pt x="0" y="577"/>
                  <a:pt x="0" y="577"/>
                  <a:pt x="0" y="577"/>
                </a:cubicBezTo>
                <a:cubicBezTo>
                  <a:pt x="0" y="592"/>
                  <a:pt x="13" y="605"/>
                  <a:pt x="28" y="605"/>
                </a:cubicBezTo>
                <a:cubicBezTo>
                  <a:pt x="540" y="605"/>
                  <a:pt x="540" y="605"/>
                  <a:pt x="540" y="605"/>
                </a:cubicBezTo>
                <a:cubicBezTo>
                  <a:pt x="555" y="605"/>
                  <a:pt x="568" y="592"/>
                  <a:pt x="568" y="577"/>
                </a:cubicBezTo>
                <a:cubicBezTo>
                  <a:pt x="568" y="474"/>
                  <a:pt x="568" y="474"/>
                  <a:pt x="568" y="474"/>
                </a:cubicBezTo>
                <a:cubicBezTo>
                  <a:pt x="337" y="474"/>
                  <a:pt x="337" y="474"/>
                  <a:pt x="337" y="474"/>
                </a:cubicBezTo>
                <a:cubicBezTo>
                  <a:pt x="289" y="474"/>
                  <a:pt x="250" y="435"/>
                  <a:pt x="250" y="387"/>
                </a:cubicBezTo>
                <a:cubicBezTo>
                  <a:pt x="250" y="340"/>
                  <a:pt x="289" y="301"/>
                  <a:pt x="337" y="301"/>
                </a:cubicBezTo>
                <a:cubicBezTo>
                  <a:pt x="568" y="301"/>
                  <a:pt x="568" y="301"/>
                  <a:pt x="568" y="301"/>
                </a:cubicBezTo>
                <a:cubicBezTo>
                  <a:pt x="568" y="198"/>
                  <a:pt x="568" y="198"/>
                  <a:pt x="568" y="198"/>
                </a:cubicBezTo>
                <a:cubicBezTo>
                  <a:pt x="568" y="183"/>
                  <a:pt x="555" y="170"/>
                  <a:pt x="540" y="170"/>
                </a:cubicBezTo>
                <a:close/>
              </a:path>
            </a:pathLst>
          </a:custGeom>
          <a:solidFill>
            <a:schemeClr val="bg1"/>
          </a:solidFill>
          <a:ln w="9525">
            <a:noFill/>
            <a:round/>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8" fill="hold" grpId="1" nodeType="afterEffect">
                                  <p:stCondLst>
                                    <p:cond delay="0"/>
                                  </p:stCondLst>
                                  <p:childTnLst>
                                    <p:set>
                                      <p:cBhvr>
                                        <p:cTn id="7" dur="1" fill="hold">
                                          <p:stCondLst>
                                            <p:cond delay="0"/>
                                          </p:stCondLst>
                                        </p:cTn>
                                        <p:tgtEl>
                                          <p:spTgt spid="198"/>
                                        </p:tgtEl>
                                        <p:attrNameLst>
                                          <p:attrName>style.visibility</p:attrName>
                                        </p:attrNameLst>
                                      </p:cBhvr>
                                      <p:to>
                                        <p:strVal val="visible"/>
                                      </p:to>
                                    </p:set>
                                    <p:animEffect transition="in" filter="wipe(left)">
                                      <p:cBhvr>
                                        <p:cTn id="8" dur="500"/>
                                        <p:tgtEl>
                                          <p:spTgt spid="198"/>
                                        </p:tgtEl>
                                      </p:cBhvr>
                                    </p:animEffect>
                                  </p:childTnLst>
                                </p:cTn>
                              </p:par>
                            </p:childTnLst>
                          </p:cTn>
                        </p:par>
                        <p:par>
                          <p:cTn id="9" fill="hold" nodeType="withGroup">
                            <p:stCondLst>
                              <p:cond delay="500"/>
                            </p:stCondLst>
                            <p:childTnLst>
                              <p:par>
                                <p:cTn id="10" presetID="22" presetClass="entr" presetSubtype="8" fill="hold" grpId="3" nodeType="afterEffect">
                                  <p:childTnLst>
                                    <p:set>
                                      <p:cBhvr>
                                        <p:cTn id="11" dur="1" fill="hold">
                                          <p:stCondLst>
                                            <p:cond delay="0"/>
                                          </p:stCondLst>
                                        </p:cTn>
                                        <p:tgtEl>
                                          <p:spTgt spid="200"/>
                                        </p:tgtEl>
                                        <p:attrNameLst>
                                          <p:attrName>style.visibility</p:attrName>
                                        </p:attrNameLst>
                                      </p:cBhvr>
                                      <p:to>
                                        <p:strVal val="visible"/>
                                      </p:to>
                                    </p:set>
                                    <p:animEffect transition="in" filter="wipe(left)">
                                      <p:cBhvr>
                                        <p:cTn id="12" dur="500"/>
                                        <p:tgtEl>
                                          <p:spTgt spid="200"/>
                                        </p:tgtEl>
                                      </p:cBhvr>
                                    </p:animEffect>
                                  </p:childTnLst>
                                </p:cTn>
                              </p:par>
                            </p:childTnLst>
                          </p:cTn>
                        </p:par>
                        <p:par>
                          <p:cTn id="13" fill="hold" nodeType="withGroup">
                            <p:stCondLst>
                              <p:cond delay="1000"/>
                            </p:stCondLst>
                            <p:childTnLst>
                              <p:par>
                                <p:cTn id="14" presetID="22" presetClass="entr" presetSubtype="8" fill="hold" grpId="2" nodeType="afterEffect">
                                  <p:childTnLst>
                                    <p:set>
                                      <p:cBhvr>
                                        <p:cTn id="15" dur="1" fill="hold">
                                          <p:stCondLst>
                                            <p:cond delay="0"/>
                                          </p:stCondLst>
                                        </p:cTn>
                                        <p:tgtEl>
                                          <p:spTgt spid="199"/>
                                        </p:tgtEl>
                                        <p:attrNameLst>
                                          <p:attrName>style.visibility</p:attrName>
                                        </p:attrNameLst>
                                      </p:cBhvr>
                                      <p:to>
                                        <p:strVal val="visible"/>
                                      </p:to>
                                    </p:set>
                                    <p:animEffect transition="in" filter="wipe(left)">
                                      <p:cBhvr>
                                        <p:cTn id="16" dur="500"/>
                                        <p:tgtEl>
                                          <p:spTgt spid="199"/>
                                        </p:tgtEl>
                                      </p:cBhvr>
                                    </p:animEffect>
                                  </p:childTnLst>
                                </p:cTn>
                              </p:par>
                            </p:childTnLst>
                          </p:cTn>
                        </p:par>
                        <p:par>
                          <p:cTn id="17" fill="hold" nodeType="withGroup">
                            <p:stCondLst>
                              <p:cond delay="1500"/>
                            </p:stCondLst>
                            <p:childTnLst>
                              <p:par>
                                <p:cTn id="18" presetID="22" presetClass="entr" presetSubtype="8" fill="hold" grpId="0" nodeType="afterEffect">
                                  <p:childTnLst>
                                    <p:set>
                                      <p:cBhvr>
                                        <p:cTn id="19" dur="1" fill="hold">
                                          <p:stCondLst>
                                            <p:cond delay="0"/>
                                          </p:stCondLst>
                                        </p:cTn>
                                        <p:tgtEl>
                                          <p:spTgt spid="197"/>
                                        </p:tgtEl>
                                        <p:attrNameLst>
                                          <p:attrName>style.visibility</p:attrName>
                                        </p:attrNameLst>
                                      </p:cBhvr>
                                      <p:to>
                                        <p:strVal val="visible"/>
                                      </p:to>
                                    </p:set>
                                    <p:animEffect transition="in" filter="wipe(left)">
                                      <p:cBhvr>
                                        <p:cTn id="20" dur="500"/>
                                        <p:tgtEl>
                                          <p:spTgt spid="197"/>
                                        </p:tgtEl>
                                      </p:cBhvr>
                                    </p:animEffect>
                                  </p:childTnLst>
                                </p:cTn>
                              </p:par>
                            </p:childTnLst>
                          </p:cTn>
                        </p:par>
                        <p:par>
                          <p:cTn id="21" fill="hold" nodeType="withGroup">
                            <p:stCondLst>
                              <p:cond delay="2000"/>
                            </p:stCondLst>
                            <p:childTnLst>
                              <p:par>
                                <p:cTn id="22" presetID="22" presetClass="entr" presetSubtype="8" fill="hold" grpId="4" nodeType="afterEffect">
                                  <p:childTnLst>
                                    <p:set>
                                      <p:cBhvr>
                                        <p:cTn id="23" dur="1" fill="hold">
                                          <p:stCondLst>
                                            <p:cond delay="0"/>
                                          </p:stCondLst>
                                        </p:cTn>
                                        <p:tgtEl>
                                          <p:spTgt spid="201"/>
                                        </p:tgtEl>
                                        <p:attrNameLst>
                                          <p:attrName>style.visibility</p:attrName>
                                        </p:attrNameLst>
                                      </p:cBhvr>
                                      <p:to>
                                        <p:strVal val="visible"/>
                                      </p:to>
                                    </p:set>
                                    <p:animEffect transition="in" filter="wipe(left)">
                                      <p:cBhvr>
                                        <p:cTn id="24" dur="500"/>
                                        <p:tgtEl>
                                          <p:spTgt spid="201"/>
                                        </p:tgtEl>
                                      </p:cBhvr>
                                    </p:animEffect>
                                  </p:childTnLst>
                                </p:cTn>
                              </p:par>
                              <p:par>
                                <p:cTn id="25" presetID="53" presetClass="entr" presetSubtype="0" fill="hold" nodeType="withEffect">
                                  <p:childTnLst>
                                    <p:set>
                                      <p:cBhvr>
                                        <p:cTn id="26" dur="1" fill="hold">
                                          <p:stCondLst>
                                            <p:cond delay="0"/>
                                          </p:stCondLst>
                                        </p:cTn>
                                        <p:tgtEl>
                                          <p:spTgt spid="230"/>
                                        </p:tgtEl>
                                        <p:attrNameLst>
                                          <p:attrName>style.visibility</p:attrName>
                                        </p:attrNameLst>
                                      </p:cBhvr>
                                      <p:to>
                                        <p:strVal val="visible"/>
                                      </p:to>
                                    </p:set>
                                    <p:anim calcmode="lin" valueType="num">
                                      <p:cBhvr>
                                        <p:cTn id="27" dur="500" fill="hold"/>
                                        <p:tgtEl>
                                          <p:spTgt spid="230"/>
                                        </p:tgtEl>
                                        <p:attrNameLst>
                                          <p:attrName>ppt_w</p:attrName>
                                        </p:attrNameLst>
                                      </p:cBhvr>
                                      <p:tavLst>
                                        <p:tav tm="0">
                                          <p:val>
                                            <p:fltVal val="0"/>
                                          </p:val>
                                        </p:tav>
                                        <p:tav tm="100000">
                                          <p:val>
                                            <p:strVal val="#ppt_w"/>
                                          </p:val>
                                        </p:tav>
                                      </p:tavLst>
                                    </p:anim>
                                    <p:anim calcmode="lin" valueType="num">
                                      <p:cBhvr>
                                        <p:cTn id="28" dur="500" fill="hold"/>
                                        <p:tgtEl>
                                          <p:spTgt spid="230"/>
                                        </p:tgtEl>
                                        <p:attrNameLst>
                                          <p:attrName>ppt_h</p:attrName>
                                        </p:attrNameLst>
                                      </p:cBhvr>
                                      <p:tavLst>
                                        <p:tav tm="0">
                                          <p:val>
                                            <p:fltVal val="0"/>
                                          </p:val>
                                        </p:tav>
                                        <p:tav tm="100000">
                                          <p:val>
                                            <p:strVal val="#ppt_h"/>
                                          </p:val>
                                        </p:tav>
                                      </p:tavLst>
                                    </p:anim>
                                    <p:animEffect transition="in" filter="fade">
                                      <p:cBhvr>
                                        <p:cTn id="29" dur="500"/>
                                        <p:tgtEl>
                                          <p:spTgt spid="230"/>
                                        </p:tgtEl>
                                      </p:cBhvr>
                                    </p:animEffect>
                                  </p:childTnLst>
                                </p:cTn>
                              </p:par>
                            </p:childTnLst>
                          </p:cTn>
                        </p:par>
                      </p:childTnLst>
                    </p:cTn>
                  </p:par>
                  <p:par>
                    <p:cTn id="30" fill="hold" nodeType="clickPar">
                      <p:stCondLst>
                        <p:cond delay="indefinite"/>
                        <p:cond evt="onBegin" delay="0">
                          <p:tn val="29"/>
                        </p:cond>
                      </p:stCondLst>
                      <p:childTnLst>
                        <p:par>
                          <p:cTn id="31" fill="hold" nodeType="withGroup">
                            <p:stCondLst>
                              <p:cond delay="indefinite"/>
                            </p:stCondLst>
                          </p:cTn>
                        </p:par>
                        <p:par>
                          <p:cTn id="32" fill="hold" nodeType="afterGroup">
                            <p:stCondLst>
                              <p:cond delay="0"/>
                            </p:stCondLst>
                            <p:childTnLst>
                              <p:par>
                                <p:cTn id="33" presetID="21" presetClass="entr" presetSubtype="1"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2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 grpId="0"/>
      <p:bldP spid="198" grpId="1"/>
      <p:bldP spid="199" grpId="2"/>
      <p:bldP spid="200" grpId="3"/>
      <p:bldP spid="201" grpId="4"/>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Shape 5178"/>
          <p:cNvSpPr/>
          <p:nvPr/>
        </p:nvSpPr>
        <p:spPr>
          <a:xfrm>
            <a:off x="3065780" y="4570095"/>
            <a:ext cx="6059805" cy="487680"/>
          </a:xfrm>
          <a:prstGeom prst="rect">
            <a:avLst/>
          </a:prstGeom>
          <a:noFill/>
          <a:ln w="25400" cap="flat">
            <a:noFill/>
            <a:miter lim="400000"/>
          </a:ln>
          <a:effectLst/>
        </p:spPr>
        <p:txBody>
          <a:bodyPr wrap="square" lIns="0" tIns="0" rIns="0" bIns="0" numCol="1" anchor="ctr">
            <a:noAutofit/>
          </a:bodyPr>
          <a:lstStyle>
            <a:lvl1pPr defTabSz="584200">
              <a:lnSpc>
                <a:spcPct val="100000"/>
              </a:lnSpc>
              <a:spcBef>
                <a:spcPct val="0"/>
              </a:spcBef>
              <a:defRPr sz="1500" cap="all">
                <a:solidFill>
                  <a:srgbClr val="FFFFFF"/>
                </a:solidFill>
                <a:latin typeface="Helvetica Neue"/>
                <a:ea typeface="Helvetica Neue"/>
                <a:cs typeface="Helvetica Neue"/>
                <a:sym typeface="Helvetica Neue"/>
              </a:defRPr>
            </a:lvl1pPr>
          </a:lstStyle>
          <a:p>
            <a:pPr algn="ctr"/>
            <a:endParaRPr lang="zh-CN" altLang="en-US" sz="2400" b="1">
              <a:latin typeface="思源黑体 CN Normal" panose="020B0400000000000000" pitchFamily="34" charset="-122"/>
              <a:ea typeface="思源黑体 CN Normal" panose="020B0400000000000000" pitchFamily="34" charset="-122"/>
            </a:endParaRPr>
          </a:p>
        </p:txBody>
      </p:sp>
      <p:grpSp>
        <p:nvGrpSpPr>
          <p:cNvPr id="42" name="组合 41"/>
          <p:cNvGrpSpPr/>
          <p:nvPr/>
        </p:nvGrpSpPr>
        <p:grpSpPr>
          <a:xfrm>
            <a:off x="411622" y="442678"/>
            <a:ext cx="5727206" cy="688490"/>
            <a:chOff x="172119" y="139850"/>
            <a:chExt cx="5727206" cy="688490"/>
          </a:xfrm>
        </p:grpSpPr>
        <p:grpSp>
          <p:nvGrpSpPr>
            <p:cNvPr id="49" name="组合 48"/>
            <p:cNvGrpSpPr/>
            <p:nvPr/>
          </p:nvGrpSpPr>
          <p:grpSpPr>
            <a:xfrm>
              <a:off x="172119" y="139850"/>
              <a:ext cx="5352351" cy="688490"/>
              <a:chOff x="172119" y="139850"/>
              <a:chExt cx="5352351" cy="688490"/>
            </a:xfrm>
          </p:grpSpPr>
          <p:sp>
            <p:nvSpPr>
              <p:cNvPr id="66" name="弧形 65"/>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7" name="直接连接符 66"/>
              <p:cNvCxnSpPr>
                <a:stCxn id="66" idx="0"/>
              </p:cNvCxnSpPr>
              <p:nvPr/>
            </p:nvCxnSpPr>
            <p:spPr>
              <a:xfrm>
                <a:off x="517306" y="828339"/>
                <a:ext cx="470071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68" name="矩形: 圆角 67"/>
              <p:cNvSpPr/>
              <p:nvPr/>
            </p:nvSpPr>
            <p:spPr>
              <a:xfrm>
                <a:off x="253272" y="217843"/>
                <a:ext cx="5271198"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Rectangle 7"/>
            <p:cNvSpPr>
              <a:spLocks noChangeArrowheads="1"/>
            </p:cNvSpPr>
            <p:nvPr/>
          </p:nvSpPr>
          <p:spPr bwMode="auto">
            <a:xfrm>
              <a:off x="1130765" y="234354"/>
              <a:ext cx="4768560"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独立公正原则</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
        <p:nvSpPr>
          <p:cNvPr id="100" name="文本框 99"/>
          <p:cNvSpPr txBox="1"/>
          <p:nvPr/>
        </p:nvSpPr>
        <p:spPr>
          <a:xfrm>
            <a:off x="1478280" y="2613025"/>
            <a:ext cx="7992745" cy="1753235"/>
          </a:xfrm>
          <a:prstGeom prst="rect">
            <a:avLst/>
          </a:prstGeom>
          <a:noFill/>
          <a:ln w="9525">
            <a:noFill/>
          </a:ln>
        </p:spPr>
        <p:txBody>
          <a:bodyPr wrap="square">
            <a:spAutoFit/>
          </a:bodyPr>
          <a:lstStyle/>
          <a:p>
            <a:pPr indent="0" fontAlgn="auto">
              <a:lnSpc>
                <a:spcPct val="150000"/>
              </a:lnSpc>
            </a:pPr>
            <a:r>
              <a:rPr lang="zh-CN" altLang="en-US" sz="2400" b="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关系上不依附、</a:t>
            </a:r>
          </a:p>
          <a:p>
            <a:pPr indent="0" fontAlgn="auto">
              <a:lnSpc>
                <a:spcPct val="150000"/>
              </a:lnSpc>
            </a:pPr>
            <a:r>
              <a:rPr lang="zh-CN" altLang="en-US" sz="2400" b="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不隶属的状态，</a:t>
            </a:r>
          </a:p>
          <a:p>
            <a:pPr indent="0" fontAlgn="auto">
              <a:lnSpc>
                <a:spcPct val="150000"/>
              </a:lnSpc>
            </a:pPr>
            <a:r>
              <a:rPr lang="zh-CN" altLang="en-US" sz="2400" b="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rPr>
              <a:t>具有外部性</a:t>
            </a:r>
            <a:endPar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p:txBody>
      </p:sp>
      <p:sp>
        <p:nvSpPr>
          <p:cNvPr id="2" name="文本框 1"/>
          <p:cNvSpPr txBox="1"/>
          <p:nvPr/>
        </p:nvSpPr>
        <p:spPr>
          <a:xfrm>
            <a:off x="7252335" y="3858895"/>
            <a:ext cx="2621280" cy="1198880"/>
          </a:xfrm>
          <a:prstGeom prst="rect">
            <a:avLst/>
          </a:prstGeom>
          <a:noFill/>
        </p:spPr>
        <p:txBody>
          <a:bodyPr wrap="none" rtlCol="0" anchor="t">
            <a:spAutoFit/>
          </a:bodyPr>
          <a:lstStyle/>
          <a:p>
            <a:pPr indent="0" fontAlgn="auto">
              <a:lnSpc>
                <a:spcPct val="150000"/>
              </a:lnSpc>
            </a:pPr>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不偏不倚</a:t>
            </a:r>
          </a:p>
          <a:p>
            <a:pPr indent="0" fontAlgn="auto">
              <a:lnSpc>
                <a:spcPct val="150000"/>
              </a:lnSpc>
            </a:pPr>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是一种内心的状态</a:t>
            </a:r>
            <a:endPar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p:txBody>
      </p:sp>
      <p:sp>
        <p:nvSpPr>
          <p:cNvPr id="9" name="MH_Other_1"/>
          <p:cNvSpPr/>
          <p:nvPr/>
        </p:nvSpPr>
        <p:spPr>
          <a:xfrm>
            <a:off x="3844925" y="1714818"/>
            <a:ext cx="2713038" cy="779462"/>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sp>
        <p:nvSpPr>
          <p:cNvPr id="13" name="MH_Other_2"/>
          <p:cNvSpPr/>
          <p:nvPr/>
        </p:nvSpPr>
        <p:spPr>
          <a:xfrm>
            <a:off x="4245928" y="3904615"/>
            <a:ext cx="2716212" cy="779463"/>
          </a:xfrm>
          <a:custGeom>
            <a:avLst/>
            <a:gdLst/>
            <a:ahLst/>
            <a:cxnLst/>
            <a:rect l="l" t="t" r="r" b="b"/>
            <a:pathLst>
              <a:path w="2687800" h="772904">
                <a:moveTo>
                  <a:pt x="0" y="0"/>
                </a:moveTo>
                <a:cubicBezTo>
                  <a:pt x="574551" y="701060"/>
                  <a:pt x="1443161" y="711127"/>
                  <a:pt x="2278163" y="250638"/>
                </a:cubicBezTo>
                <a:lnTo>
                  <a:pt x="2219171" y="171585"/>
                </a:lnTo>
                <a:lnTo>
                  <a:pt x="2687800" y="146207"/>
                </a:lnTo>
                <a:lnTo>
                  <a:pt x="2502772" y="590197"/>
                </a:lnTo>
                <a:lnTo>
                  <a:pt x="2456475" y="513522"/>
                </a:lnTo>
                <a:cubicBezTo>
                  <a:pt x="1597297" y="939002"/>
                  <a:pt x="549287" y="889345"/>
                  <a:pt x="0" y="0"/>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cxnSp>
        <p:nvCxnSpPr>
          <p:cNvPr id="8" name="MH_Other_3"/>
          <p:cNvCxnSpPr/>
          <p:nvPr/>
        </p:nvCxnSpPr>
        <p:spPr>
          <a:xfrm>
            <a:off x="1470025" y="2493963"/>
            <a:ext cx="2093913"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4" name="MH_Other_3"/>
          <p:cNvCxnSpPr/>
          <p:nvPr/>
        </p:nvCxnSpPr>
        <p:spPr>
          <a:xfrm>
            <a:off x="7155815" y="3655378"/>
            <a:ext cx="2093913" cy="0"/>
          </a:xfrm>
          <a:prstGeom prst="line">
            <a:avLst/>
          </a:prstGeom>
          <a:ln w="2540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649730" y="1833880"/>
            <a:ext cx="1097280" cy="460375"/>
          </a:xfrm>
          <a:prstGeom prst="rect">
            <a:avLst/>
          </a:prstGeom>
          <a:noFill/>
        </p:spPr>
        <p:txBody>
          <a:bodyPr wrap="none" rtlCol="0">
            <a:spAutoFit/>
          </a:bodyPr>
          <a:lstStyle/>
          <a:p>
            <a:pPr algn="l"/>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独  立</a:t>
            </a:r>
            <a:endParaRPr lang="zh-CN" altLang="en-US" sz="2400" b="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endParaRPr>
          </a:p>
        </p:txBody>
      </p:sp>
      <p:sp>
        <p:nvSpPr>
          <p:cNvPr id="7" name="文本框 6"/>
          <p:cNvSpPr txBox="1"/>
          <p:nvPr/>
        </p:nvSpPr>
        <p:spPr>
          <a:xfrm>
            <a:off x="7406005" y="2982595"/>
            <a:ext cx="944880" cy="460375"/>
          </a:xfrm>
          <a:prstGeom prst="rect">
            <a:avLst/>
          </a:prstGeom>
          <a:noFill/>
        </p:spPr>
        <p:txBody>
          <a:bodyPr wrap="none" rtlCol="0">
            <a:spAutoFit/>
          </a:bodyPr>
          <a:lstStyle/>
          <a:p>
            <a:pPr algn="l"/>
            <a:r>
              <a:rPr lang="zh-CN" altLang="en-US" sz="2400">
                <a:solidFill>
                  <a:srgbClr val="21212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公 正</a:t>
            </a:r>
          </a:p>
        </p:txBody>
      </p:sp>
      <p:grpSp>
        <p:nvGrpSpPr>
          <p:cNvPr id="24" name="组合 23"/>
          <p:cNvGrpSpPr/>
          <p:nvPr/>
        </p:nvGrpSpPr>
        <p:grpSpPr>
          <a:xfrm>
            <a:off x="3911272" y="2170180"/>
            <a:ext cx="2957884" cy="2297997"/>
            <a:chOff x="5825660" y="3536681"/>
            <a:chExt cx="2957884" cy="2297997"/>
          </a:xfrm>
        </p:grpSpPr>
        <p:grpSp>
          <p:nvGrpSpPr>
            <p:cNvPr id="25" name="组合 24"/>
            <p:cNvGrpSpPr/>
            <p:nvPr/>
          </p:nvGrpSpPr>
          <p:grpSpPr>
            <a:xfrm>
              <a:off x="6155604" y="3536681"/>
              <a:ext cx="2297996" cy="2297997"/>
              <a:chOff x="1025451" y="1892424"/>
              <a:chExt cx="2631397" cy="2631398"/>
            </a:xfrm>
          </p:grpSpPr>
          <p:sp>
            <p:nvSpPr>
              <p:cNvPr id="27"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28"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26" name="object 53"/>
            <p:cNvSpPr txBox="1"/>
            <p:nvPr/>
          </p:nvSpPr>
          <p:spPr>
            <a:xfrm>
              <a:off x="5825660" y="4478573"/>
              <a:ext cx="2957884" cy="456022"/>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32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独立公正</a:t>
              </a:r>
            </a:p>
          </p:txBody>
        </p:sp>
      </p:grpSp>
      <p:sp>
        <p:nvSpPr>
          <p:cNvPr id="3" name="MH_Other_1"/>
          <p:cNvSpPr/>
          <p:nvPr/>
        </p:nvSpPr>
        <p:spPr>
          <a:xfrm>
            <a:off x="3856355" y="1714818"/>
            <a:ext cx="2713038" cy="779462"/>
          </a:xfrm>
          <a:custGeom>
            <a:avLst/>
            <a:gdLst/>
            <a:ahLst/>
            <a:cxnLst/>
            <a:rect l="l" t="t" r="r" b="b"/>
            <a:pathLst>
              <a:path w="2687800" h="772903">
                <a:moveTo>
                  <a:pt x="1241306" y="389"/>
                </a:moveTo>
                <a:cubicBezTo>
                  <a:pt x="1806378" y="-10775"/>
                  <a:pt x="2344496" y="217062"/>
                  <a:pt x="2687800" y="772903"/>
                </a:cubicBezTo>
                <a:cubicBezTo>
                  <a:pt x="2113249" y="71843"/>
                  <a:pt x="1244639" y="61776"/>
                  <a:pt x="409637" y="522265"/>
                </a:cubicBezTo>
                <a:lnTo>
                  <a:pt x="468629" y="601318"/>
                </a:lnTo>
                <a:lnTo>
                  <a:pt x="0" y="626696"/>
                </a:lnTo>
                <a:lnTo>
                  <a:pt x="185028" y="182706"/>
                </a:lnTo>
                <a:lnTo>
                  <a:pt x="231325" y="259381"/>
                </a:lnTo>
                <a:cubicBezTo>
                  <a:pt x="553517" y="99826"/>
                  <a:pt x="902263" y="7087"/>
                  <a:pt x="1241306" y="389"/>
                </a:cubicBezTo>
                <a:close/>
              </a:path>
            </a:pathLst>
          </a:custGeom>
          <a:solidFill>
            <a:srgbClr val="0461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lnSpc>
                <a:spcPct val="120000"/>
              </a:lnSpc>
              <a:spcBef>
                <a:spcPct val="0"/>
              </a:spcBef>
              <a:spcAft>
                <a:spcPct val="0"/>
              </a:spcAft>
              <a:defRPr/>
            </a:pPr>
            <a:endParaRPr lang="zh-CN" altLang="en-US" sz="1200">
              <a:solidFill>
                <a:schemeClr val="tx1">
                  <a:lumMod val="65000"/>
                  <a:lumOff val="35000"/>
                </a:schemeClr>
              </a:solidFill>
              <a:latin typeface="+mn-ea"/>
            </a:endParaRPr>
          </a:p>
        </p:txBody>
      </p:sp>
      <p:grpSp>
        <p:nvGrpSpPr>
          <p:cNvPr id="5" name="组合 4"/>
          <p:cNvGrpSpPr/>
          <p:nvPr/>
        </p:nvGrpSpPr>
        <p:grpSpPr>
          <a:xfrm>
            <a:off x="3922702" y="2170180"/>
            <a:ext cx="2957884" cy="2297997"/>
            <a:chOff x="5825660" y="3536681"/>
            <a:chExt cx="2957884" cy="2297997"/>
          </a:xfrm>
        </p:grpSpPr>
        <p:grpSp>
          <p:nvGrpSpPr>
            <p:cNvPr id="10" name="组合 9"/>
            <p:cNvGrpSpPr/>
            <p:nvPr/>
          </p:nvGrpSpPr>
          <p:grpSpPr>
            <a:xfrm>
              <a:off x="6155604" y="3536681"/>
              <a:ext cx="2297996" cy="2297997"/>
              <a:chOff x="1025451" y="1892424"/>
              <a:chExt cx="2631397" cy="2631398"/>
            </a:xfrm>
          </p:grpSpPr>
          <p:sp>
            <p:nvSpPr>
              <p:cNvPr id="11" name="Oval 5"/>
              <p:cNvSpPr/>
              <p:nvPr/>
            </p:nvSpPr>
            <p:spPr>
              <a:xfrm>
                <a:off x="1025451" y="1892424"/>
                <a:ext cx="2631397" cy="2631398"/>
              </a:xfrm>
              <a:prstGeom prst="ellipse">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sp>
            <p:nvSpPr>
              <p:cNvPr id="12" name="Oval 4"/>
              <p:cNvSpPr/>
              <p:nvPr/>
            </p:nvSpPr>
            <p:spPr>
              <a:xfrm>
                <a:off x="1214603" y="2081576"/>
                <a:ext cx="2253093" cy="2253094"/>
              </a:xfrm>
              <a:prstGeom prst="ellipse">
                <a:avLst/>
              </a:prstGeom>
              <a:solidFill>
                <a:srgbClr val="EC701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a:p>
            </p:txBody>
          </p:sp>
        </p:grpSp>
        <p:sp>
          <p:nvSpPr>
            <p:cNvPr id="14" name="object 53"/>
            <p:cNvSpPr txBox="1"/>
            <p:nvPr/>
          </p:nvSpPr>
          <p:spPr>
            <a:xfrm>
              <a:off x="5825660" y="4478573"/>
              <a:ext cx="2957884" cy="456022"/>
            </a:xfrm>
            <a:prstGeom prst="rect">
              <a:avLst/>
            </a:prstGeom>
          </p:spPr>
          <p:txBody>
            <a:bodyPr vert="horz" wrap="square" lIns="0" tIns="12700" rIns="0" bIns="0" rtlCol="0">
              <a:spAutoFit/>
            </a:bodyPr>
            <a:lstStyle/>
            <a:p>
              <a:pPr marL="12700" marR="5080" algn="ctr">
                <a:lnSpc>
                  <a:spcPct val="90000"/>
                </a:lnSpc>
                <a:spcBef>
                  <a:spcPts val="100"/>
                </a:spcBef>
              </a:pPr>
              <a:r>
                <a:rPr lang="zh-CN" altLang="en-US" sz="3200" b="1">
                  <a:solidFill>
                    <a:schemeClr val="bg1"/>
                  </a:solidFill>
                  <a:latin typeface="思源黑体 CN Normal" panose="020B0400000000000000" pitchFamily="34" charset="-122"/>
                  <a:ea typeface="思源黑体 CN Normal" panose="020B0400000000000000" pitchFamily="34" charset="-122"/>
                  <a:cs typeface="Microsoft YaHei" panose="020B0503020204020204" pitchFamily="34" charset="-122"/>
                </a:rPr>
                <a:t>独立公正</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2" fill="hold" nodeType="afterEffect">
                                  <p:stCondLst>
                                    <p:cond delay="0"/>
                                  </p:stCondLst>
                                  <p:childTnLst>
                                    <p:set>
                                      <p:cBhvr>
                                        <p:cTn id="7" dur="1" fill="hold">
                                          <p:stCondLst>
                                            <p:cond delay="0"/>
                                          </p:stCondLst>
                                        </p:cTn>
                                        <p:tgtEl>
                                          <p:spTgt spid="9"/>
                                        </p:tgtEl>
                                        <p:attrNameLst>
                                          <p:attrName>style.visibility</p:attrName>
                                        </p:attrNameLst>
                                      </p:cBhvr>
                                      <p:to>
                                        <p:strVal val="visible"/>
                                      </p:to>
                                    </p:set>
                                    <p:animEffect transition="in" filter="wipe(right)">
                                      <p:cBhvr>
                                        <p:cTn id="8" dur="500"/>
                                        <p:tgtEl>
                                          <p:spTgt spid="9"/>
                                        </p:tgtEl>
                                      </p:cBhvr>
                                    </p:animEffect>
                                  </p:childTnLst>
                                </p:cTn>
                              </p:par>
                              <p:par>
                                <p:cTn id="9" presetID="2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nodeType="withGroup">
                            <p:stCondLst>
                              <p:cond delay="500"/>
                            </p:stCondLst>
                            <p:childTnLst>
                              <p:par>
                                <p:cTn id="17" presetID="53" presetClass="entr" presetSubtype="0" fill="hold" nodeType="afterEffec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par>
                          <p:cTn id="22" fill="hold" nodeType="withGroup">
                            <p:stCondLst>
                              <p:cond delay="1000"/>
                            </p:stCondLst>
                            <p:childTnLst>
                              <p:par>
                                <p:cTn id="23" presetID="22" presetClass="entr" presetSubtype="2" fill="hold" nodeType="afterEffect">
                                  <p:childTnLst>
                                    <p:set>
                                      <p:cBhvr>
                                        <p:cTn id="24" dur="1" fill="hold">
                                          <p:stCondLst>
                                            <p:cond delay="0"/>
                                          </p:stCondLst>
                                        </p:cTn>
                                        <p:tgtEl>
                                          <p:spTgt spid="3"/>
                                        </p:tgtEl>
                                        <p:attrNameLst>
                                          <p:attrName>style.visibility</p:attrName>
                                        </p:attrNameLst>
                                      </p:cBhvr>
                                      <p:to>
                                        <p:strVal val="visible"/>
                                      </p:to>
                                    </p:set>
                                    <p:animEffect transition="in" filter="wipe(right)">
                                      <p:cBhvr>
                                        <p:cTn id="25" dur="500"/>
                                        <p:tgtEl>
                                          <p:spTgt spid="3"/>
                                        </p:tgtEl>
                                      </p:cBhvr>
                                    </p:animEffect>
                                  </p:childTnLst>
                                </p:cTn>
                              </p:par>
                            </p:childTnLst>
                          </p:cTn>
                        </p:par>
                        <p:par>
                          <p:cTn id="26" fill="hold" nodeType="withGroup">
                            <p:stCondLst>
                              <p:cond delay="1500"/>
                            </p:stCondLst>
                            <p:childTnLst>
                              <p:par>
                                <p:cTn id="27" presetID="53" presetClass="entr" presetSubtype="0" fill="hold" nodeType="afterEffec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11622" y="442678"/>
            <a:ext cx="4468813" cy="688490"/>
            <a:chOff x="172119" y="139850"/>
            <a:chExt cx="4468813" cy="688490"/>
          </a:xfrm>
        </p:grpSpPr>
        <p:grpSp>
          <p:nvGrpSpPr>
            <p:cNvPr id="6" name="组合 5"/>
            <p:cNvGrpSpPr/>
            <p:nvPr/>
          </p:nvGrpSpPr>
          <p:grpSpPr>
            <a:xfrm>
              <a:off x="172119" y="139850"/>
              <a:ext cx="4309071" cy="688490"/>
              <a:chOff x="172119" y="139850"/>
              <a:chExt cx="4309071" cy="688490"/>
            </a:xfrm>
          </p:grpSpPr>
          <p:sp>
            <p:nvSpPr>
              <p:cNvPr id="8" name="弧形 7"/>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9" name="直接连接符 8"/>
              <p:cNvCxnSpPr>
                <a:stCxn id="8" idx="0"/>
              </p:cNvCxnSpPr>
              <p:nvPr/>
            </p:nvCxnSpPr>
            <p:spPr>
              <a:xfrm>
                <a:off x="517306" y="828339"/>
                <a:ext cx="3963884"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矩形: 圆角 67"/>
              <p:cNvSpPr/>
              <p:nvPr/>
            </p:nvSpPr>
            <p:spPr>
              <a:xfrm>
                <a:off x="253272" y="217843"/>
                <a:ext cx="4227918"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Rectangle 7"/>
            <p:cNvSpPr>
              <a:spLocks noChangeArrowheads="1"/>
            </p:cNvSpPr>
            <p:nvPr/>
          </p:nvSpPr>
          <p:spPr bwMode="auto">
            <a:xfrm>
              <a:off x="1130765" y="234354"/>
              <a:ext cx="3510167" cy="58356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仲裁员的独立性</a:t>
              </a:r>
            </a:p>
          </p:txBody>
        </p:sp>
      </p:grpSp>
      <p:grpSp>
        <p:nvGrpSpPr>
          <p:cNvPr id="69" name="组合 68"/>
          <p:cNvGrpSpPr/>
          <p:nvPr/>
        </p:nvGrpSpPr>
        <p:grpSpPr>
          <a:xfrm>
            <a:off x="544888" y="426687"/>
            <a:ext cx="838200" cy="722586"/>
            <a:chOff x="544888" y="408581"/>
            <a:chExt cx="838200" cy="722586"/>
          </a:xfrm>
        </p:grpSpPr>
        <p:sp>
          <p:nvSpPr>
            <p:cNvPr id="70" name="六边形 69"/>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72"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73"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74"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grpSp>
        <p:nvGrpSpPr>
          <p:cNvPr id="12" name="组合 11"/>
          <p:cNvGrpSpPr/>
          <p:nvPr/>
        </p:nvGrpSpPr>
        <p:grpSpPr>
          <a:xfrm>
            <a:off x="239465" y="3014702"/>
            <a:ext cx="2693338" cy="1007471"/>
            <a:chOff x="597834" y="2720146"/>
            <a:chExt cx="2693338" cy="1007471"/>
          </a:xfrm>
        </p:grpSpPr>
        <p:cxnSp>
          <p:nvCxnSpPr>
            <p:cNvPr id="27" name="Connector: Elbow 138"/>
            <p:cNvCxnSpPr/>
            <p:nvPr/>
          </p:nvCxnSpPr>
          <p:spPr>
            <a:xfrm rot="10800000" flipV="1">
              <a:off x="2087847" y="3401227"/>
              <a:ext cx="1203325" cy="326390"/>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
          <p:nvSpPr>
            <p:cNvPr id="49" name="文本框 48"/>
            <p:cNvSpPr txBox="1"/>
            <p:nvPr/>
          </p:nvSpPr>
          <p:spPr>
            <a:xfrm>
              <a:off x="597834" y="2720146"/>
              <a:ext cx="2472981" cy="877676"/>
            </a:xfrm>
            <a:prstGeom prst="rect">
              <a:avLst/>
            </a:prstGeom>
            <a:noFill/>
            <a:ln w="9525">
              <a:noFill/>
            </a:ln>
          </p:spPr>
          <p:txBody>
            <a:bodyPr wrap="square">
              <a:spAutoFit/>
            </a:bodyPr>
            <a:lstStyle>
              <a:defPPr>
                <a:defRPr lang="zh-CN"/>
              </a:defPPr>
              <a:lvl1pPr indent="304800" fontAlgn="auto">
                <a:lnSpc>
                  <a:spcPct val="120000"/>
                </a:lnSpc>
                <a:defRPr sz="2400">
                  <a:latin typeface="思源黑体 CN Normal" panose="020B0400000000000000" pitchFamily="34" charset="-122"/>
                  <a:ea typeface="思源黑体 CN Normal" panose="020B0400000000000000" pitchFamily="34" charset="-122"/>
                  <a:cs typeface="Microsoft YaHei" panose="020B0503020204020204" pitchFamily="34" charset="-122"/>
                </a:defRPr>
              </a:lvl1pPr>
            </a:lstStyle>
            <a:p>
              <a:r>
                <a:rPr sz="2200"/>
                <a:t>仲裁机构活动</a:t>
              </a:r>
            </a:p>
            <a:p>
              <a:r>
                <a:rPr sz="2200"/>
                <a:t>具有独立性</a:t>
              </a:r>
              <a:endParaRPr lang="zh-CN" altLang="en-US" sz="2200"/>
            </a:p>
          </p:txBody>
        </p:sp>
      </p:grpSp>
      <p:sp>
        <p:nvSpPr>
          <p:cNvPr id="50" name="文本框 49"/>
          <p:cNvSpPr txBox="1"/>
          <p:nvPr/>
        </p:nvSpPr>
        <p:spPr>
          <a:xfrm>
            <a:off x="5359486" y="1799782"/>
            <a:ext cx="3023740" cy="1311128"/>
          </a:xfrm>
          <a:prstGeom prst="rect">
            <a:avLst/>
          </a:prstGeom>
          <a:noFill/>
          <a:ln w="9525">
            <a:noFill/>
          </a:ln>
        </p:spPr>
        <p:txBody>
          <a:bodyPr wrap="square">
            <a:spAutoFit/>
          </a:bodyPr>
          <a:lstStyle>
            <a:defPPr>
              <a:defRPr lang="zh-CN"/>
            </a:defPPr>
            <a:lvl1pPr indent="304800" fontAlgn="auto">
              <a:defRPr sz="2400">
                <a:latin typeface="思源黑体 CN Medium" panose="020B0600000000000000" pitchFamily="34" charset="-122"/>
                <a:ea typeface="思源黑体 CN Medium" panose="020B0600000000000000" pitchFamily="34" charset="-122"/>
                <a:cs typeface="Microsoft YaHei" panose="020B0503020204020204" pitchFamily="34" charset="-122"/>
              </a:defRPr>
            </a:lvl1pPr>
          </a:lstStyle>
          <a:p>
            <a:pPr>
              <a:lnSpc>
                <a:spcPct val="120000"/>
              </a:lnSpc>
            </a:pPr>
            <a:r>
              <a:rPr sz="2200" err="1">
                <a:latin typeface="思源黑体 CN Normal" panose="020B0400000000000000" pitchFamily="34" charset="-122"/>
                <a:ea typeface="思源黑体 CN Normal" panose="020B0400000000000000" pitchFamily="34" charset="-122"/>
                <a:sym typeface="+mn-ea"/>
              </a:rPr>
              <a:t>仲裁员独立于当事人及其代理人以中立第三者立场审理、裁判</a:t>
            </a:r>
          </a:p>
        </p:txBody>
      </p:sp>
      <p:sp>
        <p:nvSpPr>
          <p:cNvPr id="51" name="文本框 50"/>
          <p:cNvSpPr txBox="1"/>
          <p:nvPr/>
        </p:nvSpPr>
        <p:spPr>
          <a:xfrm>
            <a:off x="3914845" y="5483947"/>
            <a:ext cx="4312208" cy="877676"/>
          </a:xfrm>
          <a:prstGeom prst="rect">
            <a:avLst/>
          </a:prstGeom>
          <a:noFill/>
        </p:spPr>
        <p:txBody>
          <a:bodyPr wrap="square" rtlCol="0">
            <a:spAutoFit/>
          </a:bodyPr>
          <a:lstStyle/>
          <a:p>
            <a:pPr indent="304800" algn="l" fontAlgn="auto">
              <a:lnSpc>
                <a:spcPct val="120000"/>
              </a:lnSpc>
            </a:pPr>
            <a:r>
              <a:rPr sz="2200" err="1">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仲裁员之间相互独立</a:t>
            </a:r>
            <a:r>
              <a:rPr sz="2200" b="1" err="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独立对</a:t>
            </a:r>
            <a:r>
              <a:rPr lang="en-US" sz="2200" b="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
            </a:r>
            <a:br>
              <a:rPr lang="en-US" sz="2200" b="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br>
            <a:r>
              <a:rPr lang="en-US" sz="2200" b="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    </a:t>
            </a:r>
            <a:r>
              <a:rPr sz="2200" b="1" err="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案件分析判断</a:t>
            </a:r>
            <a:r>
              <a:rPr lang="zh-CN" sz="2200" b="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并</a:t>
            </a:r>
            <a:r>
              <a:rPr sz="2200" b="1" err="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rPr>
              <a:t>提出意见</a:t>
            </a:r>
            <a:endParaRPr lang="zh-CN" altLang="en-US" sz="2200" b="1">
              <a:solidFill>
                <a:schemeClr val="tx1"/>
              </a:solidFill>
              <a:latin typeface="思源黑体 CN Normal" panose="020B0400000000000000" pitchFamily="34" charset="-122"/>
              <a:ea typeface="思源黑体 CN Normal" panose="020B0400000000000000" pitchFamily="34" charset="-122"/>
              <a:cs typeface="Microsoft YaHei" panose="020B0503020204020204" pitchFamily="34" charset="-122"/>
              <a:sym typeface="+mn-ea"/>
            </a:endParaRPr>
          </a:p>
        </p:txBody>
      </p:sp>
      <p:grpSp>
        <p:nvGrpSpPr>
          <p:cNvPr id="52" name="Group 4"/>
          <p:cNvGrpSpPr/>
          <p:nvPr/>
        </p:nvGrpSpPr>
        <p:grpSpPr>
          <a:xfrm>
            <a:off x="2366106" y="1953477"/>
            <a:ext cx="3554544" cy="3297537"/>
            <a:chOff x="3932651" y="1634654"/>
            <a:chExt cx="4107561" cy="3810569"/>
          </a:xfrm>
        </p:grpSpPr>
        <p:sp>
          <p:nvSpPr>
            <p:cNvPr id="54" name="Freeform: Shape 121"/>
            <p:cNvSpPr/>
            <p:nvPr/>
          </p:nvSpPr>
          <p:spPr bwMode="auto">
            <a:xfrm>
              <a:off x="4653399" y="4573936"/>
              <a:ext cx="416354" cy="86428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5423"/>
                  </a:moveTo>
                  <a:lnTo>
                    <a:pt x="12010" y="0"/>
                  </a:lnTo>
                  <a:lnTo>
                    <a:pt x="21600" y="13360"/>
                  </a:lnTo>
                  <a:lnTo>
                    <a:pt x="11612" y="21600"/>
                  </a:lnTo>
                  <a:lnTo>
                    <a:pt x="0" y="5423"/>
                  </a:lnTo>
                  <a:close/>
                  <a:moveTo>
                    <a:pt x="0" y="5423"/>
                  </a:moveTo>
                </a:path>
              </a:pathLst>
            </a:custGeom>
            <a:solidFill>
              <a:schemeClr val="accent2">
                <a:lumMod val="75000"/>
              </a:schemeClr>
            </a:solidFill>
            <a:ln>
              <a:noFill/>
            </a:ln>
          </p:spPr>
          <p:txBody>
            <a:bodyPr anchor="ctr"/>
            <a:lstStyle/>
            <a:p>
              <a:pPr algn="ctr"/>
              <a:endParaRPr sz="2400"/>
            </a:p>
          </p:txBody>
        </p:sp>
        <p:sp>
          <p:nvSpPr>
            <p:cNvPr id="55" name="Freeform: Shape 122"/>
            <p:cNvSpPr/>
            <p:nvPr/>
          </p:nvSpPr>
          <p:spPr bwMode="auto">
            <a:xfrm>
              <a:off x="4744367" y="4098052"/>
              <a:ext cx="3295845" cy="1333174"/>
            </a:xfrm>
            <a:custGeom>
              <a:avLst/>
              <a:gdLst>
                <a:gd name="T0" fmla="*/ 0 w 21598"/>
                <a:gd name="T1" fmla="*/ 0 h 21600"/>
                <a:gd name="T2" fmla="*/ 0 w 21598"/>
                <a:gd name="T3" fmla="*/ 0 h 21600"/>
                <a:gd name="T4" fmla="*/ 0 w 21598"/>
                <a:gd name="T5" fmla="*/ 0 h 21600"/>
                <a:gd name="T6" fmla="*/ 0 w 21598"/>
                <a:gd name="T7" fmla="*/ 0 h 21600"/>
                <a:gd name="T8" fmla="*/ 0 w 21598"/>
                <a:gd name="T9" fmla="*/ 0 h 21600"/>
                <a:gd name="T10" fmla="*/ 0 w 21598"/>
                <a:gd name="T11" fmla="*/ 0 h 21600"/>
                <a:gd name="T12" fmla="*/ 0 w 21598"/>
                <a:gd name="T13" fmla="*/ 0 h 21600"/>
                <a:gd name="T14" fmla="*/ 0 w 21598"/>
                <a:gd name="T15" fmla="*/ 0 h 21600"/>
                <a:gd name="T16" fmla="*/ 0 w 21598"/>
                <a:gd name="T17" fmla="*/ 0 h 21600"/>
                <a:gd name="T18" fmla="*/ 0 w 21598"/>
                <a:gd name="T19" fmla="*/ 0 h 21600"/>
                <a:gd name="T20" fmla="*/ 0 w 21598"/>
                <a:gd name="T21" fmla="*/ 0 h 21600"/>
                <a:gd name="T22" fmla="*/ 0 w 21598"/>
                <a:gd name="T23" fmla="*/ 0 h 21600"/>
                <a:gd name="T24" fmla="*/ 0 w 21598"/>
                <a:gd name="T25" fmla="*/ 0 h 21600"/>
                <a:gd name="T26" fmla="*/ 0 w 21598"/>
                <a:gd name="T27" fmla="*/ 0 h 21600"/>
                <a:gd name="T28" fmla="*/ 0 w 21598"/>
                <a:gd name="T29" fmla="*/ 0 h 21600"/>
                <a:gd name="T30" fmla="*/ 0 w 21598"/>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98" h="21600">
                  <a:moveTo>
                    <a:pt x="20841" y="0"/>
                  </a:moveTo>
                  <a:cubicBezTo>
                    <a:pt x="21090" y="1245"/>
                    <a:pt x="21278" y="2503"/>
                    <a:pt x="21404" y="3756"/>
                  </a:cubicBezTo>
                  <a:cubicBezTo>
                    <a:pt x="21531" y="5008"/>
                    <a:pt x="21595" y="6256"/>
                    <a:pt x="21597" y="7481"/>
                  </a:cubicBezTo>
                  <a:cubicBezTo>
                    <a:pt x="21600" y="8704"/>
                    <a:pt x="21540" y="9906"/>
                    <a:pt x="21418" y="11066"/>
                  </a:cubicBezTo>
                  <a:cubicBezTo>
                    <a:pt x="21296" y="12225"/>
                    <a:pt x="21112" y="13345"/>
                    <a:pt x="20865" y="14403"/>
                  </a:cubicBezTo>
                  <a:cubicBezTo>
                    <a:pt x="20598" y="15546"/>
                    <a:pt x="20270" y="16568"/>
                    <a:pt x="19890" y="17457"/>
                  </a:cubicBezTo>
                  <a:cubicBezTo>
                    <a:pt x="19510" y="18346"/>
                    <a:pt x="19077" y="19103"/>
                    <a:pt x="18600" y="19717"/>
                  </a:cubicBezTo>
                  <a:cubicBezTo>
                    <a:pt x="18123" y="20330"/>
                    <a:pt x="17602" y="20801"/>
                    <a:pt x="17044" y="21118"/>
                  </a:cubicBezTo>
                  <a:cubicBezTo>
                    <a:pt x="16486" y="21436"/>
                    <a:pt x="15892" y="21600"/>
                    <a:pt x="15270" y="21600"/>
                  </a:cubicBezTo>
                  <a:lnTo>
                    <a:pt x="1426" y="21600"/>
                  </a:lnTo>
                  <a:lnTo>
                    <a:pt x="0" y="11366"/>
                  </a:lnTo>
                  <a:lnTo>
                    <a:pt x="2659" y="4641"/>
                  </a:lnTo>
                  <a:lnTo>
                    <a:pt x="12989" y="4641"/>
                  </a:lnTo>
                  <a:lnTo>
                    <a:pt x="18343" y="7593"/>
                  </a:lnTo>
                  <a:lnTo>
                    <a:pt x="20841" y="0"/>
                  </a:lnTo>
                  <a:close/>
                  <a:moveTo>
                    <a:pt x="20841" y="0"/>
                  </a:moveTo>
                </a:path>
              </a:pathLst>
            </a:custGeom>
            <a:blipFill dpi="0" rotWithShape="1">
              <a:blip r:embed="rId4">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56" name="Freeform: Shape 123"/>
            <p:cNvSpPr/>
            <p:nvPr/>
          </p:nvSpPr>
          <p:spPr bwMode="auto">
            <a:xfrm>
              <a:off x="5146726" y="4238018"/>
              <a:ext cx="1577947" cy="1469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0" y="21600"/>
                  </a:moveTo>
                  <a:lnTo>
                    <a:pt x="2011" y="0"/>
                  </a:lnTo>
                  <a:lnTo>
                    <a:pt x="19849" y="0"/>
                  </a:lnTo>
                  <a:lnTo>
                    <a:pt x="21600" y="21600"/>
                  </a:lnTo>
                  <a:lnTo>
                    <a:pt x="0" y="21600"/>
                  </a:lnTo>
                  <a:close/>
                  <a:moveTo>
                    <a:pt x="0" y="21600"/>
                  </a:moveTo>
                </a:path>
              </a:pathLst>
            </a:custGeom>
            <a:solidFill>
              <a:schemeClr val="accent1">
                <a:lumMod val="75000"/>
              </a:schemeClr>
            </a:solidFill>
            <a:ln>
              <a:noFill/>
            </a:ln>
          </p:spPr>
          <p:txBody>
            <a:bodyPr anchor="ctr"/>
            <a:lstStyle/>
            <a:p>
              <a:pPr algn="ctr"/>
              <a:endParaRPr sz="2400"/>
            </a:p>
          </p:txBody>
        </p:sp>
        <p:sp>
          <p:nvSpPr>
            <p:cNvPr id="57" name="Freeform: Shape 124"/>
            <p:cNvSpPr/>
            <p:nvPr/>
          </p:nvSpPr>
          <p:spPr bwMode="auto">
            <a:xfrm>
              <a:off x="6591719" y="4238018"/>
              <a:ext cx="944669" cy="32892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922" y="9704"/>
                  </a:moveTo>
                  <a:lnTo>
                    <a:pt x="0" y="0"/>
                  </a:lnTo>
                  <a:lnTo>
                    <a:pt x="15426" y="9825"/>
                  </a:lnTo>
                  <a:lnTo>
                    <a:pt x="21600" y="21600"/>
                  </a:lnTo>
                  <a:lnTo>
                    <a:pt x="2922" y="9704"/>
                  </a:lnTo>
                  <a:close/>
                  <a:moveTo>
                    <a:pt x="2922" y="9704"/>
                  </a:moveTo>
                </a:path>
              </a:pathLst>
            </a:custGeom>
            <a:solidFill>
              <a:schemeClr val="accent1">
                <a:lumMod val="50000"/>
              </a:schemeClr>
            </a:solidFill>
            <a:ln>
              <a:noFill/>
            </a:ln>
          </p:spPr>
          <p:txBody>
            <a:bodyPr anchor="ctr"/>
            <a:lstStyle/>
            <a:p>
              <a:pPr algn="ctr"/>
              <a:endParaRPr sz="2400"/>
            </a:p>
          </p:txBody>
        </p:sp>
        <p:sp>
          <p:nvSpPr>
            <p:cNvPr id="58" name="Freeform: Shape 125"/>
            <p:cNvSpPr/>
            <p:nvPr/>
          </p:nvSpPr>
          <p:spPr bwMode="auto">
            <a:xfrm>
              <a:off x="7270482" y="4007074"/>
              <a:ext cx="650772" cy="56686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8957" y="21600"/>
                  </a:moveTo>
                  <a:lnTo>
                    <a:pt x="0" y="14735"/>
                  </a:lnTo>
                  <a:lnTo>
                    <a:pt x="10443" y="0"/>
                  </a:lnTo>
                  <a:lnTo>
                    <a:pt x="21600" y="3757"/>
                  </a:lnTo>
                  <a:lnTo>
                    <a:pt x="8957" y="21600"/>
                  </a:lnTo>
                  <a:close/>
                  <a:moveTo>
                    <a:pt x="8957" y="21600"/>
                  </a:moveTo>
                </a:path>
              </a:pathLst>
            </a:custGeom>
            <a:solidFill>
              <a:schemeClr val="accent1">
                <a:lumMod val="50000"/>
              </a:schemeClr>
            </a:solidFill>
            <a:ln>
              <a:noFill/>
            </a:ln>
          </p:spPr>
          <p:txBody>
            <a:bodyPr anchor="ctr"/>
            <a:lstStyle/>
            <a:p>
              <a:pPr algn="ctr"/>
              <a:endParaRPr sz="2400"/>
            </a:p>
          </p:txBody>
        </p:sp>
        <p:sp>
          <p:nvSpPr>
            <p:cNvPr id="59" name="Freeform: Shape 126"/>
            <p:cNvSpPr/>
            <p:nvPr/>
          </p:nvSpPr>
          <p:spPr bwMode="auto">
            <a:xfrm>
              <a:off x="5192210" y="2110538"/>
              <a:ext cx="678762" cy="346415"/>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0860" y="7702"/>
                  </a:moveTo>
                  <a:lnTo>
                    <a:pt x="21600" y="21600"/>
                  </a:lnTo>
                  <a:lnTo>
                    <a:pt x="4372" y="15238"/>
                  </a:lnTo>
                  <a:lnTo>
                    <a:pt x="0" y="0"/>
                  </a:lnTo>
                  <a:lnTo>
                    <a:pt x="20860" y="7702"/>
                  </a:lnTo>
                  <a:close/>
                  <a:moveTo>
                    <a:pt x="20860" y="7702"/>
                  </a:moveTo>
                </a:path>
              </a:pathLst>
            </a:custGeom>
            <a:solidFill>
              <a:schemeClr val="accent3">
                <a:lumMod val="75000"/>
              </a:schemeClr>
            </a:solidFill>
            <a:ln>
              <a:noFill/>
            </a:ln>
          </p:spPr>
          <p:txBody>
            <a:bodyPr anchor="ctr"/>
            <a:lstStyle/>
            <a:p>
              <a:pPr algn="ctr"/>
              <a:endParaRPr sz="2400"/>
            </a:p>
          </p:txBody>
        </p:sp>
        <p:sp>
          <p:nvSpPr>
            <p:cNvPr id="60" name="Freeform: Shape 127"/>
            <p:cNvSpPr/>
            <p:nvPr/>
          </p:nvSpPr>
          <p:spPr bwMode="auto">
            <a:xfrm>
              <a:off x="3932651" y="2194517"/>
              <a:ext cx="2022292" cy="3250706"/>
            </a:xfrm>
            <a:custGeom>
              <a:avLst/>
              <a:gdLst>
                <a:gd name="T0" fmla="*/ 0 w 21571"/>
                <a:gd name="T1" fmla="*/ 0 h 21600"/>
                <a:gd name="T2" fmla="*/ 0 w 21571"/>
                <a:gd name="T3" fmla="*/ 0 h 21600"/>
                <a:gd name="T4" fmla="*/ 0 w 21571"/>
                <a:gd name="T5" fmla="*/ 0 h 21600"/>
                <a:gd name="T6" fmla="*/ 0 w 21571"/>
                <a:gd name="T7" fmla="*/ 0 h 21600"/>
                <a:gd name="T8" fmla="*/ 0 w 21571"/>
                <a:gd name="T9" fmla="*/ 0 h 21600"/>
                <a:gd name="T10" fmla="*/ 0 w 21571"/>
                <a:gd name="T11" fmla="*/ 0 h 21600"/>
                <a:gd name="T12" fmla="*/ 0 w 21571"/>
                <a:gd name="T13" fmla="*/ 0 h 21600"/>
                <a:gd name="T14" fmla="*/ 0 w 21571"/>
                <a:gd name="T15" fmla="*/ 0 h 21600"/>
                <a:gd name="T16" fmla="*/ 0 w 21571"/>
                <a:gd name="T17" fmla="*/ 0 h 21600"/>
                <a:gd name="T18" fmla="*/ 0 w 21571"/>
                <a:gd name="T19" fmla="*/ 0 h 21600"/>
                <a:gd name="T20" fmla="*/ 0 w 21571"/>
                <a:gd name="T21" fmla="*/ 0 h 21600"/>
                <a:gd name="T22" fmla="*/ 0 w 21571"/>
                <a:gd name="T23" fmla="*/ 0 h 21600"/>
                <a:gd name="T24" fmla="*/ 0 w 21571"/>
                <a:gd name="T25" fmla="*/ 0 h 21600"/>
                <a:gd name="T26" fmla="*/ 0 w 21571"/>
                <a:gd name="T27" fmla="*/ 0 h 21600"/>
                <a:gd name="T28" fmla="*/ 0 w 21571"/>
                <a:gd name="T29" fmla="*/ 0 h 21600"/>
                <a:gd name="T30" fmla="*/ 0 w 21571"/>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571" h="21600">
                  <a:moveTo>
                    <a:pt x="12991" y="0"/>
                  </a:moveTo>
                  <a:lnTo>
                    <a:pt x="19819" y="804"/>
                  </a:lnTo>
                  <a:lnTo>
                    <a:pt x="21571" y="4643"/>
                  </a:lnTo>
                  <a:lnTo>
                    <a:pt x="13036" y="13865"/>
                  </a:lnTo>
                  <a:lnTo>
                    <a:pt x="7671" y="17284"/>
                  </a:lnTo>
                  <a:lnTo>
                    <a:pt x="10056" y="21600"/>
                  </a:lnTo>
                  <a:cubicBezTo>
                    <a:pt x="9071" y="21589"/>
                    <a:pt x="8131" y="21515"/>
                    <a:pt x="7249" y="21380"/>
                  </a:cubicBezTo>
                  <a:cubicBezTo>
                    <a:pt x="6366" y="21245"/>
                    <a:pt x="5541" y="21050"/>
                    <a:pt x="4786" y="20799"/>
                  </a:cubicBezTo>
                  <a:cubicBezTo>
                    <a:pt x="4030" y="20547"/>
                    <a:pt x="3345" y="20240"/>
                    <a:pt x="2742" y="19880"/>
                  </a:cubicBezTo>
                  <a:cubicBezTo>
                    <a:pt x="2139" y="19521"/>
                    <a:pt x="1619" y="19109"/>
                    <a:pt x="1193" y="18650"/>
                  </a:cubicBezTo>
                  <a:cubicBezTo>
                    <a:pt x="759" y="18181"/>
                    <a:pt x="444" y="17683"/>
                    <a:pt x="247" y="17167"/>
                  </a:cubicBezTo>
                  <a:cubicBezTo>
                    <a:pt x="50" y="16650"/>
                    <a:pt x="-29" y="16115"/>
                    <a:pt x="10" y="15569"/>
                  </a:cubicBezTo>
                  <a:cubicBezTo>
                    <a:pt x="48" y="15024"/>
                    <a:pt x="204" y="14469"/>
                    <a:pt x="477" y="13914"/>
                  </a:cubicBezTo>
                  <a:cubicBezTo>
                    <a:pt x="751" y="13358"/>
                    <a:pt x="1141" y="12802"/>
                    <a:pt x="1647" y="12255"/>
                  </a:cubicBezTo>
                  <a:lnTo>
                    <a:pt x="12991" y="0"/>
                  </a:lnTo>
                  <a:close/>
                  <a:moveTo>
                    <a:pt x="12991" y="0"/>
                  </a:moveTo>
                </a:path>
              </a:pathLst>
            </a:custGeom>
            <a:blipFill dpi="0" rotWithShape="1">
              <a:blip r:embed="rId5">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61" name="Freeform: Shape 128"/>
            <p:cNvSpPr/>
            <p:nvPr/>
          </p:nvSpPr>
          <p:spPr bwMode="auto">
            <a:xfrm>
              <a:off x="5157222" y="2894346"/>
              <a:ext cx="804718"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483" y="0"/>
                  </a:moveTo>
                  <a:lnTo>
                    <a:pt x="21600" y="1767"/>
                  </a:lnTo>
                  <a:lnTo>
                    <a:pt x="3858" y="19605"/>
                  </a:lnTo>
                  <a:lnTo>
                    <a:pt x="0" y="21600"/>
                  </a:lnTo>
                  <a:lnTo>
                    <a:pt x="21483" y="0"/>
                  </a:lnTo>
                  <a:close/>
                  <a:moveTo>
                    <a:pt x="21483" y="0"/>
                  </a:moveTo>
                </a:path>
              </a:pathLst>
            </a:custGeom>
            <a:solidFill>
              <a:schemeClr val="accent2">
                <a:lumMod val="75000"/>
              </a:schemeClr>
            </a:solidFill>
            <a:ln>
              <a:noFill/>
            </a:ln>
          </p:spPr>
          <p:txBody>
            <a:bodyPr anchor="ctr"/>
            <a:lstStyle/>
            <a:p>
              <a:pPr algn="ctr"/>
              <a:endParaRPr sz="2400"/>
            </a:p>
          </p:txBody>
        </p:sp>
        <p:sp>
          <p:nvSpPr>
            <p:cNvPr id="62" name="Freeform: Shape 129"/>
            <p:cNvSpPr/>
            <p:nvPr/>
          </p:nvSpPr>
          <p:spPr bwMode="auto">
            <a:xfrm>
              <a:off x="4653399" y="4154038"/>
              <a:ext cx="647273" cy="64034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16800" y="4307"/>
                  </a:moveTo>
                  <a:lnTo>
                    <a:pt x="21600" y="0"/>
                  </a:lnTo>
                  <a:lnTo>
                    <a:pt x="7725" y="14281"/>
                  </a:lnTo>
                  <a:lnTo>
                    <a:pt x="0" y="21600"/>
                  </a:lnTo>
                  <a:lnTo>
                    <a:pt x="16800" y="4307"/>
                  </a:lnTo>
                  <a:close/>
                  <a:moveTo>
                    <a:pt x="16800" y="4307"/>
                  </a:moveTo>
                </a:path>
              </a:pathLst>
            </a:custGeom>
            <a:solidFill>
              <a:srgbClr val="B619BF"/>
            </a:solidFill>
            <a:ln>
              <a:noFill/>
            </a:ln>
          </p:spPr>
          <p:txBody>
            <a:bodyPr anchor="ctr"/>
            <a:lstStyle/>
            <a:p>
              <a:pPr algn="ctr"/>
              <a:endParaRPr sz="2400"/>
            </a:p>
          </p:txBody>
        </p:sp>
        <p:sp>
          <p:nvSpPr>
            <p:cNvPr id="63" name="Freeform: Shape 130"/>
            <p:cNvSpPr/>
            <p:nvPr/>
          </p:nvSpPr>
          <p:spPr bwMode="auto">
            <a:xfrm>
              <a:off x="5192210" y="1634654"/>
              <a:ext cx="2687059" cy="285530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w 21600"/>
                <a:gd name="T27" fmla="*/ 0 h 21600"/>
                <a:gd name="T28" fmla="*/ 0 w 21600"/>
                <a:gd name="T29" fmla="*/ 0 h 21600"/>
                <a:gd name="T30" fmla="*/ 0 w 21600"/>
                <a:gd name="T31" fmla="*/ 0 h 2160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1600" h="21600">
                  <a:moveTo>
                    <a:pt x="6371" y="0"/>
                  </a:moveTo>
                  <a:cubicBezTo>
                    <a:pt x="7026" y="0"/>
                    <a:pt x="7666" y="89"/>
                    <a:pt x="8281" y="262"/>
                  </a:cubicBezTo>
                  <a:cubicBezTo>
                    <a:pt x="8896" y="434"/>
                    <a:pt x="9488" y="691"/>
                    <a:pt x="10044" y="1024"/>
                  </a:cubicBezTo>
                  <a:cubicBezTo>
                    <a:pt x="10600" y="1358"/>
                    <a:pt x="11122" y="1770"/>
                    <a:pt x="11601" y="2254"/>
                  </a:cubicBezTo>
                  <a:cubicBezTo>
                    <a:pt x="12080" y="2737"/>
                    <a:pt x="12515" y="3293"/>
                    <a:pt x="12897" y="3915"/>
                  </a:cubicBezTo>
                  <a:lnTo>
                    <a:pt x="21600" y="18090"/>
                  </a:lnTo>
                  <a:lnTo>
                    <a:pt x="18629" y="21600"/>
                  </a:lnTo>
                  <a:lnTo>
                    <a:pt x="13362" y="20496"/>
                  </a:lnTo>
                  <a:lnTo>
                    <a:pt x="6933" y="10023"/>
                  </a:lnTo>
                  <a:lnTo>
                    <a:pt x="5294" y="4611"/>
                  </a:lnTo>
                  <a:lnTo>
                    <a:pt x="0" y="3670"/>
                  </a:lnTo>
                  <a:cubicBezTo>
                    <a:pt x="383" y="3086"/>
                    <a:pt x="814" y="2564"/>
                    <a:pt x="1285" y="2111"/>
                  </a:cubicBezTo>
                  <a:cubicBezTo>
                    <a:pt x="1757" y="1657"/>
                    <a:pt x="2268" y="1271"/>
                    <a:pt x="2810" y="959"/>
                  </a:cubicBezTo>
                  <a:cubicBezTo>
                    <a:pt x="3352" y="646"/>
                    <a:pt x="3926" y="406"/>
                    <a:pt x="4522" y="245"/>
                  </a:cubicBezTo>
                  <a:cubicBezTo>
                    <a:pt x="5119" y="83"/>
                    <a:pt x="5738" y="0"/>
                    <a:pt x="6371" y="0"/>
                  </a:cubicBezTo>
                  <a:close/>
                  <a:moveTo>
                    <a:pt x="6371" y="0"/>
                  </a:moveTo>
                </a:path>
              </a:pathLst>
            </a:custGeom>
            <a:blipFill dpi="0" rotWithShape="1">
              <a:blip r:embed="rId6">
                <a:extLst>
                  <a:ext uri="{28A0092B-C50C-407E-A947-70E740481C1C}">
                    <a14:useLocalDpi xmlns:a14="http://schemas.microsoft.com/office/drawing/2010/main" val="0"/>
                  </a:ext>
                </a:extLst>
              </a:blip>
              <a:stretch>
                <a:fillRect/>
              </a:stretch>
            </a:blipFill>
            <a:ln>
              <a:noFill/>
            </a:ln>
          </p:spPr>
          <p:txBody>
            <a:bodyPr anchor="ctr"/>
            <a:lstStyle/>
            <a:p>
              <a:pPr algn="ctr"/>
              <a:endParaRPr sz="2400"/>
            </a:p>
          </p:txBody>
        </p:sp>
        <p:sp>
          <p:nvSpPr>
            <p:cNvPr id="64" name="Freeform: Shape 131"/>
            <p:cNvSpPr/>
            <p:nvPr/>
          </p:nvSpPr>
          <p:spPr bwMode="auto">
            <a:xfrm>
              <a:off x="6038913" y="2950333"/>
              <a:ext cx="811716" cy="138566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21600"/>
                  </a:moveTo>
                  <a:lnTo>
                    <a:pt x="17571" y="19396"/>
                  </a:lnTo>
                  <a:lnTo>
                    <a:pt x="0" y="1558"/>
                  </a:lnTo>
                  <a:lnTo>
                    <a:pt x="323" y="0"/>
                  </a:lnTo>
                  <a:lnTo>
                    <a:pt x="21600" y="21600"/>
                  </a:lnTo>
                  <a:close/>
                  <a:moveTo>
                    <a:pt x="21600" y="21600"/>
                  </a:moveTo>
                </a:path>
              </a:pathLst>
            </a:custGeom>
            <a:solidFill>
              <a:schemeClr val="accent3">
                <a:lumMod val="75000"/>
              </a:schemeClr>
            </a:solidFill>
            <a:ln>
              <a:noFill/>
            </a:ln>
          </p:spPr>
          <p:txBody>
            <a:bodyPr anchor="ctr"/>
            <a:lstStyle/>
            <a:p>
              <a:pPr algn="ctr"/>
              <a:endParaRPr sz="2400"/>
            </a:p>
          </p:txBody>
        </p:sp>
        <p:sp>
          <p:nvSpPr>
            <p:cNvPr id="65" name="Freeform: Shape 132"/>
            <p:cNvSpPr/>
            <p:nvPr/>
          </p:nvSpPr>
          <p:spPr bwMode="auto">
            <a:xfrm>
              <a:off x="5849979" y="2250504"/>
              <a:ext cx="202929" cy="81530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1600" y="18955"/>
                  </a:moveTo>
                  <a:lnTo>
                    <a:pt x="20313" y="21600"/>
                  </a:lnTo>
                  <a:lnTo>
                    <a:pt x="2475" y="5946"/>
                  </a:lnTo>
                  <a:lnTo>
                    <a:pt x="0" y="0"/>
                  </a:lnTo>
                  <a:lnTo>
                    <a:pt x="21600" y="18955"/>
                  </a:lnTo>
                  <a:close/>
                  <a:moveTo>
                    <a:pt x="21600" y="18955"/>
                  </a:moveTo>
                </a:path>
              </a:pathLst>
            </a:custGeom>
            <a:solidFill>
              <a:schemeClr val="accent3">
                <a:lumMod val="75000"/>
              </a:schemeClr>
            </a:solidFill>
            <a:ln>
              <a:noFill/>
            </a:ln>
          </p:spPr>
          <p:txBody>
            <a:bodyPr anchor="ctr"/>
            <a:lstStyle/>
            <a:p>
              <a:pPr algn="ctr"/>
              <a:endParaRPr sz="2400"/>
            </a:p>
          </p:txBody>
        </p:sp>
      </p:grpSp>
      <p:grpSp>
        <p:nvGrpSpPr>
          <p:cNvPr id="67" name="组合 66"/>
          <p:cNvGrpSpPr>
            <a:grpSpLocks noChangeAspect="1"/>
          </p:cNvGrpSpPr>
          <p:nvPr/>
        </p:nvGrpSpPr>
        <p:grpSpPr>
          <a:xfrm>
            <a:off x="3111438" y="3313598"/>
            <a:ext cx="438507" cy="451695"/>
            <a:chOff x="2162176" y="-104775"/>
            <a:chExt cx="1655763" cy="1417638"/>
          </a:xfrm>
          <a:solidFill>
            <a:schemeClr val="tx1">
              <a:lumMod val="65000"/>
              <a:lumOff val="35000"/>
            </a:schemeClr>
          </a:solidFill>
        </p:grpSpPr>
        <p:sp>
          <p:nvSpPr>
            <p:cNvPr id="68" name="Freeform 3767"/>
            <p:cNvSpPr/>
            <p:nvPr/>
          </p:nvSpPr>
          <p:spPr bwMode="auto">
            <a:xfrm>
              <a:off x="2311401" y="104775"/>
              <a:ext cx="1370013" cy="1208088"/>
            </a:xfrm>
            <a:custGeom>
              <a:avLst/>
              <a:gdLst>
                <a:gd name="T0" fmla="*/ 231 w 431"/>
                <a:gd name="T1" fmla="*/ 6 h 380"/>
                <a:gd name="T2" fmla="*/ 190 w 431"/>
                <a:gd name="T3" fmla="*/ 7 h 380"/>
                <a:gd name="T4" fmla="*/ 20 w 431"/>
                <a:gd name="T5" fmla="*/ 106 h 380"/>
                <a:gd name="T6" fmla="*/ 0 w 431"/>
                <a:gd name="T7" fmla="*/ 142 h 380"/>
                <a:gd name="T8" fmla="*/ 0 w 431"/>
                <a:gd name="T9" fmla="*/ 357 h 380"/>
                <a:gd name="T10" fmla="*/ 24 w 431"/>
                <a:gd name="T11" fmla="*/ 380 h 380"/>
                <a:gd name="T12" fmla="*/ 124 w 431"/>
                <a:gd name="T13" fmla="*/ 380 h 380"/>
                <a:gd name="T14" fmla="*/ 148 w 431"/>
                <a:gd name="T15" fmla="*/ 357 h 380"/>
                <a:gd name="T16" fmla="*/ 148 w 431"/>
                <a:gd name="T17" fmla="*/ 258 h 380"/>
                <a:gd name="T18" fmla="*/ 171 w 431"/>
                <a:gd name="T19" fmla="*/ 235 h 380"/>
                <a:gd name="T20" fmla="*/ 260 w 431"/>
                <a:gd name="T21" fmla="*/ 235 h 380"/>
                <a:gd name="T22" fmla="*/ 283 w 431"/>
                <a:gd name="T23" fmla="*/ 258 h 380"/>
                <a:gd name="T24" fmla="*/ 283 w 431"/>
                <a:gd name="T25" fmla="*/ 357 h 380"/>
                <a:gd name="T26" fmla="*/ 307 w 431"/>
                <a:gd name="T27" fmla="*/ 380 h 380"/>
                <a:gd name="T28" fmla="*/ 407 w 431"/>
                <a:gd name="T29" fmla="*/ 380 h 380"/>
                <a:gd name="T30" fmla="*/ 431 w 431"/>
                <a:gd name="T31" fmla="*/ 357 h 380"/>
                <a:gd name="T32" fmla="*/ 431 w 431"/>
                <a:gd name="T33" fmla="*/ 142 h 380"/>
                <a:gd name="T34" fmla="*/ 410 w 431"/>
                <a:gd name="T35" fmla="*/ 107 h 380"/>
                <a:gd name="T36" fmla="*/ 231 w 431"/>
                <a:gd name="T37" fmla="*/ 6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1" h="380">
                  <a:moveTo>
                    <a:pt x="231" y="6"/>
                  </a:moveTo>
                  <a:cubicBezTo>
                    <a:pt x="220" y="0"/>
                    <a:pt x="201" y="0"/>
                    <a:pt x="190" y="7"/>
                  </a:cubicBezTo>
                  <a:cubicBezTo>
                    <a:pt x="20" y="106"/>
                    <a:pt x="20" y="106"/>
                    <a:pt x="20" y="106"/>
                  </a:cubicBezTo>
                  <a:cubicBezTo>
                    <a:pt x="9" y="113"/>
                    <a:pt x="0" y="129"/>
                    <a:pt x="0" y="142"/>
                  </a:cubicBezTo>
                  <a:cubicBezTo>
                    <a:pt x="0" y="357"/>
                    <a:pt x="0" y="357"/>
                    <a:pt x="0" y="357"/>
                  </a:cubicBezTo>
                  <a:cubicBezTo>
                    <a:pt x="0" y="370"/>
                    <a:pt x="10" y="380"/>
                    <a:pt x="24" y="380"/>
                  </a:cubicBezTo>
                  <a:cubicBezTo>
                    <a:pt x="124" y="380"/>
                    <a:pt x="124" y="380"/>
                    <a:pt x="124" y="380"/>
                  </a:cubicBezTo>
                  <a:cubicBezTo>
                    <a:pt x="137" y="380"/>
                    <a:pt x="148" y="370"/>
                    <a:pt x="148" y="357"/>
                  </a:cubicBezTo>
                  <a:cubicBezTo>
                    <a:pt x="148" y="258"/>
                    <a:pt x="148" y="258"/>
                    <a:pt x="148" y="258"/>
                  </a:cubicBezTo>
                  <a:cubicBezTo>
                    <a:pt x="148" y="245"/>
                    <a:pt x="158" y="235"/>
                    <a:pt x="171" y="235"/>
                  </a:cubicBezTo>
                  <a:cubicBezTo>
                    <a:pt x="260" y="235"/>
                    <a:pt x="260" y="235"/>
                    <a:pt x="260" y="235"/>
                  </a:cubicBezTo>
                  <a:cubicBezTo>
                    <a:pt x="273" y="235"/>
                    <a:pt x="283" y="245"/>
                    <a:pt x="283" y="258"/>
                  </a:cubicBezTo>
                  <a:cubicBezTo>
                    <a:pt x="283" y="357"/>
                    <a:pt x="283" y="357"/>
                    <a:pt x="283" y="357"/>
                  </a:cubicBezTo>
                  <a:cubicBezTo>
                    <a:pt x="283" y="370"/>
                    <a:pt x="294" y="380"/>
                    <a:pt x="307" y="380"/>
                  </a:cubicBezTo>
                  <a:cubicBezTo>
                    <a:pt x="407" y="380"/>
                    <a:pt x="407" y="380"/>
                    <a:pt x="407" y="380"/>
                  </a:cubicBezTo>
                  <a:cubicBezTo>
                    <a:pt x="420" y="380"/>
                    <a:pt x="431" y="370"/>
                    <a:pt x="431" y="357"/>
                  </a:cubicBezTo>
                  <a:cubicBezTo>
                    <a:pt x="431" y="142"/>
                    <a:pt x="431" y="142"/>
                    <a:pt x="431" y="142"/>
                  </a:cubicBezTo>
                  <a:cubicBezTo>
                    <a:pt x="431" y="129"/>
                    <a:pt x="422" y="113"/>
                    <a:pt x="410" y="107"/>
                  </a:cubicBezTo>
                  <a:lnTo>
                    <a:pt x="231" y="6"/>
                  </a:ln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sp>
          <p:nvSpPr>
            <p:cNvPr id="75" name="Freeform 3768"/>
            <p:cNvSpPr/>
            <p:nvPr/>
          </p:nvSpPr>
          <p:spPr bwMode="auto">
            <a:xfrm>
              <a:off x="2162176" y="-104775"/>
              <a:ext cx="1655763" cy="552450"/>
            </a:xfrm>
            <a:custGeom>
              <a:avLst/>
              <a:gdLst>
                <a:gd name="T0" fmla="*/ 516 w 521"/>
                <a:gd name="T1" fmla="*/ 165 h 174"/>
                <a:gd name="T2" fmla="*/ 487 w 521"/>
                <a:gd name="T3" fmla="*/ 167 h 174"/>
                <a:gd name="T4" fmla="*/ 276 w 521"/>
                <a:gd name="T5" fmla="*/ 45 h 174"/>
                <a:gd name="T6" fmla="*/ 235 w 521"/>
                <a:gd name="T7" fmla="*/ 45 h 174"/>
                <a:gd name="T8" fmla="*/ 34 w 521"/>
                <a:gd name="T9" fmla="*/ 167 h 174"/>
                <a:gd name="T10" fmla="*/ 5 w 521"/>
                <a:gd name="T11" fmla="*/ 165 h 174"/>
                <a:gd name="T12" fmla="*/ 16 w 521"/>
                <a:gd name="T13" fmla="*/ 138 h 174"/>
                <a:gd name="T14" fmla="*/ 235 w 521"/>
                <a:gd name="T15" fmla="*/ 7 h 174"/>
                <a:gd name="T16" fmla="*/ 276 w 521"/>
                <a:gd name="T17" fmla="*/ 6 h 174"/>
                <a:gd name="T18" fmla="*/ 504 w 521"/>
                <a:gd name="T19" fmla="*/ 139 h 174"/>
                <a:gd name="T20" fmla="*/ 516 w 521"/>
                <a:gd name="T21" fmla="*/ 16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1" h="174">
                  <a:moveTo>
                    <a:pt x="516" y="165"/>
                  </a:moveTo>
                  <a:cubicBezTo>
                    <a:pt x="512" y="173"/>
                    <a:pt x="499" y="174"/>
                    <a:pt x="487" y="167"/>
                  </a:cubicBezTo>
                  <a:cubicBezTo>
                    <a:pt x="276" y="45"/>
                    <a:pt x="276" y="45"/>
                    <a:pt x="276" y="45"/>
                  </a:cubicBezTo>
                  <a:cubicBezTo>
                    <a:pt x="265" y="38"/>
                    <a:pt x="247" y="38"/>
                    <a:pt x="235" y="45"/>
                  </a:cubicBezTo>
                  <a:cubicBezTo>
                    <a:pt x="34" y="167"/>
                    <a:pt x="34" y="167"/>
                    <a:pt x="34" y="167"/>
                  </a:cubicBezTo>
                  <a:cubicBezTo>
                    <a:pt x="22" y="174"/>
                    <a:pt x="9" y="173"/>
                    <a:pt x="5" y="165"/>
                  </a:cubicBezTo>
                  <a:cubicBezTo>
                    <a:pt x="0" y="157"/>
                    <a:pt x="5" y="145"/>
                    <a:pt x="16" y="138"/>
                  </a:cubicBezTo>
                  <a:cubicBezTo>
                    <a:pt x="235" y="7"/>
                    <a:pt x="235" y="7"/>
                    <a:pt x="235" y="7"/>
                  </a:cubicBezTo>
                  <a:cubicBezTo>
                    <a:pt x="246" y="0"/>
                    <a:pt x="265" y="0"/>
                    <a:pt x="276" y="6"/>
                  </a:cubicBezTo>
                  <a:cubicBezTo>
                    <a:pt x="504" y="139"/>
                    <a:pt x="504" y="139"/>
                    <a:pt x="504" y="139"/>
                  </a:cubicBezTo>
                  <a:cubicBezTo>
                    <a:pt x="515" y="145"/>
                    <a:pt x="521" y="157"/>
                    <a:pt x="516" y="165"/>
                  </a:cubicBezTo>
                  <a:close/>
                </a:path>
              </a:pathLst>
            </a:custGeom>
            <a:grpFill/>
            <a:ln>
              <a:noFill/>
            </a:ln>
          </p:spPr>
          <p:txBody>
            <a:bodyPr/>
            <a:lstStyle/>
            <a:p>
              <a:pPr fontAlgn="auto">
                <a:spcBef>
                  <a:spcPct val="0"/>
                </a:spcBef>
                <a:spcAft>
                  <a:spcPct val="0"/>
                </a:spcAft>
                <a:defRPr/>
              </a:pPr>
              <a:endParaRPr lang="zh-CN" altLang="en-US">
                <a:solidFill>
                  <a:schemeClr val="bg1"/>
                </a:solidFill>
                <a:latin typeface="+mn-lt"/>
                <a:ea typeface="+mn-ea"/>
              </a:endParaRPr>
            </a:p>
          </p:txBody>
        </p:sp>
      </p:grpSp>
      <p:grpSp>
        <p:nvGrpSpPr>
          <p:cNvPr id="14" name="组合 13"/>
          <p:cNvGrpSpPr/>
          <p:nvPr/>
        </p:nvGrpSpPr>
        <p:grpSpPr>
          <a:xfrm>
            <a:off x="4694305" y="3085924"/>
            <a:ext cx="437957" cy="416041"/>
            <a:chOff x="5111748" y="2688360"/>
            <a:chExt cx="437957" cy="416041"/>
          </a:xfrm>
        </p:grpSpPr>
        <p:sp>
          <p:nvSpPr>
            <p:cNvPr id="76" name="Freeform 27"/>
            <p:cNvSpPr/>
            <p:nvPr/>
          </p:nvSpPr>
          <p:spPr bwMode="auto">
            <a:xfrm>
              <a:off x="5111748" y="2921415"/>
              <a:ext cx="437957" cy="182986"/>
            </a:xfrm>
            <a:custGeom>
              <a:avLst/>
              <a:gdLst>
                <a:gd name="T0" fmla="*/ 0 w 75"/>
                <a:gd name="T1" fmla="*/ 904153876 h 34"/>
                <a:gd name="T2" fmla="*/ 393015300 w 75"/>
                <a:gd name="T3" fmla="*/ 282543902 h 34"/>
                <a:gd name="T4" fmla="*/ 1403626122 w 75"/>
                <a:gd name="T5" fmla="*/ 0 h 34"/>
                <a:gd name="T6" fmla="*/ 2077366904 w 75"/>
                <a:gd name="T7" fmla="*/ 1186697896 h 34"/>
                <a:gd name="T8" fmla="*/ 2147483647 w 75"/>
                <a:gd name="T9" fmla="*/ 0 h 34"/>
                <a:gd name="T10" fmla="*/ 2147483647 w 75"/>
                <a:gd name="T11" fmla="*/ 282543902 h 34"/>
                <a:gd name="T12" fmla="*/ 2147483647 w 75"/>
                <a:gd name="T13" fmla="*/ 904153876 h 34"/>
                <a:gd name="T14" fmla="*/ 2147483647 w 75"/>
                <a:gd name="T15" fmla="*/ 1921322259 h 34"/>
                <a:gd name="T16" fmla="*/ 2077366904 w 75"/>
                <a:gd name="T17" fmla="*/ 1921322259 h 34"/>
                <a:gd name="T18" fmla="*/ 0 w 75"/>
                <a:gd name="T19" fmla="*/ 1921322259 h 34"/>
                <a:gd name="T20" fmla="*/ 0 w 75"/>
                <a:gd name="T21" fmla="*/ 904153876 h 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5"/>
                <a:gd name="T34" fmla="*/ 0 h 34"/>
                <a:gd name="T35" fmla="*/ 75 w 75"/>
                <a:gd name="T36" fmla="*/ 34 h 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5" h="34">
                  <a:moveTo>
                    <a:pt x="0" y="16"/>
                  </a:moveTo>
                  <a:cubicBezTo>
                    <a:pt x="0" y="11"/>
                    <a:pt x="2" y="7"/>
                    <a:pt x="7" y="5"/>
                  </a:cubicBezTo>
                  <a:cubicBezTo>
                    <a:pt x="25" y="0"/>
                    <a:pt x="25" y="0"/>
                    <a:pt x="25" y="0"/>
                  </a:cubicBezTo>
                  <a:cubicBezTo>
                    <a:pt x="37" y="21"/>
                    <a:pt x="37" y="21"/>
                    <a:pt x="37" y="21"/>
                  </a:cubicBezTo>
                  <a:cubicBezTo>
                    <a:pt x="50" y="0"/>
                    <a:pt x="50" y="0"/>
                    <a:pt x="50" y="0"/>
                  </a:cubicBezTo>
                  <a:cubicBezTo>
                    <a:pt x="67" y="5"/>
                    <a:pt x="67" y="5"/>
                    <a:pt x="67" y="5"/>
                  </a:cubicBezTo>
                  <a:cubicBezTo>
                    <a:pt x="72" y="7"/>
                    <a:pt x="75" y="11"/>
                    <a:pt x="75" y="16"/>
                  </a:cubicBezTo>
                  <a:cubicBezTo>
                    <a:pt x="75" y="34"/>
                    <a:pt x="75" y="34"/>
                    <a:pt x="75" y="34"/>
                  </a:cubicBezTo>
                  <a:cubicBezTo>
                    <a:pt x="37" y="34"/>
                    <a:pt x="37" y="34"/>
                    <a:pt x="37" y="34"/>
                  </a:cubicBezTo>
                  <a:cubicBezTo>
                    <a:pt x="0" y="34"/>
                    <a:pt x="0" y="34"/>
                    <a:pt x="0" y="34"/>
                  </a:cubicBezTo>
                  <a:cubicBezTo>
                    <a:pt x="0" y="16"/>
                    <a:pt x="0" y="16"/>
                    <a:pt x="0" y="16"/>
                  </a:cubicBezTo>
                  <a:close/>
                </a:path>
              </a:pathLst>
            </a:custGeom>
            <a:solidFill>
              <a:srgbClr val="369CAB"/>
            </a:solidFill>
            <a:ln w="9525">
              <a:noFill/>
              <a:round/>
            </a:ln>
          </p:spPr>
          <p:txBody>
            <a:bodyPr/>
            <a:lstStyle/>
            <a:p>
              <a:endParaRPr lang="zh-CN" altLang="en-US"/>
            </a:p>
          </p:txBody>
        </p:sp>
        <p:sp>
          <p:nvSpPr>
            <p:cNvPr id="77" name="Freeform 28"/>
            <p:cNvSpPr/>
            <p:nvPr/>
          </p:nvSpPr>
          <p:spPr bwMode="auto">
            <a:xfrm>
              <a:off x="5207997" y="2688360"/>
              <a:ext cx="205516" cy="220353"/>
            </a:xfrm>
            <a:custGeom>
              <a:avLst/>
              <a:gdLst>
                <a:gd name="T0" fmla="*/ 963733328 w 35"/>
                <a:gd name="T1" fmla="*/ 2147483647 h 41"/>
                <a:gd name="T2" fmla="*/ 283447484 w 35"/>
                <a:gd name="T3" fmla="*/ 1805567083 h 41"/>
                <a:gd name="T4" fmla="*/ 56687982 w 35"/>
                <a:gd name="T5" fmla="*/ 677086776 h 41"/>
                <a:gd name="T6" fmla="*/ 963733328 w 35"/>
                <a:gd name="T7" fmla="*/ 0 h 41"/>
                <a:gd name="T8" fmla="*/ 1870771159 w 35"/>
                <a:gd name="T9" fmla="*/ 677086776 h 41"/>
                <a:gd name="T10" fmla="*/ 1644011760 w 35"/>
                <a:gd name="T11" fmla="*/ 1805567083 h 41"/>
                <a:gd name="T12" fmla="*/ 963733328 w 35"/>
                <a:gd name="T13" fmla="*/ 2147483647 h 41"/>
                <a:gd name="T14" fmla="*/ 0 60000 65536"/>
                <a:gd name="T15" fmla="*/ 0 60000 65536"/>
                <a:gd name="T16" fmla="*/ 0 60000 65536"/>
                <a:gd name="T17" fmla="*/ 0 60000 65536"/>
                <a:gd name="T18" fmla="*/ 0 60000 65536"/>
                <a:gd name="T19" fmla="*/ 0 60000 65536"/>
                <a:gd name="T20" fmla="*/ 0 60000 65536"/>
                <a:gd name="T21" fmla="*/ 0 w 35"/>
                <a:gd name="T22" fmla="*/ 0 h 41"/>
                <a:gd name="T23" fmla="*/ 35 w 35"/>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 h="41">
                  <a:moveTo>
                    <a:pt x="17" y="41"/>
                  </a:moveTo>
                  <a:cubicBezTo>
                    <a:pt x="12" y="41"/>
                    <a:pt x="8" y="37"/>
                    <a:pt x="5" y="32"/>
                  </a:cubicBezTo>
                  <a:cubicBezTo>
                    <a:pt x="1" y="26"/>
                    <a:pt x="0" y="18"/>
                    <a:pt x="1" y="12"/>
                  </a:cubicBezTo>
                  <a:cubicBezTo>
                    <a:pt x="3" y="5"/>
                    <a:pt x="8" y="0"/>
                    <a:pt x="17" y="0"/>
                  </a:cubicBezTo>
                  <a:cubicBezTo>
                    <a:pt x="26" y="0"/>
                    <a:pt x="31" y="5"/>
                    <a:pt x="33" y="12"/>
                  </a:cubicBezTo>
                  <a:cubicBezTo>
                    <a:pt x="35" y="18"/>
                    <a:pt x="33" y="26"/>
                    <a:pt x="29" y="32"/>
                  </a:cubicBezTo>
                  <a:cubicBezTo>
                    <a:pt x="26" y="37"/>
                    <a:pt x="22" y="41"/>
                    <a:pt x="17" y="41"/>
                  </a:cubicBezTo>
                  <a:close/>
                </a:path>
              </a:pathLst>
            </a:custGeom>
            <a:solidFill>
              <a:srgbClr val="E84A1F"/>
            </a:solidFill>
            <a:ln w="9525">
              <a:noFill/>
              <a:round/>
            </a:ln>
          </p:spPr>
          <p:txBody>
            <a:bodyPr/>
            <a:lstStyle/>
            <a:p>
              <a:endParaRPr lang="zh-CN" altLang="en-US"/>
            </a:p>
          </p:txBody>
        </p:sp>
      </p:grpSp>
      <p:sp>
        <p:nvSpPr>
          <p:cNvPr id="78" name="Freeform 29"/>
          <p:cNvSpPr/>
          <p:nvPr/>
        </p:nvSpPr>
        <p:spPr bwMode="auto">
          <a:xfrm>
            <a:off x="5060700" y="3453598"/>
            <a:ext cx="88471" cy="65941"/>
          </a:xfrm>
          <a:custGeom>
            <a:avLst/>
            <a:gdLst>
              <a:gd name="T0" fmla="*/ 112923398 w 15"/>
              <a:gd name="T1" fmla="*/ 0 h 10"/>
              <a:gd name="T2" fmla="*/ 790486360 w 15"/>
              <a:gd name="T3" fmla="*/ 0 h 10"/>
              <a:gd name="T4" fmla="*/ 846948044 w 15"/>
              <a:gd name="T5" fmla="*/ 116128785 h 10"/>
              <a:gd name="T6" fmla="*/ 846948044 w 15"/>
              <a:gd name="T7" fmla="*/ 464515142 h 10"/>
              <a:gd name="T8" fmla="*/ 790486360 w 15"/>
              <a:gd name="T9" fmla="*/ 580644017 h 10"/>
              <a:gd name="T10" fmla="*/ 112923398 w 15"/>
              <a:gd name="T11" fmla="*/ 580644017 h 10"/>
              <a:gd name="T12" fmla="*/ 0 w 15"/>
              <a:gd name="T13" fmla="*/ 464515142 h 10"/>
              <a:gd name="T14" fmla="*/ 0 w 15"/>
              <a:gd name="T15" fmla="*/ 116128785 h 10"/>
              <a:gd name="T16" fmla="*/ 112923398 w 15"/>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0"/>
              <a:gd name="T29" fmla="*/ 15 w 15"/>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0">
                <a:moveTo>
                  <a:pt x="2" y="0"/>
                </a:moveTo>
                <a:cubicBezTo>
                  <a:pt x="14" y="0"/>
                  <a:pt x="14" y="0"/>
                  <a:pt x="14" y="0"/>
                </a:cubicBezTo>
                <a:cubicBezTo>
                  <a:pt x="15" y="0"/>
                  <a:pt x="15" y="1"/>
                  <a:pt x="15" y="2"/>
                </a:cubicBezTo>
                <a:cubicBezTo>
                  <a:pt x="15" y="8"/>
                  <a:pt x="15" y="8"/>
                  <a:pt x="15" y="8"/>
                </a:cubicBezTo>
                <a:cubicBezTo>
                  <a:pt x="15" y="9"/>
                  <a:pt x="15" y="10"/>
                  <a:pt x="14" y="10"/>
                </a:cubicBezTo>
                <a:cubicBezTo>
                  <a:pt x="2" y="10"/>
                  <a:pt x="2" y="10"/>
                  <a:pt x="2" y="10"/>
                </a:cubicBezTo>
                <a:cubicBezTo>
                  <a:pt x="1" y="10"/>
                  <a:pt x="0" y="9"/>
                  <a:pt x="0" y="8"/>
                </a:cubicBezTo>
                <a:cubicBezTo>
                  <a:pt x="0" y="2"/>
                  <a:pt x="0" y="2"/>
                  <a:pt x="0" y="2"/>
                </a:cubicBezTo>
                <a:cubicBezTo>
                  <a:pt x="0" y="1"/>
                  <a:pt x="1" y="0"/>
                  <a:pt x="2" y="0"/>
                </a:cubicBezTo>
                <a:close/>
              </a:path>
            </a:pathLst>
          </a:custGeom>
          <a:solidFill>
            <a:srgbClr val="E84A1F"/>
          </a:solidFill>
          <a:ln w="9525">
            <a:noFill/>
            <a:round/>
          </a:ln>
        </p:spPr>
        <p:txBody>
          <a:bodyPr/>
          <a:lstStyle/>
          <a:p>
            <a:endParaRPr lang="zh-CN" altLang="en-US"/>
          </a:p>
        </p:txBody>
      </p:sp>
      <p:grpSp>
        <p:nvGrpSpPr>
          <p:cNvPr id="79" name="组合 78"/>
          <p:cNvGrpSpPr/>
          <p:nvPr/>
        </p:nvGrpSpPr>
        <p:grpSpPr>
          <a:xfrm>
            <a:off x="3999988" y="4569705"/>
            <a:ext cx="638304" cy="537016"/>
            <a:chOff x="5146675" y="766763"/>
            <a:chExt cx="1590676" cy="1338263"/>
          </a:xfrm>
          <a:solidFill>
            <a:srgbClr val="0070C0"/>
          </a:solidFill>
        </p:grpSpPr>
        <p:sp>
          <p:nvSpPr>
            <p:cNvPr id="80" name="Oval 18"/>
            <p:cNvSpPr>
              <a:spLocks noChangeArrowheads="1"/>
            </p:cNvSpPr>
            <p:nvPr/>
          </p:nvSpPr>
          <p:spPr bwMode="auto">
            <a:xfrm>
              <a:off x="5675313" y="766763"/>
              <a:ext cx="533400" cy="534988"/>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81" name="Freeform 19"/>
            <p:cNvSpPr/>
            <p:nvPr/>
          </p:nvSpPr>
          <p:spPr bwMode="auto">
            <a:xfrm>
              <a:off x="5511800" y="1344613"/>
              <a:ext cx="860425" cy="760413"/>
            </a:xfrm>
            <a:custGeom>
              <a:avLst/>
              <a:gdLst>
                <a:gd name="T0" fmla="*/ 201 w 301"/>
                <a:gd name="T1" fmla="*/ 0 h 266"/>
                <a:gd name="T2" fmla="*/ 151 w 301"/>
                <a:gd name="T3" fmla="*/ 67 h 266"/>
                <a:gd name="T4" fmla="*/ 101 w 301"/>
                <a:gd name="T5" fmla="*/ 0 h 266"/>
                <a:gd name="T6" fmla="*/ 0 w 301"/>
                <a:gd name="T7" fmla="*/ 144 h 266"/>
                <a:gd name="T8" fmla="*/ 0 w 301"/>
                <a:gd name="T9" fmla="*/ 235 h 266"/>
                <a:gd name="T10" fmla="*/ 0 w 301"/>
                <a:gd name="T11" fmla="*/ 235 h 266"/>
                <a:gd name="T12" fmla="*/ 151 w 301"/>
                <a:gd name="T13" fmla="*/ 266 h 266"/>
                <a:gd name="T14" fmla="*/ 301 w 301"/>
                <a:gd name="T15" fmla="*/ 235 h 266"/>
                <a:gd name="T16" fmla="*/ 301 w 301"/>
                <a:gd name="T17" fmla="*/ 235 h 266"/>
                <a:gd name="T18" fmla="*/ 301 w 301"/>
                <a:gd name="T19" fmla="*/ 144 h 266"/>
                <a:gd name="T20" fmla="*/ 201 w 301"/>
                <a:gd name="T21"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1" h="266">
                  <a:moveTo>
                    <a:pt x="201" y="0"/>
                  </a:moveTo>
                  <a:cubicBezTo>
                    <a:pt x="151" y="67"/>
                    <a:pt x="151" y="67"/>
                    <a:pt x="151" y="67"/>
                  </a:cubicBezTo>
                  <a:cubicBezTo>
                    <a:pt x="101" y="0"/>
                    <a:pt x="101" y="0"/>
                    <a:pt x="101" y="0"/>
                  </a:cubicBezTo>
                  <a:cubicBezTo>
                    <a:pt x="42" y="21"/>
                    <a:pt x="0" y="78"/>
                    <a:pt x="0" y="144"/>
                  </a:cubicBezTo>
                  <a:cubicBezTo>
                    <a:pt x="0" y="235"/>
                    <a:pt x="0" y="235"/>
                    <a:pt x="0" y="235"/>
                  </a:cubicBezTo>
                  <a:cubicBezTo>
                    <a:pt x="0" y="235"/>
                    <a:pt x="0" y="235"/>
                    <a:pt x="0" y="235"/>
                  </a:cubicBezTo>
                  <a:cubicBezTo>
                    <a:pt x="3" y="252"/>
                    <a:pt x="69" y="266"/>
                    <a:pt x="151" y="266"/>
                  </a:cubicBezTo>
                  <a:cubicBezTo>
                    <a:pt x="232" y="266"/>
                    <a:pt x="298" y="252"/>
                    <a:pt x="301" y="235"/>
                  </a:cubicBezTo>
                  <a:cubicBezTo>
                    <a:pt x="301" y="235"/>
                    <a:pt x="301" y="235"/>
                    <a:pt x="301" y="235"/>
                  </a:cubicBezTo>
                  <a:cubicBezTo>
                    <a:pt x="301" y="144"/>
                    <a:pt x="301" y="144"/>
                    <a:pt x="301" y="144"/>
                  </a:cubicBezTo>
                  <a:cubicBezTo>
                    <a:pt x="301" y="78"/>
                    <a:pt x="259" y="21"/>
                    <a:pt x="201"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2" name="Freeform 20"/>
            <p:cNvSpPr/>
            <p:nvPr/>
          </p:nvSpPr>
          <p:spPr bwMode="auto">
            <a:xfrm>
              <a:off x="5900738" y="1319213"/>
              <a:ext cx="85725" cy="50800"/>
            </a:xfrm>
            <a:custGeom>
              <a:avLst/>
              <a:gdLst>
                <a:gd name="T0" fmla="*/ 30 w 30"/>
                <a:gd name="T1" fmla="*/ 1 h 18"/>
                <a:gd name="T2" fmla="*/ 15 w 30"/>
                <a:gd name="T3" fmla="*/ 0 h 18"/>
                <a:gd name="T4" fmla="*/ 1 w 30"/>
                <a:gd name="T5" fmla="*/ 1 h 18"/>
                <a:gd name="T6" fmla="*/ 7 w 30"/>
                <a:gd name="T7" fmla="*/ 18 h 18"/>
                <a:gd name="T8" fmla="*/ 24 w 30"/>
                <a:gd name="T9" fmla="*/ 18 h 18"/>
                <a:gd name="T10" fmla="*/ 30 w 30"/>
                <a:gd name="T11" fmla="*/ 1 h 18"/>
              </a:gdLst>
              <a:ahLst/>
              <a:cxnLst>
                <a:cxn ang="0">
                  <a:pos x="T0" y="T1"/>
                </a:cxn>
                <a:cxn ang="0">
                  <a:pos x="T2" y="T3"/>
                </a:cxn>
                <a:cxn ang="0">
                  <a:pos x="T4" y="T5"/>
                </a:cxn>
                <a:cxn ang="0">
                  <a:pos x="T6" y="T7"/>
                </a:cxn>
                <a:cxn ang="0">
                  <a:pos x="T8" y="T9"/>
                </a:cxn>
                <a:cxn ang="0">
                  <a:pos x="T10" y="T11"/>
                </a:cxn>
              </a:cxnLst>
              <a:rect l="0" t="0" r="r" b="b"/>
              <a:pathLst>
                <a:path w="30" h="18">
                  <a:moveTo>
                    <a:pt x="30" y="1"/>
                  </a:moveTo>
                  <a:cubicBezTo>
                    <a:pt x="25" y="0"/>
                    <a:pt x="20" y="0"/>
                    <a:pt x="15" y="0"/>
                  </a:cubicBezTo>
                  <a:cubicBezTo>
                    <a:pt x="10" y="0"/>
                    <a:pt x="6" y="0"/>
                    <a:pt x="1" y="1"/>
                  </a:cubicBezTo>
                  <a:cubicBezTo>
                    <a:pt x="1" y="1"/>
                    <a:pt x="0" y="11"/>
                    <a:pt x="7" y="18"/>
                  </a:cubicBezTo>
                  <a:cubicBezTo>
                    <a:pt x="7" y="18"/>
                    <a:pt x="18" y="18"/>
                    <a:pt x="24" y="18"/>
                  </a:cubicBezTo>
                  <a:cubicBezTo>
                    <a:pt x="24" y="18"/>
                    <a:pt x="30" y="12"/>
                    <a:pt x="30" y="1"/>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3" name="Freeform 21"/>
            <p:cNvSpPr/>
            <p:nvPr/>
          </p:nvSpPr>
          <p:spPr bwMode="auto">
            <a:xfrm>
              <a:off x="5894388" y="1377951"/>
              <a:ext cx="95250" cy="130175"/>
            </a:xfrm>
            <a:custGeom>
              <a:avLst/>
              <a:gdLst>
                <a:gd name="T0" fmla="*/ 15 w 60"/>
                <a:gd name="T1" fmla="*/ 0 h 82"/>
                <a:gd name="T2" fmla="*/ 47 w 60"/>
                <a:gd name="T3" fmla="*/ 0 h 82"/>
                <a:gd name="T4" fmla="*/ 60 w 60"/>
                <a:gd name="T5" fmla="*/ 47 h 82"/>
                <a:gd name="T6" fmla="*/ 31 w 60"/>
                <a:gd name="T7" fmla="*/ 82 h 82"/>
                <a:gd name="T8" fmla="*/ 0 w 60"/>
                <a:gd name="T9" fmla="*/ 47 h 82"/>
                <a:gd name="T10" fmla="*/ 15 w 60"/>
                <a:gd name="T11" fmla="*/ 0 h 82"/>
              </a:gdLst>
              <a:ahLst/>
              <a:cxnLst>
                <a:cxn ang="0">
                  <a:pos x="T0" y="T1"/>
                </a:cxn>
                <a:cxn ang="0">
                  <a:pos x="T2" y="T3"/>
                </a:cxn>
                <a:cxn ang="0">
                  <a:pos x="T4" y="T5"/>
                </a:cxn>
                <a:cxn ang="0">
                  <a:pos x="T6" y="T7"/>
                </a:cxn>
                <a:cxn ang="0">
                  <a:pos x="T8" y="T9"/>
                </a:cxn>
                <a:cxn ang="0">
                  <a:pos x="T10" y="T11"/>
                </a:cxn>
              </a:cxnLst>
              <a:rect l="0" t="0" r="r" b="b"/>
              <a:pathLst>
                <a:path w="60" h="82">
                  <a:moveTo>
                    <a:pt x="15" y="0"/>
                  </a:moveTo>
                  <a:lnTo>
                    <a:pt x="47" y="0"/>
                  </a:lnTo>
                  <a:lnTo>
                    <a:pt x="60" y="47"/>
                  </a:lnTo>
                  <a:lnTo>
                    <a:pt x="31" y="82"/>
                  </a:lnTo>
                  <a:lnTo>
                    <a:pt x="0" y="47"/>
                  </a:lnTo>
                  <a:lnTo>
                    <a:pt x="15" y="0"/>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4" name="Freeform 22"/>
            <p:cNvSpPr/>
            <p:nvPr/>
          </p:nvSpPr>
          <p:spPr bwMode="auto">
            <a:xfrm>
              <a:off x="5432425" y="1427163"/>
              <a:ext cx="71438" cy="96838"/>
            </a:xfrm>
            <a:custGeom>
              <a:avLst/>
              <a:gdLst>
                <a:gd name="T0" fmla="*/ 23 w 45"/>
                <a:gd name="T1" fmla="*/ 61 h 61"/>
                <a:gd name="T2" fmla="*/ 45 w 45"/>
                <a:gd name="T3" fmla="*/ 34 h 61"/>
                <a:gd name="T4" fmla="*/ 34 w 45"/>
                <a:gd name="T5" fmla="*/ 0 h 61"/>
                <a:gd name="T6" fmla="*/ 11 w 45"/>
                <a:gd name="T7" fmla="*/ 0 h 61"/>
                <a:gd name="T8" fmla="*/ 0 w 45"/>
                <a:gd name="T9" fmla="*/ 34 h 61"/>
                <a:gd name="T10" fmla="*/ 23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3" y="61"/>
                  </a:moveTo>
                  <a:lnTo>
                    <a:pt x="45" y="34"/>
                  </a:lnTo>
                  <a:lnTo>
                    <a:pt x="34" y="0"/>
                  </a:lnTo>
                  <a:lnTo>
                    <a:pt x="11" y="0"/>
                  </a:lnTo>
                  <a:lnTo>
                    <a:pt x="0" y="34"/>
                  </a:lnTo>
                  <a:lnTo>
                    <a:pt x="23"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5" name="Freeform 23"/>
            <p:cNvSpPr/>
            <p:nvPr/>
          </p:nvSpPr>
          <p:spPr bwMode="auto">
            <a:xfrm>
              <a:off x="5146675" y="1401763"/>
              <a:ext cx="465138" cy="568325"/>
            </a:xfrm>
            <a:custGeom>
              <a:avLst/>
              <a:gdLst>
                <a:gd name="T0" fmla="*/ 150 w 163"/>
                <a:gd name="T1" fmla="*/ 0 h 199"/>
                <a:gd name="T2" fmla="*/ 113 w 163"/>
                <a:gd name="T3" fmla="*/ 50 h 199"/>
                <a:gd name="T4" fmla="*/ 75 w 163"/>
                <a:gd name="T5" fmla="*/ 0 h 199"/>
                <a:gd name="T6" fmla="*/ 0 w 163"/>
                <a:gd name="T7" fmla="*/ 108 h 199"/>
                <a:gd name="T8" fmla="*/ 0 w 163"/>
                <a:gd name="T9" fmla="*/ 176 h 199"/>
                <a:gd name="T10" fmla="*/ 0 w 163"/>
                <a:gd name="T11" fmla="*/ 176 h 199"/>
                <a:gd name="T12" fmla="*/ 113 w 163"/>
                <a:gd name="T13" fmla="*/ 199 h 199"/>
                <a:gd name="T14" fmla="*/ 114 w 163"/>
                <a:gd name="T15" fmla="*/ 199 h 199"/>
                <a:gd name="T16" fmla="*/ 114 w 163"/>
                <a:gd name="T17" fmla="*/ 124 h 199"/>
                <a:gd name="T18" fmla="*/ 163 w 163"/>
                <a:gd name="T19" fmla="*/ 6 h 199"/>
                <a:gd name="T20" fmla="*/ 150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150" y="0"/>
                  </a:moveTo>
                  <a:cubicBezTo>
                    <a:pt x="113" y="50"/>
                    <a:pt x="113" y="50"/>
                    <a:pt x="113" y="50"/>
                  </a:cubicBezTo>
                  <a:cubicBezTo>
                    <a:pt x="75" y="0"/>
                    <a:pt x="75" y="0"/>
                    <a:pt x="75" y="0"/>
                  </a:cubicBezTo>
                  <a:cubicBezTo>
                    <a:pt x="31" y="16"/>
                    <a:pt x="0" y="58"/>
                    <a:pt x="0" y="108"/>
                  </a:cubicBezTo>
                  <a:cubicBezTo>
                    <a:pt x="0" y="176"/>
                    <a:pt x="0" y="176"/>
                    <a:pt x="0" y="176"/>
                  </a:cubicBezTo>
                  <a:cubicBezTo>
                    <a:pt x="0" y="176"/>
                    <a:pt x="0" y="176"/>
                    <a:pt x="0" y="176"/>
                  </a:cubicBezTo>
                  <a:cubicBezTo>
                    <a:pt x="2" y="189"/>
                    <a:pt x="52" y="199"/>
                    <a:pt x="113" y="199"/>
                  </a:cubicBezTo>
                  <a:cubicBezTo>
                    <a:pt x="113" y="199"/>
                    <a:pt x="114" y="199"/>
                    <a:pt x="114" y="199"/>
                  </a:cubicBezTo>
                  <a:cubicBezTo>
                    <a:pt x="114" y="124"/>
                    <a:pt x="114" y="124"/>
                    <a:pt x="114" y="124"/>
                  </a:cubicBezTo>
                  <a:cubicBezTo>
                    <a:pt x="114" y="78"/>
                    <a:pt x="133" y="36"/>
                    <a:pt x="163" y="6"/>
                  </a:cubicBezTo>
                  <a:cubicBezTo>
                    <a:pt x="159" y="3"/>
                    <a:pt x="155" y="2"/>
                    <a:pt x="150"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6" name="Freeform 24"/>
            <p:cNvSpPr/>
            <p:nvPr/>
          </p:nvSpPr>
          <p:spPr bwMode="auto">
            <a:xfrm>
              <a:off x="5438775" y="1381126"/>
              <a:ext cx="61913" cy="41275"/>
            </a:xfrm>
            <a:custGeom>
              <a:avLst/>
              <a:gdLst>
                <a:gd name="T0" fmla="*/ 18 w 22"/>
                <a:gd name="T1" fmla="*/ 14 h 14"/>
                <a:gd name="T2" fmla="*/ 22 w 22"/>
                <a:gd name="T3" fmla="*/ 1 h 14"/>
                <a:gd name="T4" fmla="*/ 11 w 22"/>
                <a:gd name="T5" fmla="*/ 0 h 14"/>
                <a:gd name="T6" fmla="*/ 0 w 22"/>
                <a:gd name="T7" fmla="*/ 1 h 14"/>
                <a:gd name="T8" fmla="*/ 5 w 22"/>
                <a:gd name="T9" fmla="*/ 14 h 14"/>
                <a:gd name="T10" fmla="*/ 18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8" y="14"/>
                  </a:moveTo>
                  <a:cubicBezTo>
                    <a:pt x="18" y="14"/>
                    <a:pt x="22" y="9"/>
                    <a:pt x="22" y="1"/>
                  </a:cubicBezTo>
                  <a:cubicBezTo>
                    <a:pt x="18" y="0"/>
                    <a:pt x="15" y="0"/>
                    <a:pt x="11" y="0"/>
                  </a:cubicBezTo>
                  <a:cubicBezTo>
                    <a:pt x="7" y="0"/>
                    <a:pt x="4" y="0"/>
                    <a:pt x="0" y="1"/>
                  </a:cubicBezTo>
                  <a:cubicBezTo>
                    <a:pt x="0" y="1"/>
                    <a:pt x="0" y="8"/>
                    <a:pt x="5" y="14"/>
                  </a:cubicBezTo>
                  <a:cubicBezTo>
                    <a:pt x="5" y="14"/>
                    <a:pt x="13" y="14"/>
                    <a:pt x="18"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7" name="Oval 25"/>
            <p:cNvSpPr>
              <a:spLocks noChangeArrowheads="1"/>
            </p:cNvSpPr>
            <p:nvPr/>
          </p:nvSpPr>
          <p:spPr bwMode="auto">
            <a:xfrm>
              <a:off x="5267325" y="966788"/>
              <a:ext cx="401638"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88" name="Freeform 26"/>
            <p:cNvSpPr/>
            <p:nvPr/>
          </p:nvSpPr>
          <p:spPr bwMode="auto">
            <a:xfrm>
              <a:off x="6386513" y="1381126"/>
              <a:ext cx="61913" cy="41275"/>
            </a:xfrm>
            <a:custGeom>
              <a:avLst/>
              <a:gdLst>
                <a:gd name="T0" fmla="*/ 17 w 22"/>
                <a:gd name="T1" fmla="*/ 14 h 14"/>
                <a:gd name="T2" fmla="*/ 22 w 22"/>
                <a:gd name="T3" fmla="*/ 1 h 14"/>
                <a:gd name="T4" fmla="*/ 11 w 22"/>
                <a:gd name="T5" fmla="*/ 0 h 14"/>
                <a:gd name="T6" fmla="*/ 0 w 22"/>
                <a:gd name="T7" fmla="*/ 1 h 14"/>
                <a:gd name="T8" fmla="*/ 5 w 22"/>
                <a:gd name="T9" fmla="*/ 14 h 14"/>
                <a:gd name="T10" fmla="*/ 17 w 22"/>
                <a:gd name="T11" fmla="*/ 14 h 14"/>
              </a:gdLst>
              <a:ahLst/>
              <a:cxnLst>
                <a:cxn ang="0">
                  <a:pos x="T0" y="T1"/>
                </a:cxn>
                <a:cxn ang="0">
                  <a:pos x="T2" y="T3"/>
                </a:cxn>
                <a:cxn ang="0">
                  <a:pos x="T4" y="T5"/>
                </a:cxn>
                <a:cxn ang="0">
                  <a:pos x="T6" y="T7"/>
                </a:cxn>
                <a:cxn ang="0">
                  <a:pos x="T8" y="T9"/>
                </a:cxn>
                <a:cxn ang="0">
                  <a:pos x="T10" y="T11"/>
                </a:cxn>
              </a:cxnLst>
              <a:rect l="0" t="0" r="r" b="b"/>
              <a:pathLst>
                <a:path w="22" h="14">
                  <a:moveTo>
                    <a:pt x="17" y="14"/>
                  </a:moveTo>
                  <a:cubicBezTo>
                    <a:pt x="17" y="14"/>
                    <a:pt x="22" y="9"/>
                    <a:pt x="22" y="1"/>
                  </a:cubicBezTo>
                  <a:cubicBezTo>
                    <a:pt x="18" y="0"/>
                    <a:pt x="15" y="0"/>
                    <a:pt x="11" y="0"/>
                  </a:cubicBezTo>
                  <a:cubicBezTo>
                    <a:pt x="7" y="0"/>
                    <a:pt x="4" y="0"/>
                    <a:pt x="0" y="1"/>
                  </a:cubicBezTo>
                  <a:cubicBezTo>
                    <a:pt x="0" y="1"/>
                    <a:pt x="0" y="8"/>
                    <a:pt x="5" y="14"/>
                  </a:cubicBezTo>
                  <a:cubicBezTo>
                    <a:pt x="5" y="14"/>
                    <a:pt x="13" y="14"/>
                    <a:pt x="17" y="14"/>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89" name="Freeform 27"/>
            <p:cNvSpPr/>
            <p:nvPr/>
          </p:nvSpPr>
          <p:spPr bwMode="auto">
            <a:xfrm>
              <a:off x="6380163" y="1427163"/>
              <a:ext cx="71438" cy="96838"/>
            </a:xfrm>
            <a:custGeom>
              <a:avLst/>
              <a:gdLst>
                <a:gd name="T0" fmla="*/ 24 w 45"/>
                <a:gd name="T1" fmla="*/ 61 h 61"/>
                <a:gd name="T2" fmla="*/ 45 w 45"/>
                <a:gd name="T3" fmla="*/ 34 h 61"/>
                <a:gd name="T4" fmla="*/ 34 w 45"/>
                <a:gd name="T5" fmla="*/ 0 h 61"/>
                <a:gd name="T6" fmla="*/ 11 w 45"/>
                <a:gd name="T7" fmla="*/ 0 h 61"/>
                <a:gd name="T8" fmla="*/ 0 w 45"/>
                <a:gd name="T9" fmla="*/ 34 h 61"/>
                <a:gd name="T10" fmla="*/ 24 w 45"/>
                <a:gd name="T11" fmla="*/ 61 h 61"/>
              </a:gdLst>
              <a:ahLst/>
              <a:cxnLst>
                <a:cxn ang="0">
                  <a:pos x="T0" y="T1"/>
                </a:cxn>
                <a:cxn ang="0">
                  <a:pos x="T2" y="T3"/>
                </a:cxn>
                <a:cxn ang="0">
                  <a:pos x="T4" y="T5"/>
                </a:cxn>
                <a:cxn ang="0">
                  <a:pos x="T6" y="T7"/>
                </a:cxn>
                <a:cxn ang="0">
                  <a:pos x="T8" y="T9"/>
                </a:cxn>
                <a:cxn ang="0">
                  <a:pos x="T10" y="T11"/>
                </a:cxn>
              </a:cxnLst>
              <a:rect l="0" t="0" r="r" b="b"/>
              <a:pathLst>
                <a:path w="45" h="61">
                  <a:moveTo>
                    <a:pt x="24" y="61"/>
                  </a:moveTo>
                  <a:lnTo>
                    <a:pt x="45" y="34"/>
                  </a:lnTo>
                  <a:lnTo>
                    <a:pt x="34" y="0"/>
                  </a:lnTo>
                  <a:lnTo>
                    <a:pt x="11" y="0"/>
                  </a:lnTo>
                  <a:lnTo>
                    <a:pt x="0" y="34"/>
                  </a:lnTo>
                  <a:lnTo>
                    <a:pt x="24" y="61"/>
                  </a:ln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sp>
          <p:nvSpPr>
            <p:cNvPr id="90" name="Oval 28"/>
            <p:cNvSpPr>
              <a:spLocks noChangeArrowheads="1"/>
            </p:cNvSpPr>
            <p:nvPr/>
          </p:nvSpPr>
          <p:spPr bwMode="auto">
            <a:xfrm>
              <a:off x="6215063" y="966788"/>
              <a:ext cx="403225" cy="403225"/>
            </a:xfrm>
            <a:prstGeom prst="ellipse">
              <a:avLst/>
            </a:prstGeom>
            <a:grpFill/>
            <a:ln>
              <a:noFill/>
            </a:ln>
          </p:spPr>
          <p:txBody>
            <a:bodyPr/>
            <a:lstStyle/>
            <a:p>
              <a:pPr fontAlgn="auto">
                <a:spcBef>
                  <a:spcPct val="0"/>
                </a:spcBef>
                <a:spcAft>
                  <a:spcPct val="0"/>
                </a:spcAft>
                <a:defRPr/>
              </a:pPr>
              <a:endParaRPr lang="zh-CN" altLang="en-US">
                <a:latin typeface="+mn-lt"/>
                <a:ea typeface="+mn-ea"/>
              </a:endParaRPr>
            </a:p>
          </p:txBody>
        </p:sp>
        <p:sp>
          <p:nvSpPr>
            <p:cNvPr id="91" name="Freeform 29"/>
            <p:cNvSpPr/>
            <p:nvPr/>
          </p:nvSpPr>
          <p:spPr bwMode="auto">
            <a:xfrm>
              <a:off x="6272213" y="1401763"/>
              <a:ext cx="465138" cy="568325"/>
            </a:xfrm>
            <a:custGeom>
              <a:avLst/>
              <a:gdLst>
                <a:gd name="T0" fmla="*/ 88 w 163"/>
                <a:gd name="T1" fmla="*/ 0 h 199"/>
                <a:gd name="T2" fmla="*/ 51 w 163"/>
                <a:gd name="T3" fmla="*/ 50 h 199"/>
                <a:gd name="T4" fmla="*/ 13 w 163"/>
                <a:gd name="T5" fmla="*/ 0 h 199"/>
                <a:gd name="T6" fmla="*/ 0 w 163"/>
                <a:gd name="T7" fmla="*/ 6 h 199"/>
                <a:gd name="T8" fmla="*/ 49 w 163"/>
                <a:gd name="T9" fmla="*/ 124 h 199"/>
                <a:gd name="T10" fmla="*/ 49 w 163"/>
                <a:gd name="T11" fmla="*/ 199 h 199"/>
                <a:gd name="T12" fmla="*/ 51 w 163"/>
                <a:gd name="T13" fmla="*/ 199 h 199"/>
                <a:gd name="T14" fmla="*/ 163 w 163"/>
                <a:gd name="T15" fmla="*/ 176 h 199"/>
                <a:gd name="T16" fmla="*/ 163 w 163"/>
                <a:gd name="T17" fmla="*/ 176 h 199"/>
                <a:gd name="T18" fmla="*/ 163 w 163"/>
                <a:gd name="T19" fmla="*/ 108 h 199"/>
                <a:gd name="T20" fmla="*/ 88 w 163"/>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3" h="199">
                  <a:moveTo>
                    <a:pt x="88" y="0"/>
                  </a:moveTo>
                  <a:cubicBezTo>
                    <a:pt x="51" y="50"/>
                    <a:pt x="51" y="50"/>
                    <a:pt x="51" y="50"/>
                  </a:cubicBezTo>
                  <a:cubicBezTo>
                    <a:pt x="13" y="0"/>
                    <a:pt x="13" y="0"/>
                    <a:pt x="13" y="0"/>
                  </a:cubicBezTo>
                  <a:cubicBezTo>
                    <a:pt x="9" y="2"/>
                    <a:pt x="4" y="3"/>
                    <a:pt x="0" y="6"/>
                  </a:cubicBezTo>
                  <a:cubicBezTo>
                    <a:pt x="30" y="36"/>
                    <a:pt x="49" y="78"/>
                    <a:pt x="49" y="124"/>
                  </a:cubicBezTo>
                  <a:cubicBezTo>
                    <a:pt x="49" y="199"/>
                    <a:pt x="49" y="199"/>
                    <a:pt x="49" y="199"/>
                  </a:cubicBezTo>
                  <a:cubicBezTo>
                    <a:pt x="50" y="199"/>
                    <a:pt x="50" y="199"/>
                    <a:pt x="51" y="199"/>
                  </a:cubicBezTo>
                  <a:cubicBezTo>
                    <a:pt x="112" y="199"/>
                    <a:pt x="161" y="189"/>
                    <a:pt x="163" y="176"/>
                  </a:cubicBezTo>
                  <a:cubicBezTo>
                    <a:pt x="163" y="176"/>
                    <a:pt x="163" y="176"/>
                    <a:pt x="163" y="176"/>
                  </a:cubicBezTo>
                  <a:cubicBezTo>
                    <a:pt x="163" y="108"/>
                    <a:pt x="163" y="108"/>
                    <a:pt x="163" y="108"/>
                  </a:cubicBezTo>
                  <a:cubicBezTo>
                    <a:pt x="163" y="58"/>
                    <a:pt x="132" y="16"/>
                    <a:pt x="88" y="0"/>
                  </a:cubicBezTo>
                  <a:close/>
                </a:path>
              </a:pathLst>
            </a:custGeom>
            <a:grpFill/>
            <a:ln>
              <a:noFill/>
            </a:ln>
          </p:spPr>
          <p:txBody>
            <a:bodyPr/>
            <a:lstStyle/>
            <a:p>
              <a:pPr fontAlgn="auto">
                <a:spcBef>
                  <a:spcPct val="0"/>
                </a:spcBef>
                <a:spcAft>
                  <a:spcPct val="0"/>
                </a:spcAft>
                <a:defRPr/>
              </a:pPr>
              <a:endParaRPr lang="zh-CN" altLang="en-US">
                <a:latin typeface="+mn-lt"/>
                <a:ea typeface="+mn-ea"/>
              </a:endParaRPr>
            </a:p>
          </p:txBody>
        </p:sp>
      </p:grpSp>
      <p:cxnSp>
        <p:nvCxnSpPr>
          <p:cNvPr id="92" name="Connector: Elbow 138"/>
          <p:cNvCxnSpPr/>
          <p:nvPr/>
        </p:nvCxnSpPr>
        <p:spPr>
          <a:xfrm>
            <a:off x="5078060" y="4820917"/>
            <a:ext cx="1492462" cy="518735"/>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cxnSp>
        <p:nvCxnSpPr>
          <p:cNvPr id="93" name="Connector: Elbow 138"/>
          <p:cNvCxnSpPr/>
          <p:nvPr/>
        </p:nvCxnSpPr>
        <p:spPr>
          <a:xfrm>
            <a:off x="5340100" y="3278973"/>
            <a:ext cx="1481281" cy="240566"/>
          </a:xfrm>
          <a:prstGeom prst="bentConnector3">
            <a:avLst>
              <a:gd name="adj1" fmla="val 50000"/>
            </a:avLst>
          </a:prstGeom>
          <a:ln w="12700" cmpd="sng">
            <a:solidFill>
              <a:schemeClr val="accent2"/>
            </a:solidFill>
            <a:prstDash val="sysDash"/>
            <a:headEnd type="none"/>
            <a:tailEnd type="oval"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nodeType="withGroup">
                            <p:stCondLst>
                              <p:cond delay="500"/>
                            </p:stCondLst>
                            <p:childTnLst>
                              <p:par>
                                <p:cTn id="9" presetID="22" presetClass="entr" presetSubtype="8" fill="hold" nodeType="afterEffec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nodeType="withGroup">
                            <p:stCondLst>
                              <p:cond delay="1000"/>
                            </p:stCondLst>
                            <p:childTnLst>
                              <p:par>
                                <p:cTn id="13" presetID="10" presetClass="entr" presetSubtype="0" fill="hold" nodeType="afterEffec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nodeType="clickPar">
                      <p:stCondLst>
                        <p:cond delay="indefinite"/>
                        <p:cond evt="onBegin" delay="0">
                          <p:tn val="15"/>
                        </p:cond>
                      </p:stCondLst>
                      <p:childTnLst>
                        <p:par>
                          <p:cTn id="17" fill="hold" nodeType="withGroup">
                            <p:stCondLst>
                              <p:cond delay="indefinite"/>
                            </p:stCondLst>
                          </p:cTn>
                        </p:par>
                        <p:par>
                          <p:cTn id="18" fill="hold" nodeType="afterGroup">
                            <p:stCondLst>
                              <p:cond delay="0"/>
                            </p:stCondLst>
                            <p:childTnLst>
                              <p:par>
                                <p:cTn id="19" presetID="31" presetClass="entr" presetSubtype="0" fill="hold" nodeType="clickEffect">
                                  <p:stCondLst>
                                    <p:cond delay="0"/>
                                  </p:stCondLst>
                                  <p:childTnLst>
                                    <p:set>
                                      <p:cBhvr>
                                        <p:cTn id="20" dur="1" fill="hold">
                                          <p:stCondLst>
                                            <p:cond delay="0"/>
                                          </p:stCondLst>
                                        </p:cTn>
                                        <p:tgtEl>
                                          <p:spTgt spid="52"/>
                                        </p:tgtEl>
                                        <p:attrNameLst>
                                          <p:attrName>style.visibility</p:attrName>
                                        </p:attrNameLst>
                                      </p:cBhvr>
                                      <p:to>
                                        <p:strVal val="visible"/>
                                      </p:to>
                                    </p:set>
                                    <p:anim calcmode="lin" valueType="num">
                                      <p:cBhvr>
                                        <p:cTn id="21" dur="1000" fill="hold"/>
                                        <p:tgtEl>
                                          <p:spTgt spid="52"/>
                                        </p:tgtEl>
                                        <p:attrNameLst>
                                          <p:attrName>ppt_w</p:attrName>
                                        </p:attrNameLst>
                                      </p:cBhvr>
                                      <p:tavLst>
                                        <p:tav tm="0">
                                          <p:val>
                                            <p:fltVal val="0"/>
                                          </p:val>
                                        </p:tav>
                                        <p:tav tm="100000">
                                          <p:val>
                                            <p:strVal val="#ppt_w"/>
                                          </p:val>
                                        </p:tav>
                                      </p:tavLst>
                                    </p:anim>
                                    <p:anim calcmode="lin" valueType="num">
                                      <p:cBhvr>
                                        <p:cTn id="22" dur="1000" fill="hold"/>
                                        <p:tgtEl>
                                          <p:spTgt spid="52"/>
                                        </p:tgtEl>
                                        <p:attrNameLst>
                                          <p:attrName>ppt_h</p:attrName>
                                        </p:attrNameLst>
                                      </p:cBhvr>
                                      <p:tavLst>
                                        <p:tav tm="0">
                                          <p:val>
                                            <p:fltVal val="0"/>
                                          </p:val>
                                        </p:tav>
                                        <p:tav tm="100000">
                                          <p:val>
                                            <p:strVal val="#ppt_h"/>
                                          </p:val>
                                        </p:tav>
                                      </p:tavLst>
                                    </p:anim>
                                    <p:anim calcmode="lin" valueType="num">
                                      <p:cBhvr>
                                        <p:cTn id="23" dur="1000" fill="hold"/>
                                        <p:tgtEl>
                                          <p:spTgt spid="52"/>
                                        </p:tgtEl>
                                        <p:attrNameLst>
                                          <p:attrName>style.rotation</p:attrName>
                                        </p:attrNameLst>
                                      </p:cBhvr>
                                      <p:tavLst>
                                        <p:tav tm="0">
                                          <p:val>
                                            <p:fltVal val="90"/>
                                          </p:val>
                                        </p:tav>
                                        <p:tav tm="100000">
                                          <p:val>
                                            <p:fltVal val="0"/>
                                          </p:val>
                                        </p:tav>
                                      </p:tavLst>
                                    </p:anim>
                                    <p:animEffect transition="in" filter="fade">
                                      <p:cBhvr>
                                        <p:cTn id="24" dur="10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222932" y="2074453"/>
            <a:ext cx="3774893" cy="3370153"/>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第七条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仲裁应当根据事实，符合法律规定，公平合理地解决纠纷。</a:t>
            </a:r>
          </a:p>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第八条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仲裁依法独立进行，不受行政机关、社会团体和个人的干涉。</a:t>
            </a:r>
          </a:p>
          <a:p>
            <a:pPr>
              <a:lnSpc>
                <a:spcPct val="150000"/>
              </a:lnSpc>
              <a:defRPr/>
            </a:pPr>
            <a:endParaRPr lang="zh-CN" altLang="en-US" sz="2200">
              <a:latin typeface="思源黑体 CN Normal" panose="020B0400000000000000" pitchFamily="34" charset="-122"/>
              <a:ea typeface="思源黑体 CN Normal" panose="020B0400000000000000" pitchFamily="34" charset="-122"/>
              <a:cs typeface="Arial" pitchFamily="34" charset="0"/>
              <a:sym typeface="Wingdings" pitchFamily="2" charset="2"/>
            </a:endParaRPr>
          </a:p>
        </p:txBody>
      </p:sp>
      <p:grpSp>
        <p:nvGrpSpPr>
          <p:cNvPr id="46" name="组合 45"/>
          <p:cNvGrpSpPr/>
          <p:nvPr/>
        </p:nvGrpSpPr>
        <p:grpSpPr>
          <a:xfrm>
            <a:off x="411622" y="442678"/>
            <a:ext cx="4141327" cy="688490"/>
            <a:chOff x="172119" y="139850"/>
            <a:chExt cx="4141327" cy="688490"/>
          </a:xfrm>
        </p:grpSpPr>
        <p:grpSp>
          <p:nvGrpSpPr>
            <p:cNvPr id="48" name="组合 47"/>
            <p:cNvGrpSpPr/>
            <p:nvPr/>
          </p:nvGrpSpPr>
          <p:grpSpPr>
            <a:xfrm>
              <a:off x="172119" y="139850"/>
              <a:ext cx="4141327" cy="688490"/>
              <a:chOff x="172119" y="139850"/>
              <a:chExt cx="4141327" cy="688490"/>
            </a:xfrm>
          </p:grpSpPr>
          <p:sp>
            <p:nvSpPr>
              <p:cNvPr id="50" name="弧形 49"/>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1" name="直接连接符 50"/>
              <p:cNvCxnSpPr>
                <a:stCxn id="50" idx="0"/>
              </p:cNvCxnSpPr>
              <p:nvPr/>
            </p:nvCxnSpPr>
            <p:spPr>
              <a:xfrm>
                <a:off x="517306" y="828339"/>
                <a:ext cx="3575479"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52" name="矩形: 圆角 67"/>
              <p:cNvSpPr/>
              <p:nvPr/>
            </p:nvSpPr>
            <p:spPr>
              <a:xfrm>
                <a:off x="253271" y="217843"/>
                <a:ext cx="406017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Rectangle 7"/>
            <p:cNvSpPr>
              <a:spLocks noChangeArrowheads="1"/>
            </p:cNvSpPr>
            <p:nvPr/>
          </p:nvSpPr>
          <p:spPr bwMode="auto">
            <a:xfrm>
              <a:off x="1131441" y="217466"/>
              <a:ext cx="3077231"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仲裁员回避制度</a:t>
              </a:r>
            </a:p>
          </p:txBody>
        </p:sp>
      </p:grpSp>
      <p:grpSp>
        <p:nvGrpSpPr>
          <p:cNvPr id="53" name="组合 52"/>
          <p:cNvGrpSpPr/>
          <p:nvPr/>
        </p:nvGrpSpPr>
        <p:grpSpPr>
          <a:xfrm>
            <a:off x="544888" y="426687"/>
            <a:ext cx="838200" cy="722586"/>
            <a:chOff x="544888" y="408581"/>
            <a:chExt cx="838200" cy="722586"/>
          </a:xfrm>
        </p:grpSpPr>
        <p:sp>
          <p:nvSpPr>
            <p:cNvPr id="54" name="六边形 53"/>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56"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57"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58"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cxnSp>
        <p:nvCxnSpPr>
          <p:cNvPr id="59" name="直接箭头连接符 58"/>
          <p:cNvCxnSpPr/>
          <p:nvPr/>
        </p:nvCxnSpPr>
        <p:spPr>
          <a:xfrm flipV="1">
            <a:off x="3165987" y="352143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544888" y="2241860"/>
            <a:ext cx="2453260" cy="2539689"/>
          </a:xfrm>
          <a:prstGeom prst="roundRect">
            <a:avLst>
              <a:gd name="adj" fmla="val 8594"/>
            </a:avLst>
          </a:prstGeom>
          <a:solidFill>
            <a:srgbClr val="FFFFFF">
              <a:shade val="85000"/>
            </a:srgbClr>
          </a:solidFill>
          <a:ln>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stCondLst>
                                    <p:cond delay="0"/>
                                  </p:stCondLst>
                                  <p:childTnLst>
                                    <p:set>
                                      <p:cBhvr>
                                        <p:cTn id="7" dur="1" fill="hold">
                                          <p:stCondLst>
                                            <p:cond delay="0"/>
                                          </p:stCondLst>
                                        </p:cTn>
                                        <p:tgtEl>
                                          <p:spTgt spid="59"/>
                                        </p:tgtEl>
                                        <p:attrNameLst>
                                          <p:attrName>style.visibility</p:attrName>
                                        </p:attrNameLst>
                                      </p:cBhvr>
                                      <p:to>
                                        <p:strVal val="visible"/>
                                      </p:to>
                                    </p:set>
                                    <p:animEffect transition="in" filter="wipe(up)">
                                      <p:cBhvr>
                                        <p:cTn id="8" dur="500"/>
                                        <p:tgtEl>
                                          <p:spTgt spid="59"/>
                                        </p:tgtEl>
                                      </p:cBhvr>
                                    </p:animEffect>
                                  </p:childTnLst>
                                </p:cTn>
                              </p:par>
                              <p:par>
                                <p:cTn id="9" presetID="10" presetClass="entr" presetSubtype="0"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fade">
                                      <p:cBhvr>
                                        <p:cTn id="11" dur="500"/>
                                        <p:tgtEl>
                                          <p:spTgt spid="53"/>
                                        </p:tgtEl>
                                      </p:cBhvr>
                                    </p:animEffect>
                                  </p:childTnLst>
                                </p:cTn>
                              </p:par>
                            </p:childTnLst>
                          </p:cTn>
                        </p:par>
                        <p:par>
                          <p:cTn id="12" fill="hold" nodeType="withGroup">
                            <p:stCondLst>
                              <p:cond delay="500"/>
                            </p:stCondLst>
                            <p:childTnLst>
                              <p:par>
                                <p:cTn id="13" presetID="22" presetClass="entr" presetSubtype="8" fill="hold" nodeType="afterEffect">
                                  <p:childTnLst>
                                    <p:set>
                                      <p:cBhvr>
                                        <p:cTn id="14" dur="1" fill="hold">
                                          <p:stCondLst>
                                            <p:cond delay="0"/>
                                          </p:stCondLst>
                                        </p:cTn>
                                        <p:tgtEl>
                                          <p:spTgt spid="46"/>
                                        </p:tgtEl>
                                        <p:attrNameLst>
                                          <p:attrName>style.visibility</p:attrName>
                                        </p:attrNameLst>
                                      </p:cBhvr>
                                      <p:to>
                                        <p:strVal val="visible"/>
                                      </p:to>
                                    </p:set>
                                    <p:animEffect transition="in" filter="wipe(left)">
                                      <p:cBhvr>
                                        <p:cTn id="15" dur="500"/>
                                        <p:tgtEl>
                                          <p:spTgt spid="46"/>
                                        </p:tgtEl>
                                      </p:cBhvr>
                                    </p:animEffect>
                                  </p:childTnLst>
                                </p:cTn>
                              </p:par>
                            </p:childTnLst>
                          </p:cTn>
                        </p:par>
                        <p:par>
                          <p:cTn id="16" fill="hold" nodeType="withGroup">
                            <p:stCondLst>
                              <p:cond delay="1000"/>
                            </p:stCondLst>
                            <p:childTnLst>
                              <p:par>
                                <p:cTn id="17" presetID="22" presetClass="entr" presetSubtype="8" fill="hold" grpId="0" nodeType="afterEffec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124325" y="1397867"/>
            <a:ext cx="4325937" cy="5216813"/>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第三十四条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仲裁员有下列情形之一的，必须回避，当事人也有权提出回避申请</a:t>
            </a:r>
            <a:r>
              <a:rPr lang="en-US" altLang="zh-CN" sz="2000">
                <a:latin typeface="思源黑体 CN Normal" panose="020B0400000000000000" pitchFamily="34" charset="-122"/>
                <a:ea typeface="思源黑体 CN Normal" panose="020B0400000000000000" pitchFamily="34" charset="-122"/>
                <a:sym typeface="Source Han Sans HW SC"/>
              </a:rPr>
              <a:t>:</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a:t>
            </a:r>
            <a:r>
              <a:rPr lang="en-US" altLang="zh-CN" sz="2000">
                <a:latin typeface="思源黑体 CN Normal" panose="020B0400000000000000" pitchFamily="34" charset="-122"/>
                <a:ea typeface="思源黑体 CN Normal" panose="020B0400000000000000" pitchFamily="34" charset="-122"/>
                <a:sym typeface="Source Han Sans HW SC"/>
              </a:rPr>
              <a:t>1</a:t>
            </a:r>
            <a:r>
              <a:rPr lang="zh-CN" altLang="en-US" sz="2000">
                <a:latin typeface="思源黑体 CN Normal" panose="020B0400000000000000" pitchFamily="34" charset="-122"/>
                <a:ea typeface="思源黑体 CN Normal" panose="020B0400000000000000" pitchFamily="34" charset="-122"/>
                <a:sym typeface="Source Han Sans HW SC"/>
              </a:rPr>
              <a:t>）是本案当事人或者当事人、代理人的近亲属</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a:t>
            </a:r>
            <a:r>
              <a:rPr lang="en-US" altLang="zh-CN" sz="2000">
                <a:latin typeface="思源黑体 CN Normal" panose="020B0400000000000000" pitchFamily="34" charset="-122"/>
                <a:ea typeface="思源黑体 CN Normal" panose="020B0400000000000000" pitchFamily="34" charset="-122"/>
                <a:sym typeface="Source Han Sans HW SC"/>
              </a:rPr>
              <a:t>2</a:t>
            </a:r>
            <a:r>
              <a:rPr lang="zh-CN" altLang="en-US" sz="2000">
                <a:latin typeface="思源黑体 CN Normal" panose="020B0400000000000000" pitchFamily="34" charset="-122"/>
                <a:ea typeface="思源黑体 CN Normal" panose="020B0400000000000000" pitchFamily="34" charset="-122"/>
                <a:sym typeface="Source Han Sans HW SC"/>
              </a:rPr>
              <a:t>）与本案有利害关系</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a:t>
            </a:r>
            <a:r>
              <a:rPr lang="en-US" altLang="zh-CN" sz="2000">
                <a:latin typeface="思源黑体 CN Normal" panose="020B0400000000000000" pitchFamily="34" charset="-122"/>
                <a:ea typeface="思源黑体 CN Normal" panose="020B0400000000000000" pitchFamily="34" charset="-122"/>
                <a:sym typeface="Source Han Sans HW SC"/>
              </a:rPr>
              <a:t>3</a:t>
            </a:r>
            <a:r>
              <a:rPr lang="zh-CN" altLang="en-US" sz="2000">
                <a:latin typeface="思源黑体 CN Normal" panose="020B0400000000000000" pitchFamily="34" charset="-122"/>
                <a:ea typeface="思源黑体 CN Normal" panose="020B0400000000000000" pitchFamily="34" charset="-122"/>
                <a:sym typeface="Source Han Sans HW SC"/>
              </a:rPr>
              <a:t>）与本案当事人、代理人有其他关系，可能影响公正仲裁的</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a:t>
            </a:r>
            <a:r>
              <a:rPr lang="en-US" altLang="zh-CN" sz="2000">
                <a:latin typeface="思源黑体 CN Normal" panose="020B0400000000000000" pitchFamily="34" charset="-122"/>
                <a:ea typeface="思源黑体 CN Normal" panose="020B0400000000000000" pitchFamily="34" charset="-122"/>
                <a:sym typeface="Source Han Sans HW SC"/>
              </a:rPr>
              <a:t>4</a:t>
            </a:r>
            <a:r>
              <a:rPr lang="zh-CN" altLang="en-US" sz="2000">
                <a:latin typeface="思源黑体 CN Normal" panose="020B0400000000000000" pitchFamily="34" charset="-122"/>
                <a:ea typeface="思源黑体 CN Normal" panose="020B0400000000000000" pitchFamily="34" charset="-122"/>
                <a:sym typeface="Source Han Sans HW SC"/>
              </a:rPr>
              <a:t>）私自会见当事人、代理人，或者接受当事人、代理人的请客送礼的</a:t>
            </a:r>
          </a:p>
          <a:p>
            <a:pPr>
              <a:lnSpc>
                <a:spcPct val="150000"/>
              </a:lnSpc>
              <a:defRPr/>
            </a:pPr>
            <a:endParaRPr lang="zh-CN" altLang="en-US" sz="2200">
              <a:latin typeface="思源黑体 CN Normal" panose="020B0400000000000000" pitchFamily="34" charset="-122"/>
              <a:ea typeface="思源黑体 CN Normal" panose="020B0400000000000000" pitchFamily="34" charset="-122"/>
              <a:cs typeface="Arial" pitchFamily="34" charset="0"/>
              <a:sym typeface="Wingdings" pitchFamily="2" charset="2"/>
            </a:endParaRPr>
          </a:p>
        </p:txBody>
      </p:sp>
      <p:cxnSp>
        <p:nvCxnSpPr>
          <p:cNvPr id="59" name="直接箭头连接符 58"/>
          <p:cNvCxnSpPr/>
          <p:nvPr/>
        </p:nvCxnSpPr>
        <p:spPr>
          <a:xfrm flipV="1">
            <a:off x="3165987" y="352143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544888" y="2241860"/>
            <a:ext cx="2453260" cy="2539689"/>
          </a:xfrm>
          <a:prstGeom prst="roundRect">
            <a:avLst>
              <a:gd name="adj" fmla="val 8594"/>
            </a:avLst>
          </a:prstGeom>
          <a:solidFill>
            <a:srgbClr val="FFFFFF">
              <a:shade val="85000"/>
            </a:srgbClr>
          </a:solidFill>
          <a:ln>
            <a:noFill/>
          </a:ln>
          <a:effectLst/>
        </p:spPr>
      </p:pic>
      <p:grpSp>
        <p:nvGrpSpPr>
          <p:cNvPr id="18" name="组合 17"/>
          <p:cNvGrpSpPr/>
          <p:nvPr/>
        </p:nvGrpSpPr>
        <p:grpSpPr>
          <a:xfrm>
            <a:off x="411622" y="442678"/>
            <a:ext cx="4141327" cy="688490"/>
            <a:chOff x="172119" y="139850"/>
            <a:chExt cx="4141327" cy="688490"/>
          </a:xfrm>
        </p:grpSpPr>
        <p:grpSp>
          <p:nvGrpSpPr>
            <p:cNvPr id="19" name="组合 18"/>
            <p:cNvGrpSpPr/>
            <p:nvPr/>
          </p:nvGrpSpPr>
          <p:grpSpPr>
            <a:xfrm>
              <a:off x="172119" y="139850"/>
              <a:ext cx="4141327" cy="688490"/>
              <a:chOff x="172119" y="139850"/>
              <a:chExt cx="4141327" cy="688490"/>
            </a:xfrm>
          </p:grpSpPr>
          <p:sp>
            <p:nvSpPr>
              <p:cNvPr id="21" name="弧形 20"/>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a:stCxn id="21" idx="0"/>
              </p:cNvCxnSpPr>
              <p:nvPr/>
            </p:nvCxnSpPr>
            <p:spPr>
              <a:xfrm>
                <a:off x="517306" y="828339"/>
                <a:ext cx="3575479"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矩形: 圆角 67"/>
              <p:cNvSpPr/>
              <p:nvPr/>
            </p:nvSpPr>
            <p:spPr>
              <a:xfrm>
                <a:off x="253271" y="217843"/>
                <a:ext cx="406017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Rectangle 7"/>
            <p:cNvSpPr>
              <a:spLocks noChangeArrowheads="1"/>
            </p:cNvSpPr>
            <p:nvPr/>
          </p:nvSpPr>
          <p:spPr bwMode="auto">
            <a:xfrm>
              <a:off x="1131441" y="217466"/>
              <a:ext cx="3077231"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仲裁员回避制度</a:t>
              </a:r>
            </a:p>
          </p:txBody>
        </p:sp>
      </p:grpSp>
      <p:grpSp>
        <p:nvGrpSpPr>
          <p:cNvPr id="24" name="组合 23"/>
          <p:cNvGrpSpPr/>
          <p:nvPr/>
        </p:nvGrpSpPr>
        <p:grpSpPr>
          <a:xfrm>
            <a:off x="544888" y="426687"/>
            <a:ext cx="838200" cy="722586"/>
            <a:chOff x="544888" y="408581"/>
            <a:chExt cx="838200" cy="722586"/>
          </a:xfrm>
        </p:grpSpPr>
        <p:sp>
          <p:nvSpPr>
            <p:cNvPr id="25" name="六边形 24"/>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7"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28"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29"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stCondLst>
                                    <p:cond delay="0"/>
                                  </p:stCondLst>
                                  <p:childTnLst>
                                    <p:set>
                                      <p:cBhvr>
                                        <p:cTn id="7" dur="1" fill="hold">
                                          <p:stCondLst>
                                            <p:cond delay="0"/>
                                          </p:stCondLst>
                                        </p:cTn>
                                        <p:tgtEl>
                                          <p:spTgt spid="59"/>
                                        </p:tgtEl>
                                        <p:attrNameLst>
                                          <p:attrName>style.visibility</p:attrName>
                                        </p:attrNameLst>
                                      </p:cBhvr>
                                      <p:to>
                                        <p:strVal val="visible"/>
                                      </p:to>
                                    </p:set>
                                    <p:animEffect transition="in" filter="wipe(up)">
                                      <p:cBhvr>
                                        <p:cTn id="8" dur="500"/>
                                        <p:tgtEl>
                                          <p:spTgt spid="59"/>
                                        </p:tgtEl>
                                      </p:cBhvr>
                                    </p:animEffect>
                                  </p:childTnLst>
                                </p:cTn>
                              </p:par>
                            </p:childTnLst>
                          </p:cTn>
                        </p:par>
                        <p:par>
                          <p:cTn id="9" fill="hold" nodeType="withGroup">
                            <p:stCondLst>
                              <p:cond delay="500"/>
                            </p:stCondLst>
                            <p:childTnLst>
                              <p:par>
                                <p:cTn id="10" presetID="22" presetClass="entr" presetSubtype="8" fill="hold" grpId="0" nodeType="afterEffec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3882880" y="1340717"/>
            <a:ext cx="4641996" cy="5170646"/>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第三十八条</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仲裁员有本法第三十四条第四项规定的情形，情节严重的，或者有本法第五十八条第六项规定的情形的，应当依法承担法律责任，仲裁委员会应当将其除名。</a:t>
            </a:r>
            <a:endParaRPr lang="en-US" altLang="zh-CN" sz="2000">
              <a:latin typeface="思源黑体 CN Normal" panose="020B0400000000000000" pitchFamily="34" charset="-122"/>
              <a:ea typeface="思源黑体 CN Normal" panose="020B0400000000000000" pitchFamily="34" charset="-122"/>
              <a:sym typeface="Source Han Sans HW SC"/>
            </a:endParaRPr>
          </a:p>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第三十四条第四项</a:t>
            </a:r>
          </a:p>
          <a:p>
            <a:pPr fontAlgn="auto">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私自会见当事人、代理人，或者接受当事人、代理人的请客送礼的</a:t>
            </a:r>
            <a:endParaRPr lang="en-US" altLang="zh-CN" sz="2000">
              <a:latin typeface="思源黑体 CN Normal" panose="020B0400000000000000" pitchFamily="34" charset="-122"/>
              <a:ea typeface="思源黑体 CN Normal" panose="020B0400000000000000" pitchFamily="34" charset="-122"/>
              <a:sym typeface="Source Han Sans HW SC"/>
            </a:endParaRPr>
          </a:p>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第五十八条第六项</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仲裁员在仲裁该案时有索贿受贿，徇私舞弊，枉法裁决行为的。</a:t>
            </a:r>
          </a:p>
        </p:txBody>
      </p:sp>
      <p:cxnSp>
        <p:nvCxnSpPr>
          <p:cNvPr id="59" name="直接箭头连接符 58"/>
          <p:cNvCxnSpPr/>
          <p:nvPr/>
        </p:nvCxnSpPr>
        <p:spPr>
          <a:xfrm flipV="1">
            <a:off x="3165987" y="352143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544888" y="2241860"/>
            <a:ext cx="2453260" cy="2539689"/>
          </a:xfrm>
          <a:prstGeom prst="roundRect">
            <a:avLst>
              <a:gd name="adj" fmla="val 8594"/>
            </a:avLst>
          </a:prstGeom>
          <a:solidFill>
            <a:srgbClr val="FFFFFF">
              <a:shade val="85000"/>
            </a:srgbClr>
          </a:solidFill>
          <a:ln>
            <a:noFill/>
          </a:ln>
          <a:effectLst/>
        </p:spPr>
      </p:pic>
      <p:grpSp>
        <p:nvGrpSpPr>
          <p:cNvPr id="18" name="组合 17"/>
          <p:cNvGrpSpPr/>
          <p:nvPr/>
        </p:nvGrpSpPr>
        <p:grpSpPr>
          <a:xfrm>
            <a:off x="411622" y="442678"/>
            <a:ext cx="4141327" cy="688490"/>
            <a:chOff x="172119" y="139850"/>
            <a:chExt cx="4141327" cy="688490"/>
          </a:xfrm>
        </p:grpSpPr>
        <p:grpSp>
          <p:nvGrpSpPr>
            <p:cNvPr id="19" name="组合 18"/>
            <p:cNvGrpSpPr/>
            <p:nvPr/>
          </p:nvGrpSpPr>
          <p:grpSpPr>
            <a:xfrm>
              <a:off x="172119" y="139850"/>
              <a:ext cx="4141327" cy="688490"/>
              <a:chOff x="172119" y="139850"/>
              <a:chExt cx="4141327" cy="688490"/>
            </a:xfrm>
          </p:grpSpPr>
          <p:sp>
            <p:nvSpPr>
              <p:cNvPr id="21" name="弧形 20"/>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a:stCxn id="21" idx="0"/>
              </p:cNvCxnSpPr>
              <p:nvPr/>
            </p:nvCxnSpPr>
            <p:spPr>
              <a:xfrm>
                <a:off x="517306" y="828339"/>
                <a:ext cx="3575479"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矩形: 圆角 67"/>
              <p:cNvSpPr/>
              <p:nvPr/>
            </p:nvSpPr>
            <p:spPr>
              <a:xfrm>
                <a:off x="253271" y="217843"/>
                <a:ext cx="406017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Rectangle 7"/>
            <p:cNvSpPr>
              <a:spLocks noChangeArrowheads="1"/>
            </p:cNvSpPr>
            <p:nvPr/>
          </p:nvSpPr>
          <p:spPr bwMode="auto">
            <a:xfrm>
              <a:off x="1131441" y="217466"/>
              <a:ext cx="3077231"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仲裁员回避制度</a:t>
              </a:r>
            </a:p>
          </p:txBody>
        </p:sp>
      </p:grpSp>
      <p:grpSp>
        <p:nvGrpSpPr>
          <p:cNvPr id="24" name="组合 23"/>
          <p:cNvGrpSpPr/>
          <p:nvPr/>
        </p:nvGrpSpPr>
        <p:grpSpPr>
          <a:xfrm>
            <a:off x="544888" y="426687"/>
            <a:ext cx="838200" cy="722586"/>
            <a:chOff x="544888" y="408581"/>
            <a:chExt cx="838200" cy="722586"/>
          </a:xfrm>
        </p:grpSpPr>
        <p:sp>
          <p:nvSpPr>
            <p:cNvPr id="25" name="六边形 24"/>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7"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28"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29"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stCondLst>
                                    <p:cond delay="0"/>
                                  </p:stCondLst>
                                  <p:childTnLst>
                                    <p:set>
                                      <p:cBhvr>
                                        <p:cTn id="7" dur="1" fill="hold">
                                          <p:stCondLst>
                                            <p:cond delay="0"/>
                                          </p:stCondLst>
                                        </p:cTn>
                                        <p:tgtEl>
                                          <p:spTgt spid="59"/>
                                        </p:tgtEl>
                                        <p:attrNameLst>
                                          <p:attrName>style.visibility</p:attrName>
                                        </p:attrNameLst>
                                      </p:cBhvr>
                                      <p:to>
                                        <p:strVal val="visible"/>
                                      </p:to>
                                    </p:set>
                                    <p:animEffect transition="in" filter="wipe(up)">
                                      <p:cBhvr>
                                        <p:cTn id="8" dur="500"/>
                                        <p:tgtEl>
                                          <p:spTgt spid="59"/>
                                        </p:tgtEl>
                                      </p:cBhvr>
                                    </p:animEffect>
                                  </p:childTnLst>
                                </p:cTn>
                              </p:par>
                            </p:childTnLst>
                          </p:cTn>
                        </p:par>
                        <p:par>
                          <p:cTn id="9" fill="hold" nodeType="withGroup">
                            <p:stCondLst>
                              <p:cond delay="500"/>
                            </p:stCondLst>
                            <p:childTnLst>
                              <p:par>
                                <p:cTn id="10" presetID="22" presetClass="entr" presetSubtype="8" fill="hold" grpId="0" nodeType="afterEffec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4061944" y="2090271"/>
            <a:ext cx="4374031" cy="2862322"/>
          </a:xfrm>
          <a:prstGeom prst="rect">
            <a:avLst/>
          </a:prstGeom>
        </p:spPr>
        <p:txBody>
          <a:bodyPr wrap="square">
            <a:spAutoFit/>
          </a:bodyPr>
          <a:lstStyle/>
          <a:p>
            <a:pPr>
              <a:lnSpc>
                <a:spcPct val="150000"/>
              </a:lnSpc>
              <a:defRPr/>
            </a:pPr>
            <a:r>
              <a:rPr lang="zh-CN" altLang="en-US" sz="2000" b="1">
                <a:solidFill>
                  <a:srgbClr val="0461A0"/>
                </a:solidFill>
                <a:latin typeface="思源黑体 CN Normal" panose="020B0400000000000000" pitchFamily="34" charset="-122"/>
                <a:ea typeface="思源黑体 CN Normal" panose="020B0400000000000000" pitchFamily="34" charset="-122"/>
                <a:sym typeface="Source Han Sans HW SC"/>
              </a:rPr>
              <a:t>枉法仲裁罪</a:t>
            </a:r>
          </a:p>
          <a:p>
            <a:pPr>
              <a:lnSpc>
                <a:spcPct val="150000"/>
              </a:lnSpc>
              <a:defRPr/>
            </a:pPr>
            <a:r>
              <a:rPr lang="zh-CN" altLang="en-US" sz="2000">
                <a:latin typeface="思源黑体 CN Normal" panose="020B0400000000000000" pitchFamily="34" charset="-122"/>
                <a:ea typeface="思源黑体 CN Normal" panose="020B0400000000000000" pitchFamily="34" charset="-122"/>
                <a:sym typeface="Source Han Sans HW SC"/>
              </a:rPr>
              <a:t>依法承担仲裁职责的人员，在仲裁活动中故意违背事实和法律作枉法裁决，情节严重的，处</a:t>
            </a:r>
            <a:r>
              <a:rPr lang="en-US" altLang="zh-CN" sz="2000">
                <a:latin typeface="思源黑体 CN Normal" panose="020B0400000000000000" pitchFamily="34" charset="-122"/>
                <a:ea typeface="思源黑体 CN Normal" panose="020B0400000000000000" pitchFamily="34" charset="-122"/>
                <a:sym typeface="Source Han Sans HW SC"/>
              </a:rPr>
              <a:t>3</a:t>
            </a:r>
            <a:r>
              <a:rPr lang="zh-CN" altLang="en-US" sz="2000">
                <a:latin typeface="思源黑体 CN Normal" panose="020B0400000000000000" pitchFamily="34" charset="-122"/>
                <a:ea typeface="思源黑体 CN Normal" panose="020B0400000000000000" pitchFamily="34" charset="-122"/>
                <a:sym typeface="Source Han Sans HW SC"/>
              </a:rPr>
              <a:t>年以下有期徒刑或者拘役；情节特别严重的，处</a:t>
            </a:r>
            <a:r>
              <a:rPr lang="en-US" altLang="zh-CN" sz="2000">
                <a:latin typeface="思源黑体 CN Normal" panose="020B0400000000000000" pitchFamily="34" charset="-122"/>
                <a:ea typeface="思源黑体 CN Normal" panose="020B0400000000000000" pitchFamily="34" charset="-122"/>
                <a:sym typeface="Source Han Sans HW SC"/>
              </a:rPr>
              <a:t>3</a:t>
            </a:r>
            <a:r>
              <a:rPr lang="zh-CN" altLang="en-US" sz="2000">
                <a:latin typeface="思源黑体 CN Normal" panose="020B0400000000000000" pitchFamily="34" charset="-122"/>
                <a:ea typeface="思源黑体 CN Normal" panose="020B0400000000000000" pitchFamily="34" charset="-122"/>
                <a:sym typeface="Source Han Sans HW SC"/>
              </a:rPr>
              <a:t>年以上</a:t>
            </a:r>
            <a:r>
              <a:rPr lang="en-US" altLang="zh-CN" sz="2000">
                <a:latin typeface="思源黑体 CN Normal" panose="020B0400000000000000" pitchFamily="34" charset="-122"/>
                <a:ea typeface="思源黑体 CN Normal" panose="020B0400000000000000" pitchFamily="34" charset="-122"/>
                <a:sym typeface="Source Han Sans HW SC"/>
              </a:rPr>
              <a:t>7</a:t>
            </a:r>
            <a:r>
              <a:rPr lang="zh-CN" altLang="en-US" sz="2000">
                <a:latin typeface="思源黑体 CN Normal" panose="020B0400000000000000" pitchFamily="34" charset="-122"/>
                <a:ea typeface="思源黑体 CN Normal" panose="020B0400000000000000" pitchFamily="34" charset="-122"/>
                <a:sym typeface="Source Han Sans HW SC"/>
              </a:rPr>
              <a:t>年以下有期徒刑。</a:t>
            </a:r>
          </a:p>
        </p:txBody>
      </p:sp>
      <p:cxnSp>
        <p:nvCxnSpPr>
          <p:cNvPr id="59" name="直接箭头连接符 58"/>
          <p:cNvCxnSpPr/>
          <p:nvPr/>
        </p:nvCxnSpPr>
        <p:spPr>
          <a:xfrm flipV="1">
            <a:off x="3165987" y="3521432"/>
            <a:ext cx="549053" cy="5024"/>
          </a:xfrm>
          <a:prstGeom prst="straightConnector1">
            <a:avLst/>
          </a:prstGeom>
          <a:ln w="76200">
            <a:gradFill>
              <a:gsLst>
                <a:gs pos="0">
                  <a:srgbClr val="EC7016"/>
                </a:gs>
                <a:gs pos="100000">
                  <a:srgbClr val="0461A0"/>
                </a:gs>
              </a:gsLst>
              <a:lin ang="5400000" scaled="1"/>
            </a:gra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11622" y="442678"/>
            <a:ext cx="4141327" cy="688490"/>
            <a:chOff x="172119" y="139850"/>
            <a:chExt cx="4141327" cy="688490"/>
          </a:xfrm>
        </p:grpSpPr>
        <p:grpSp>
          <p:nvGrpSpPr>
            <p:cNvPr id="19" name="组合 18"/>
            <p:cNvGrpSpPr/>
            <p:nvPr/>
          </p:nvGrpSpPr>
          <p:grpSpPr>
            <a:xfrm>
              <a:off x="172119" y="139850"/>
              <a:ext cx="4141327" cy="688490"/>
              <a:chOff x="172119" y="139850"/>
              <a:chExt cx="4141327" cy="688490"/>
            </a:xfrm>
          </p:grpSpPr>
          <p:sp>
            <p:nvSpPr>
              <p:cNvPr id="21" name="弧形 20"/>
              <p:cNvSpPr/>
              <p:nvPr/>
            </p:nvSpPr>
            <p:spPr>
              <a:xfrm>
                <a:off x="172119" y="139850"/>
                <a:ext cx="688490" cy="688490"/>
              </a:xfrm>
              <a:prstGeom prst="arc">
                <a:avLst>
                  <a:gd name="adj1" fmla="val 5390589"/>
                  <a:gd name="adj2" fmla="val 15632056"/>
                </a:avLst>
              </a:prstGeom>
              <a:ln w="127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p:cNvCxnSpPr>
                <a:stCxn id="21" idx="0"/>
              </p:cNvCxnSpPr>
              <p:nvPr/>
            </p:nvCxnSpPr>
            <p:spPr>
              <a:xfrm>
                <a:off x="517306" y="828339"/>
                <a:ext cx="3575479" cy="1"/>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23" name="矩形: 圆角 67"/>
              <p:cNvSpPr/>
              <p:nvPr/>
            </p:nvSpPr>
            <p:spPr>
              <a:xfrm>
                <a:off x="253271" y="217843"/>
                <a:ext cx="4060175" cy="551329"/>
              </a:xfrm>
              <a:prstGeom prst="roundRect">
                <a:avLst>
                  <a:gd name="adj" fmla="val 50000"/>
                </a:avLst>
              </a:prstGeom>
              <a:solidFill>
                <a:srgbClr val="0461A0"/>
              </a:solidFill>
              <a:ln>
                <a:noFill/>
              </a:ln>
              <a:effectLst>
                <a:glow rad="381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Rectangle 7"/>
            <p:cNvSpPr>
              <a:spLocks noChangeArrowheads="1"/>
            </p:cNvSpPr>
            <p:nvPr/>
          </p:nvSpPr>
          <p:spPr bwMode="auto">
            <a:xfrm>
              <a:off x="1131441" y="217466"/>
              <a:ext cx="3077231" cy="584775"/>
            </a:xfrm>
            <a:prstGeom prst="rect">
              <a:avLst/>
            </a:prstGeom>
            <a:noFill/>
            <a:ln w="9525">
              <a:noFill/>
              <a:miter lim="800000"/>
            </a:ln>
          </p:spPr>
          <p:txBody>
            <a:bodyPr wrap="square">
              <a:spAutoFit/>
            </a:bodyPr>
            <a:lstStyle/>
            <a:p>
              <a:pPr defTabSz="1285240" fontAlgn="auto">
                <a:spcBef>
                  <a:spcPct val="0"/>
                </a:spcBef>
                <a:spcAft>
                  <a:spcPct val="0"/>
                </a:spcAft>
                <a:defRPr/>
              </a:pPr>
              <a:r>
                <a:rPr lang="zh-CN" altLang="en-US" sz="3200" kern="0">
                  <a:solidFill>
                    <a:schemeClr val="bg1"/>
                  </a:solidFill>
                  <a:effectLst>
                    <a:outerShdw blurRad="38100" dist="38100" dir="2700000" algn="tl">
                      <a:srgbClr val="000000">
                        <a:alpha val="43137"/>
                      </a:srgbClr>
                    </a:outerShdw>
                  </a:effectLst>
                  <a:latin typeface="Times New Roman" pitchFamily="18" charset="0"/>
                  <a:ea typeface="思源黑体 CN Medium" panose="020B0600000000000000" pitchFamily="34" charset="-122"/>
                  <a:cs typeface="Times New Roman" pitchFamily="18" charset="0"/>
                </a:rPr>
                <a:t>仲裁员回避制度</a:t>
              </a:r>
            </a:p>
          </p:txBody>
        </p:sp>
      </p:grpSp>
      <p:grpSp>
        <p:nvGrpSpPr>
          <p:cNvPr id="24" name="组合 23"/>
          <p:cNvGrpSpPr/>
          <p:nvPr/>
        </p:nvGrpSpPr>
        <p:grpSpPr>
          <a:xfrm>
            <a:off x="544888" y="426687"/>
            <a:ext cx="838200" cy="722586"/>
            <a:chOff x="544888" y="408581"/>
            <a:chExt cx="838200" cy="722586"/>
          </a:xfrm>
        </p:grpSpPr>
        <p:sp>
          <p:nvSpPr>
            <p:cNvPr id="25" name="六边形 24"/>
            <p:cNvSpPr/>
            <p:nvPr/>
          </p:nvSpPr>
          <p:spPr>
            <a:xfrm>
              <a:off x="544888" y="408581"/>
              <a:ext cx="838200" cy="722586"/>
            </a:xfrm>
            <a:prstGeom prst="hexagon">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629491" y="541516"/>
              <a:ext cx="666754" cy="408200"/>
              <a:chOff x="637273" y="527642"/>
              <a:chExt cx="666754" cy="408200"/>
            </a:xfrm>
            <a:effectLst>
              <a:outerShdw blurRad="101600" dist="38100" sx="60000" sy="60000" algn="l" rotWithShape="0">
                <a:prstClr val="black">
                  <a:alpha val="8000"/>
                </a:prstClr>
              </a:outerShdw>
            </a:effectLst>
          </p:grpSpPr>
          <p:sp>
            <p:nvSpPr>
              <p:cNvPr id="27" name="Freeform 39"/>
              <p:cNvSpPr/>
              <p:nvPr/>
            </p:nvSpPr>
            <p:spPr bwMode="auto">
              <a:xfrm>
                <a:off x="803270" y="527642"/>
                <a:ext cx="333377" cy="408200"/>
              </a:xfrm>
              <a:custGeom>
                <a:avLst/>
                <a:gdLst>
                  <a:gd name="T0" fmla="*/ 126 w 132"/>
                  <a:gd name="T1" fmla="*/ 135 h 163"/>
                  <a:gd name="T2" fmla="*/ 89 w 132"/>
                  <a:gd name="T3" fmla="*/ 73 h 163"/>
                  <a:gd name="T4" fmla="*/ 79 w 132"/>
                  <a:gd name="T5" fmla="*/ 73 h 163"/>
                  <a:gd name="T6" fmla="*/ 104 w 132"/>
                  <a:gd name="T7" fmla="*/ 38 h 163"/>
                  <a:gd name="T8" fmla="*/ 66 w 132"/>
                  <a:gd name="T9" fmla="*/ 0 h 163"/>
                  <a:gd name="T10" fmla="*/ 28 w 132"/>
                  <a:gd name="T11" fmla="*/ 38 h 163"/>
                  <a:gd name="T12" fmla="*/ 53 w 132"/>
                  <a:gd name="T13" fmla="*/ 73 h 163"/>
                  <a:gd name="T14" fmla="*/ 43 w 132"/>
                  <a:gd name="T15" fmla="*/ 73 h 163"/>
                  <a:gd name="T16" fmla="*/ 6 w 132"/>
                  <a:gd name="T17" fmla="*/ 135 h 163"/>
                  <a:gd name="T18" fmla="*/ 11 w 132"/>
                  <a:gd name="T19" fmla="*/ 163 h 163"/>
                  <a:gd name="T20" fmla="*/ 56 w 132"/>
                  <a:gd name="T21" fmla="*/ 163 h 163"/>
                  <a:gd name="T22" fmla="*/ 65 w 132"/>
                  <a:gd name="T23" fmla="*/ 86 h 163"/>
                  <a:gd name="T24" fmla="*/ 55 w 132"/>
                  <a:gd name="T25" fmla="*/ 76 h 163"/>
                  <a:gd name="T26" fmla="*/ 77 w 132"/>
                  <a:gd name="T27" fmla="*/ 76 h 163"/>
                  <a:gd name="T28" fmla="*/ 67 w 132"/>
                  <a:gd name="T29" fmla="*/ 86 h 163"/>
                  <a:gd name="T30" fmla="*/ 76 w 132"/>
                  <a:gd name="T31" fmla="*/ 163 h 163"/>
                  <a:gd name="T32" fmla="*/ 121 w 132"/>
                  <a:gd name="T33" fmla="*/ 163 h 163"/>
                  <a:gd name="T34" fmla="*/ 126 w 132"/>
                  <a:gd name="T35" fmla="*/ 135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2" h="163">
                    <a:moveTo>
                      <a:pt x="126" y="135"/>
                    </a:moveTo>
                    <a:cubicBezTo>
                      <a:pt x="121" y="123"/>
                      <a:pt x="109" y="73"/>
                      <a:pt x="89" y="73"/>
                    </a:cubicBezTo>
                    <a:cubicBezTo>
                      <a:pt x="79" y="73"/>
                      <a:pt x="79" y="73"/>
                      <a:pt x="79" y="73"/>
                    </a:cubicBezTo>
                    <a:cubicBezTo>
                      <a:pt x="93" y="68"/>
                      <a:pt x="104" y="54"/>
                      <a:pt x="104" y="38"/>
                    </a:cubicBezTo>
                    <a:cubicBezTo>
                      <a:pt x="104" y="17"/>
                      <a:pt x="87" y="0"/>
                      <a:pt x="66" y="0"/>
                    </a:cubicBezTo>
                    <a:cubicBezTo>
                      <a:pt x="45" y="0"/>
                      <a:pt x="28" y="17"/>
                      <a:pt x="28" y="38"/>
                    </a:cubicBezTo>
                    <a:cubicBezTo>
                      <a:pt x="28" y="54"/>
                      <a:pt x="39" y="68"/>
                      <a:pt x="53" y="73"/>
                    </a:cubicBezTo>
                    <a:cubicBezTo>
                      <a:pt x="43" y="73"/>
                      <a:pt x="43" y="73"/>
                      <a:pt x="43" y="73"/>
                    </a:cubicBezTo>
                    <a:cubicBezTo>
                      <a:pt x="23" y="73"/>
                      <a:pt x="11" y="123"/>
                      <a:pt x="6" y="135"/>
                    </a:cubicBezTo>
                    <a:cubicBezTo>
                      <a:pt x="0" y="153"/>
                      <a:pt x="11" y="163"/>
                      <a:pt x="11" y="163"/>
                    </a:cubicBezTo>
                    <a:cubicBezTo>
                      <a:pt x="56" y="163"/>
                      <a:pt x="56" y="163"/>
                      <a:pt x="56" y="163"/>
                    </a:cubicBezTo>
                    <a:cubicBezTo>
                      <a:pt x="65" y="86"/>
                      <a:pt x="65" y="86"/>
                      <a:pt x="65" y="86"/>
                    </a:cubicBezTo>
                    <a:cubicBezTo>
                      <a:pt x="55" y="76"/>
                      <a:pt x="55" y="76"/>
                      <a:pt x="55" y="76"/>
                    </a:cubicBezTo>
                    <a:cubicBezTo>
                      <a:pt x="77" y="76"/>
                      <a:pt x="77" y="76"/>
                      <a:pt x="77" y="76"/>
                    </a:cubicBezTo>
                    <a:cubicBezTo>
                      <a:pt x="67" y="86"/>
                      <a:pt x="67" y="86"/>
                      <a:pt x="67" y="86"/>
                    </a:cubicBezTo>
                    <a:cubicBezTo>
                      <a:pt x="76" y="163"/>
                      <a:pt x="76" y="163"/>
                      <a:pt x="76" y="163"/>
                    </a:cubicBezTo>
                    <a:cubicBezTo>
                      <a:pt x="121" y="163"/>
                      <a:pt x="121" y="163"/>
                      <a:pt x="121" y="163"/>
                    </a:cubicBezTo>
                    <a:cubicBezTo>
                      <a:pt x="121" y="163"/>
                      <a:pt x="132" y="153"/>
                      <a:pt x="126" y="135"/>
                    </a:cubicBezTo>
                    <a:close/>
                  </a:path>
                </a:pathLst>
              </a:custGeom>
              <a:solidFill>
                <a:schemeClr val="bg1"/>
              </a:solidFill>
              <a:ln>
                <a:noFill/>
              </a:ln>
              <a:effectLst>
                <a:outerShdw blurRad="50800" dist="38100" algn="l" rotWithShape="0">
                  <a:prstClr val="black">
                    <a:alpha val="40000"/>
                  </a:prstClr>
                </a:outerShdw>
              </a:effectLst>
            </p:spPr>
            <p:txBody>
              <a:bodyPr/>
              <a:lstStyle/>
              <a:p>
                <a:pPr fontAlgn="auto">
                  <a:spcBef>
                    <a:spcPct val="0"/>
                  </a:spcBef>
                  <a:spcAft>
                    <a:spcPct val="0"/>
                  </a:spcAft>
                  <a:defRPr/>
                </a:pPr>
                <a:endParaRPr lang="zh-CN" altLang="en-US" sz="4265" noProof="1">
                  <a:latin typeface="+mn-lt"/>
                  <a:ea typeface="+mn-ea"/>
                </a:endParaRPr>
              </a:p>
            </p:txBody>
          </p:sp>
          <p:sp>
            <p:nvSpPr>
              <p:cNvPr id="28" name="Freeform 40"/>
              <p:cNvSpPr/>
              <p:nvPr/>
            </p:nvSpPr>
            <p:spPr bwMode="auto">
              <a:xfrm>
                <a:off x="637273" y="602980"/>
                <a:ext cx="211646" cy="332862"/>
              </a:xfrm>
              <a:custGeom>
                <a:avLst/>
                <a:gdLst>
                  <a:gd name="T0" fmla="*/ 68 w 84"/>
                  <a:gd name="T1" fmla="*/ 104 h 133"/>
                  <a:gd name="T2" fmla="*/ 70 w 84"/>
                  <a:gd name="T3" fmla="*/ 96 h 133"/>
                  <a:gd name="T4" fmla="*/ 82 w 84"/>
                  <a:gd name="T5" fmla="*/ 64 h 133"/>
                  <a:gd name="T6" fmla="*/ 72 w 84"/>
                  <a:gd name="T7" fmla="*/ 60 h 133"/>
                  <a:gd name="T8" fmla="*/ 64 w 84"/>
                  <a:gd name="T9" fmla="*/ 60 h 133"/>
                  <a:gd name="T10" fmla="*/ 84 w 84"/>
                  <a:gd name="T11" fmla="*/ 31 h 133"/>
                  <a:gd name="T12" fmla="*/ 54 w 84"/>
                  <a:gd name="T13" fmla="*/ 0 h 133"/>
                  <a:gd name="T14" fmla="*/ 23 w 84"/>
                  <a:gd name="T15" fmla="*/ 31 h 133"/>
                  <a:gd name="T16" fmla="*/ 43 w 84"/>
                  <a:gd name="T17" fmla="*/ 60 h 133"/>
                  <a:gd name="T18" fmla="*/ 35 w 84"/>
                  <a:gd name="T19" fmla="*/ 60 h 133"/>
                  <a:gd name="T20" fmla="*/ 5 w 84"/>
                  <a:gd name="T21" fmla="*/ 110 h 133"/>
                  <a:gd name="T22" fmla="*/ 9 w 84"/>
                  <a:gd name="T23" fmla="*/ 133 h 133"/>
                  <a:gd name="T24" fmla="*/ 45 w 84"/>
                  <a:gd name="T25" fmla="*/ 133 h 133"/>
                  <a:gd name="T26" fmla="*/ 53 w 84"/>
                  <a:gd name="T27" fmla="*/ 70 h 133"/>
                  <a:gd name="T28" fmla="*/ 45 w 84"/>
                  <a:gd name="T29" fmla="*/ 62 h 133"/>
                  <a:gd name="T30" fmla="*/ 62 w 84"/>
                  <a:gd name="T31" fmla="*/ 62 h 133"/>
                  <a:gd name="T32" fmla="*/ 55 w 84"/>
                  <a:gd name="T33" fmla="*/ 70 h 133"/>
                  <a:gd name="T34" fmla="*/ 62 w 84"/>
                  <a:gd name="T35" fmla="*/ 133 h 133"/>
                  <a:gd name="T36" fmla="*/ 71 w 84"/>
                  <a:gd name="T37" fmla="*/ 133 h 133"/>
                  <a:gd name="T38" fmla="*/ 68 w 84"/>
                  <a:gd name="T39"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68" y="104"/>
                    </a:moveTo>
                    <a:cubicBezTo>
                      <a:pt x="68" y="102"/>
                      <a:pt x="69" y="99"/>
                      <a:pt x="70" y="96"/>
                    </a:cubicBezTo>
                    <a:cubicBezTo>
                      <a:pt x="73" y="87"/>
                      <a:pt x="77" y="75"/>
                      <a:pt x="82" y="64"/>
                    </a:cubicBezTo>
                    <a:cubicBezTo>
                      <a:pt x="79" y="61"/>
                      <a:pt x="76" y="60"/>
                      <a:pt x="72" y="60"/>
                    </a:cubicBezTo>
                    <a:cubicBezTo>
                      <a:pt x="64" y="60"/>
                      <a:pt x="64" y="60"/>
                      <a:pt x="64" y="60"/>
                    </a:cubicBezTo>
                    <a:cubicBezTo>
                      <a:pt x="76" y="55"/>
                      <a:pt x="84" y="44"/>
                      <a:pt x="84" y="31"/>
                    </a:cubicBezTo>
                    <a:cubicBezTo>
                      <a:pt x="84" y="14"/>
                      <a:pt x="71" y="0"/>
                      <a:pt x="54" y="0"/>
                    </a:cubicBezTo>
                    <a:cubicBezTo>
                      <a:pt x="37" y="0"/>
                      <a:pt x="23" y="14"/>
                      <a:pt x="23" y="31"/>
                    </a:cubicBezTo>
                    <a:cubicBezTo>
                      <a:pt x="23" y="44"/>
                      <a:pt x="32" y="55"/>
                      <a:pt x="43" y="60"/>
                    </a:cubicBezTo>
                    <a:cubicBezTo>
                      <a:pt x="35" y="60"/>
                      <a:pt x="35" y="60"/>
                      <a:pt x="35" y="60"/>
                    </a:cubicBezTo>
                    <a:cubicBezTo>
                      <a:pt x="19" y="60"/>
                      <a:pt x="9" y="100"/>
                      <a:pt x="5" y="110"/>
                    </a:cubicBezTo>
                    <a:cubicBezTo>
                      <a:pt x="0" y="125"/>
                      <a:pt x="9" y="133"/>
                      <a:pt x="9" y="133"/>
                    </a:cubicBezTo>
                    <a:cubicBezTo>
                      <a:pt x="45" y="133"/>
                      <a:pt x="45" y="133"/>
                      <a:pt x="45" y="133"/>
                    </a:cubicBezTo>
                    <a:cubicBezTo>
                      <a:pt x="53" y="70"/>
                      <a:pt x="53" y="70"/>
                      <a:pt x="53" y="70"/>
                    </a:cubicBezTo>
                    <a:cubicBezTo>
                      <a:pt x="45" y="62"/>
                      <a:pt x="45" y="62"/>
                      <a:pt x="45" y="62"/>
                    </a:cubicBezTo>
                    <a:cubicBezTo>
                      <a:pt x="62" y="62"/>
                      <a:pt x="62" y="62"/>
                      <a:pt x="62" y="62"/>
                    </a:cubicBezTo>
                    <a:cubicBezTo>
                      <a:pt x="55" y="70"/>
                      <a:pt x="55" y="70"/>
                      <a:pt x="55" y="70"/>
                    </a:cubicBezTo>
                    <a:cubicBezTo>
                      <a:pt x="62" y="133"/>
                      <a:pt x="62" y="133"/>
                      <a:pt x="62" y="133"/>
                    </a:cubicBezTo>
                    <a:cubicBezTo>
                      <a:pt x="71" y="133"/>
                      <a:pt x="71" y="133"/>
                      <a:pt x="71" y="133"/>
                    </a:cubicBezTo>
                    <a:cubicBezTo>
                      <a:pt x="67" y="128"/>
                      <a:pt x="62" y="118"/>
                      <a:pt x="68" y="104"/>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sp>
            <p:nvSpPr>
              <p:cNvPr id="29" name="Freeform 41"/>
              <p:cNvSpPr/>
              <p:nvPr/>
            </p:nvSpPr>
            <p:spPr bwMode="auto">
              <a:xfrm>
                <a:off x="1090998" y="602980"/>
                <a:ext cx="213029" cy="332862"/>
              </a:xfrm>
              <a:custGeom>
                <a:avLst/>
                <a:gdLst>
                  <a:gd name="T0" fmla="*/ 79 w 84"/>
                  <a:gd name="T1" fmla="*/ 110 h 133"/>
                  <a:gd name="T2" fmla="*/ 49 w 84"/>
                  <a:gd name="T3" fmla="*/ 60 h 133"/>
                  <a:gd name="T4" fmla="*/ 41 w 84"/>
                  <a:gd name="T5" fmla="*/ 60 h 133"/>
                  <a:gd name="T6" fmla="*/ 61 w 84"/>
                  <a:gd name="T7" fmla="*/ 31 h 133"/>
                  <a:gd name="T8" fmla="*/ 30 w 84"/>
                  <a:gd name="T9" fmla="*/ 0 h 133"/>
                  <a:gd name="T10" fmla="*/ 0 w 84"/>
                  <a:gd name="T11" fmla="*/ 31 h 133"/>
                  <a:gd name="T12" fmla="*/ 20 w 84"/>
                  <a:gd name="T13" fmla="*/ 60 h 133"/>
                  <a:gd name="T14" fmla="*/ 12 w 84"/>
                  <a:gd name="T15" fmla="*/ 60 h 133"/>
                  <a:gd name="T16" fmla="*/ 2 w 84"/>
                  <a:gd name="T17" fmla="*/ 64 h 133"/>
                  <a:gd name="T18" fmla="*/ 14 w 84"/>
                  <a:gd name="T19" fmla="*/ 96 h 133"/>
                  <a:gd name="T20" fmla="*/ 16 w 84"/>
                  <a:gd name="T21" fmla="*/ 104 h 133"/>
                  <a:gd name="T22" fmla="*/ 13 w 84"/>
                  <a:gd name="T23" fmla="*/ 133 h 133"/>
                  <a:gd name="T24" fmla="*/ 22 w 84"/>
                  <a:gd name="T25" fmla="*/ 133 h 133"/>
                  <a:gd name="T26" fmla="*/ 29 w 84"/>
                  <a:gd name="T27" fmla="*/ 70 h 133"/>
                  <a:gd name="T28" fmla="*/ 22 w 84"/>
                  <a:gd name="T29" fmla="*/ 62 h 133"/>
                  <a:gd name="T30" fmla="*/ 39 w 84"/>
                  <a:gd name="T31" fmla="*/ 62 h 133"/>
                  <a:gd name="T32" fmla="*/ 31 w 84"/>
                  <a:gd name="T33" fmla="*/ 70 h 133"/>
                  <a:gd name="T34" fmla="*/ 39 w 84"/>
                  <a:gd name="T35" fmla="*/ 133 h 133"/>
                  <a:gd name="T36" fmla="*/ 75 w 84"/>
                  <a:gd name="T37" fmla="*/ 133 h 133"/>
                  <a:gd name="T38" fmla="*/ 79 w 84"/>
                  <a:gd name="T39" fmla="*/ 11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133">
                    <a:moveTo>
                      <a:pt x="79" y="110"/>
                    </a:moveTo>
                    <a:cubicBezTo>
                      <a:pt x="75" y="100"/>
                      <a:pt x="65" y="60"/>
                      <a:pt x="49" y="60"/>
                    </a:cubicBezTo>
                    <a:cubicBezTo>
                      <a:pt x="41" y="60"/>
                      <a:pt x="41" y="60"/>
                      <a:pt x="41" y="60"/>
                    </a:cubicBezTo>
                    <a:cubicBezTo>
                      <a:pt x="52" y="55"/>
                      <a:pt x="61" y="44"/>
                      <a:pt x="61" y="31"/>
                    </a:cubicBezTo>
                    <a:cubicBezTo>
                      <a:pt x="61" y="14"/>
                      <a:pt x="47" y="0"/>
                      <a:pt x="30" y="0"/>
                    </a:cubicBezTo>
                    <a:cubicBezTo>
                      <a:pt x="13" y="0"/>
                      <a:pt x="0" y="14"/>
                      <a:pt x="0" y="31"/>
                    </a:cubicBezTo>
                    <a:cubicBezTo>
                      <a:pt x="0" y="44"/>
                      <a:pt x="8" y="55"/>
                      <a:pt x="20" y="60"/>
                    </a:cubicBezTo>
                    <a:cubicBezTo>
                      <a:pt x="12" y="60"/>
                      <a:pt x="12" y="60"/>
                      <a:pt x="12" y="60"/>
                    </a:cubicBezTo>
                    <a:cubicBezTo>
                      <a:pt x="8" y="60"/>
                      <a:pt x="5" y="61"/>
                      <a:pt x="2" y="64"/>
                    </a:cubicBezTo>
                    <a:cubicBezTo>
                      <a:pt x="7" y="75"/>
                      <a:pt x="11" y="87"/>
                      <a:pt x="14" y="96"/>
                    </a:cubicBezTo>
                    <a:cubicBezTo>
                      <a:pt x="15" y="99"/>
                      <a:pt x="16" y="102"/>
                      <a:pt x="16" y="104"/>
                    </a:cubicBezTo>
                    <a:cubicBezTo>
                      <a:pt x="22" y="118"/>
                      <a:pt x="17" y="128"/>
                      <a:pt x="13" y="133"/>
                    </a:cubicBezTo>
                    <a:cubicBezTo>
                      <a:pt x="22" y="133"/>
                      <a:pt x="22" y="133"/>
                      <a:pt x="22" y="133"/>
                    </a:cubicBezTo>
                    <a:cubicBezTo>
                      <a:pt x="29" y="70"/>
                      <a:pt x="29" y="70"/>
                      <a:pt x="29" y="70"/>
                    </a:cubicBezTo>
                    <a:cubicBezTo>
                      <a:pt x="22" y="62"/>
                      <a:pt x="22" y="62"/>
                      <a:pt x="22" y="62"/>
                    </a:cubicBezTo>
                    <a:cubicBezTo>
                      <a:pt x="39" y="62"/>
                      <a:pt x="39" y="62"/>
                      <a:pt x="39" y="62"/>
                    </a:cubicBezTo>
                    <a:cubicBezTo>
                      <a:pt x="31" y="70"/>
                      <a:pt x="31" y="70"/>
                      <a:pt x="31" y="70"/>
                    </a:cubicBezTo>
                    <a:cubicBezTo>
                      <a:pt x="39" y="133"/>
                      <a:pt x="39" y="133"/>
                      <a:pt x="39" y="133"/>
                    </a:cubicBezTo>
                    <a:cubicBezTo>
                      <a:pt x="75" y="133"/>
                      <a:pt x="75" y="133"/>
                      <a:pt x="75" y="133"/>
                    </a:cubicBezTo>
                    <a:cubicBezTo>
                      <a:pt x="75" y="133"/>
                      <a:pt x="84" y="125"/>
                      <a:pt x="79" y="110"/>
                    </a:cubicBezTo>
                    <a:close/>
                  </a:path>
                </a:pathLst>
              </a:custGeom>
              <a:solidFill>
                <a:schemeClr val="bg1"/>
              </a:solidFill>
              <a:ln>
                <a:noFill/>
              </a:ln>
            </p:spPr>
            <p:txBody>
              <a:bodyPr/>
              <a:lstStyle/>
              <a:p>
                <a:pPr fontAlgn="auto">
                  <a:spcBef>
                    <a:spcPct val="0"/>
                  </a:spcBef>
                  <a:spcAft>
                    <a:spcPct val="0"/>
                  </a:spcAft>
                  <a:defRPr/>
                </a:pPr>
                <a:endParaRPr lang="zh-CN" altLang="en-US" sz="4265" noProof="1">
                  <a:latin typeface="+mn-lt"/>
                  <a:ea typeface="+mn-ea"/>
                </a:endParaRPr>
              </a:p>
            </p:txBody>
          </p:sp>
        </p:grpSp>
      </p:grpSp>
      <p:pic>
        <p:nvPicPr>
          <p:cNvPr id="30" name="图片 29"/>
          <p:cNvPicPr>
            <a:picLocks noChangeAspect="1"/>
          </p:cNvPicPr>
          <p:nvPr/>
        </p:nvPicPr>
        <p:blipFill>
          <a:blip r:embed="rId4"/>
          <a:stretch>
            <a:fillRect/>
          </a:stretch>
        </p:blipFill>
        <p:spPr>
          <a:xfrm>
            <a:off x="581724" y="2202370"/>
            <a:ext cx="2453259" cy="2453259"/>
          </a:xfrm>
          <a:prstGeom prst="roundRect">
            <a:avLst>
              <a:gd name="adj" fmla="val 8594"/>
            </a:avLst>
          </a:prstGeom>
          <a:solidFill>
            <a:srgbClr val="FFFFFF">
              <a:shade val="85000"/>
            </a:srgbClr>
          </a:solidFill>
          <a:ln>
            <a:noFill/>
          </a:ln>
          <a:effec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22" presetClass="entr" presetSubtype="1" fill="hold" nodeType="afterEffect">
                                  <p:stCondLst>
                                    <p:cond delay="0"/>
                                  </p:stCondLst>
                                  <p:childTnLst>
                                    <p:set>
                                      <p:cBhvr>
                                        <p:cTn id="7" dur="1" fill="hold">
                                          <p:stCondLst>
                                            <p:cond delay="0"/>
                                          </p:stCondLst>
                                        </p:cTn>
                                        <p:tgtEl>
                                          <p:spTgt spid="59"/>
                                        </p:tgtEl>
                                        <p:attrNameLst>
                                          <p:attrName>style.visibility</p:attrName>
                                        </p:attrNameLst>
                                      </p:cBhvr>
                                      <p:to>
                                        <p:strVal val="visible"/>
                                      </p:to>
                                    </p:set>
                                    <p:animEffect transition="in" filter="wipe(up)">
                                      <p:cBhvr>
                                        <p:cTn id="8" dur="500"/>
                                        <p:tgtEl>
                                          <p:spTgt spid="59"/>
                                        </p:tgtEl>
                                      </p:cBhvr>
                                    </p:animEffect>
                                  </p:childTnLst>
                                </p:cTn>
                              </p:par>
                            </p:childTnLst>
                          </p:cTn>
                        </p:par>
                        <p:par>
                          <p:cTn id="9" fill="hold" nodeType="withGroup">
                            <p:stCondLst>
                              <p:cond delay="500"/>
                            </p:stCondLst>
                            <p:childTnLst>
                              <p:par>
                                <p:cTn id="10" presetID="22" presetClass="entr" presetSubtype="8" fill="hold" grpId="0" nodeType="afterEffec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nodeType="clickPar">
                      <p:stCondLst>
                        <p:cond delay="indefinite"/>
                        <p:cond evt="onBegin" delay="0">
                          <p:tn val="12"/>
                        </p:cond>
                      </p:stCondLst>
                      <p:childTnLst>
                        <p:par>
                          <p:cTn id="14" fill="hold" nodeType="withGroup">
                            <p:stCondLst>
                              <p:cond delay="indefinite"/>
                            </p:stCondLst>
                          </p:cTn>
                        </p:par>
                        <p:par>
                          <p:cTn id="15" fill="hold" nodeType="afterGroup">
                            <p:stCondLst>
                              <p:cond delay="0"/>
                            </p:stCondLst>
                            <p:childTnLst>
                              <p:par>
                                <p:cTn id="16" presetID="53"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p:cTn id="18" dur="500" fill="hold"/>
                                        <p:tgtEl>
                                          <p:spTgt spid="30"/>
                                        </p:tgtEl>
                                        <p:attrNameLst>
                                          <p:attrName>ppt_w</p:attrName>
                                        </p:attrNameLst>
                                      </p:cBhvr>
                                      <p:tavLst>
                                        <p:tav tm="0">
                                          <p:val>
                                            <p:fltVal val="0"/>
                                          </p:val>
                                        </p:tav>
                                        <p:tav tm="100000">
                                          <p:val>
                                            <p:strVal val="#ppt_w"/>
                                          </p:val>
                                        </p:tav>
                                      </p:tavLst>
                                    </p:anim>
                                    <p:anim calcmode="lin" valueType="num">
                                      <p:cBhvr>
                                        <p:cTn id="19" dur="500" fill="hold"/>
                                        <p:tgtEl>
                                          <p:spTgt spid="30"/>
                                        </p:tgtEl>
                                        <p:attrNameLst>
                                          <p:attrName>ppt_h</p:attrName>
                                        </p:attrNameLst>
                                      </p:cBhvr>
                                      <p:tavLst>
                                        <p:tav tm="0">
                                          <p:val>
                                            <p:fltVal val="0"/>
                                          </p:val>
                                        </p:tav>
                                        <p:tav tm="100000">
                                          <p:val>
                                            <p:strVal val="#ppt_h"/>
                                          </p:val>
                                        </p:tav>
                                      </p:tavLst>
                                    </p:anim>
                                    <p:animEffect transition="in" filter="fade">
                                      <p:cBhvr>
                                        <p:cTn id="2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82247" y="1873397"/>
            <a:ext cx="6552658" cy="5071453"/>
            <a:chOff x="-731571" y="1880980"/>
            <a:chExt cx="6552658" cy="5071453"/>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571" y="1880980"/>
              <a:ext cx="6552658" cy="5071453"/>
            </a:xfrm>
            <a:prstGeom prst="rect">
              <a:avLst/>
            </a:prstGeom>
          </p:spPr>
        </p:pic>
        <p:sp>
          <p:nvSpPr>
            <p:cNvPr id="96" name="等腰三角形 95"/>
            <p:cNvSpPr/>
            <p:nvPr/>
          </p:nvSpPr>
          <p:spPr>
            <a:xfrm rot="16200000" flipH="1">
              <a:off x="-366383" y="3280075"/>
              <a:ext cx="1473108" cy="1638983"/>
            </a:xfrm>
            <a:prstGeom prst="triangle">
              <a:avLst>
                <a:gd name="adj" fmla="val 50283"/>
              </a:avLst>
            </a:prstGeom>
            <a:gradFill>
              <a:gsLst>
                <a:gs pos="50000">
                  <a:schemeClr val="bg1"/>
                </a:gs>
                <a:gs pos="50000">
                  <a:srgbClr val="E8E8E8"/>
                </a:gs>
              </a:gsLst>
              <a:lin ang="0" scaled="0"/>
            </a:gradFill>
            <a:ln>
              <a:noFill/>
            </a:ln>
            <a:effectLst>
              <a:outerShdw dist="1016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97" name="组合 96"/>
            <p:cNvGrpSpPr/>
            <p:nvPr/>
          </p:nvGrpSpPr>
          <p:grpSpPr>
            <a:xfrm flipH="1">
              <a:off x="1202328" y="3858258"/>
              <a:ext cx="87592" cy="588376"/>
              <a:chOff x="6708152" y="1679687"/>
              <a:chExt cx="213415" cy="853440"/>
            </a:xfrm>
          </p:grpSpPr>
          <p:sp>
            <p:nvSpPr>
              <p:cNvPr id="98" name="矩形 97"/>
              <p:cNvSpPr/>
              <p:nvPr/>
            </p:nvSpPr>
            <p:spPr>
              <a:xfrm>
                <a:off x="6708206" y="1679687"/>
                <a:ext cx="213361"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9" name="矩形 98"/>
              <p:cNvSpPr/>
              <p:nvPr/>
            </p:nvSpPr>
            <p:spPr>
              <a:xfrm>
                <a:off x="6708152" y="1893047"/>
                <a:ext cx="213361"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0" name="矩形 99"/>
              <p:cNvSpPr/>
              <p:nvPr/>
            </p:nvSpPr>
            <p:spPr>
              <a:xfrm>
                <a:off x="6708184" y="2106407"/>
                <a:ext cx="213364" cy="213360"/>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1" name="矩形 100"/>
              <p:cNvSpPr/>
              <p:nvPr/>
            </p:nvSpPr>
            <p:spPr>
              <a:xfrm>
                <a:off x="6708198" y="2319767"/>
                <a:ext cx="213364" cy="213360"/>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grpSp>
        <p:nvGrpSpPr>
          <p:cNvPr id="25" name="组合 24"/>
          <p:cNvGrpSpPr/>
          <p:nvPr/>
        </p:nvGrpSpPr>
        <p:grpSpPr>
          <a:xfrm>
            <a:off x="698141" y="1243257"/>
            <a:ext cx="2291068" cy="470513"/>
            <a:chOff x="795187" y="1377917"/>
            <a:chExt cx="2860863" cy="470513"/>
          </a:xfrm>
        </p:grpSpPr>
        <p:sp>
          <p:nvSpPr>
            <p:cNvPr id="26" name="矩形: 圆角 25"/>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7" name="矩形 26"/>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sp>
        <p:nvSpPr>
          <p:cNvPr id="76" name="椭圆 75"/>
          <p:cNvSpPr/>
          <p:nvPr/>
        </p:nvSpPr>
        <p:spPr>
          <a:xfrm flipH="1">
            <a:off x="4764436" y="1962918"/>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77" name="椭圆 76"/>
          <p:cNvSpPr/>
          <p:nvPr/>
        </p:nvSpPr>
        <p:spPr>
          <a:xfrm flipH="1">
            <a:off x="4347829" y="4976076"/>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93" name="椭圆 92"/>
          <p:cNvSpPr/>
          <p:nvPr/>
        </p:nvSpPr>
        <p:spPr>
          <a:xfrm flipH="1">
            <a:off x="3058361" y="3698969"/>
            <a:ext cx="931637" cy="93163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02" name="组合 101"/>
          <p:cNvGrpSpPr/>
          <p:nvPr/>
        </p:nvGrpSpPr>
        <p:grpSpPr>
          <a:xfrm rot="5400000">
            <a:off x="4780980" y="5015351"/>
            <a:ext cx="1202003" cy="919989"/>
            <a:chOff x="911201" y="1622002"/>
            <a:chExt cx="2283025" cy="1747386"/>
          </a:xfrm>
        </p:grpSpPr>
        <p:sp>
          <p:nvSpPr>
            <p:cNvPr id="103" name="矩形 102"/>
            <p:cNvSpPr/>
            <p:nvPr/>
          </p:nvSpPr>
          <p:spPr>
            <a:xfrm>
              <a:off x="2026099" y="1679379"/>
              <a:ext cx="60759" cy="489621"/>
            </a:xfrm>
            <a:prstGeom prst="rect">
              <a:avLst/>
            </a:pr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4" name="任意多边形 86"/>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B3E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5" name="椭圆 104"/>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6" name="椭圆 105"/>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7" name="椭圆 106"/>
            <p:cNvSpPr/>
            <p:nvPr/>
          </p:nvSpPr>
          <p:spPr>
            <a:xfrm>
              <a:off x="1952570" y="2048530"/>
              <a:ext cx="209661" cy="209661"/>
            </a:xfrm>
            <a:prstGeom prst="ellipse">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8" name="椭圆 107"/>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09" name="椭圆 108"/>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14" name="组合 113"/>
          <p:cNvGrpSpPr/>
          <p:nvPr/>
        </p:nvGrpSpPr>
        <p:grpSpPr>
          <a:xfrm rot="5400000">
            <a:off x="3503887" y="3721863"/>
            <a:ext cx="1202003" cy="919989"/>
            <a:chOff x="911201" y="1622002"/>
            <a:chExt cx="2283025" cy="1747386"/>
          </a:xfrm>
        </p:grpSpPr>
        <p:sp>
          <p:nvSpPr>
            <p:cNvPr id="115" name="矩形 114"/>
            <p:cNvSpPr/>
            <p:nvPr/>
          </p:nvSpPr>
          <p:spPr>
            <a:xfrm>
              <a:off x="2026099" y="1679379"/>
              <a:ext cx="60759" cy="489621"/>
            </a:xfrm>
            <a:prstGeom prst="rect">
              <a:avLst/>
            </a:pr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6" name="任意多边形 115"/>
            <p:cNvSpPr/>
            <p:nvPr/>
          </p:nvSpPr>
          <p:spPr>
            <a:xfrm rot="-2700000" flipV="1">
              <a:off x="1283460" y="1824478"/>
              <a:ext cx="1547880" cy="1544910"/>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0148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7" name="椭圆 116"/>
            <p:cNvSpPr/>
            <p:nvPr/>
          </p:nvSpPr>
          <p:spPr>
            <a:xfrm>
              <a:off x="911201"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8" name="椭圆 117"/>
            <p:cNvSpPr/>
            <p:nvPr/>
          </p:nvSpPr>
          <p:spPr>
            <a:xfrm>
              <a:off x="3095293" y="2587444"/>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19" name="椭圆 118"/>
            <p:cNvSpPr/>
            <p:nvPr/>
          </p:nvSpPr>
          <p:spPr>
            <a:xfrm>
              <a:off x="1952570" y="2048530"/>
              <a:ext cx="209661" cy="209661"/>
            </a:xfrm>
            <a:prstGeom prst="ellipse">
              <a:avLst/>
            </a:prstGeom>
            <a:solidFill>
              <a:srgbClr val="01487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0" name="椭圆 119"/>
            <p:cNvSpPr/>
            <p:nvPr/>
          </p:nvSpPr>
          <p:spPr>
            <a:xfrm>
              <a:off x="2007933" y="2106832"/>
              <a:ext cx="98933" cy="98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1" name="椭圆 120"/>
            <p:cNvSpPr/>
            <p:nvPr/>
          </p:nvSpPr>
          <p:spPr>
            <a:xfrm>
              <a:off x="2007011" y="1622002"/>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126" name="组合 125"/>
          <p:cNvGrpSpPr/>
          <p:nvPr/>
        </p:nvGrpSpPr>
        <p:grpSpPr>
          <a:xfrm rot="6652392">
            <a:off x="5260967" y="2052265"/>
            <a:ext cx="1115741" cy="887487"/>
            <a:chOff x="748840" y="1717256"/>
            <a:chExt cx="2119177" cy="1685648"/>
          </a:xfrm>
        </p:grpSpPr>
        <p:sp>
          <p:nvSpPr>
            <p:cNvPr id="127" name="矩形 126"/>
            <p:cNvSpPr/>
            <p:nvPr/>
          </p:nvSpPr>
          <p:spPr>
            <a:xfrm rot="20347608">
              <a:off x="1498419" y="1736614"/>
              <a:ext cx="86836" cy="512394"/>
            </a:xfrm>
            <a:prstGeom prst="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8" name="任意多边形 127"/>
            <p:cNvSpPr/>
            <p:nvPr/>
          </p:nvSpPr>
          <p:spPr>
            <a:xfrm rot="17707608" flipV="1">
              <a:off x="1033038" y="1856507"/>
              <a:ext cx="1547874" cy="1544919"/>
            </a:xfrm>
            <a:custGeom>
              <a:avLst/>
              <a:gdLst>
                <a:gd name="connsiteX0" fmla="*/ 871669 w 901730"/>
                <a:gd name="connsiteY0" fmla="*/ 0 h 900000"/>
                <a:gd name="connsiteX1" fmla="*/ 901730 w 901730"/>
                <a:gd name="connsiteY1" fmla="*/ 0 h 900000"/>
                <a:gd name="connsiteX2" fmla="*/ 1730 w 901730"/>
                <a:gd name="connsiteY2" fmla="*/ 900000 h 900000"/>
                <a:gd name="connsiteX3" fmla="*/ 0 w 901730"/>
                <a:gd name="connsiteY3" fmla="*/ 899913 h 900000"/>
                <a:gd name="connsiteX4" fmla="*/ 0 w 901730"/>
                <a:gd name="connsiteY4" fmla="*/ 869852 h 900000"/>
                <a:gd name="connsiteX5" fmla="*/ 1731 w 901730"/>
                <a:gd name="connsiteY5" fmla="*/ 869939 h 900000"/>
                <a:gd name="connsiteX6" fmla="*/ 871669 w 901730"/>
                <a:gd name="connsiteY6" fmla="*/ 1 h 9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01730" h="900000">
                  <a:moveTo>
                    <a:pt x="871669" y="0"/>
                  </a:moveTo>
                  <a:lnTo>
                    <a:pt x="901730" y="0"/>
                  </a:lnTo>
                  <a:cubicBezTo>
                    <a:pt x="901730" y="497056"/>
                    <a:pt x="498786" y="900000"/>
                    <a:pt x="1730" y="900000"/>
                  </a:cubicBezTo>
                  <a:lnTo>
                    <a:pt x="0" y="899913"/>
                  </a:lnTo>
                  <a:lnTo>
                    <a:pt x="0" y="869852"/>
                  </a:lnTo>
                  <a:lnTo>
                    <a:pt x="1731" y="869939"/>
                  </a:lnTo>
                  <a:cubicBezTo>
                    <a:pt x="482184" y="869939"/>
                    <a:pt x="871669" y="480454"/>
                    <a:pt x="871669" y="1"/>
                  </a:cubicBezTo>
                  <a:close/>
                </a:path>
              </a:pathLst>
            </a:cu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29" name="椭圆 128"/>
            <p:cNvSpPr/>
            <p:nvPr/>
          </p:nvSpPr>
          <p:spPr>
            <a:xfrm>
              <a:off x="748840" y="2993887"/>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0" name="椭圆 129"/>
            <p:cNvSpPr/>
            <p:nvPr/>
          </p:nvSpPr>
          <p:spPr>
            <a:xfrm>
              <a:off x="2769084" y="2231295"/>
              <a:ext cx="98933" cy="98933"/>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1" name="椭圆 130"/>
            <p:cNvSpPr/>
            <p:nvPr/>
          </p:nvSpPr>
          <p:spPr>
            <a:xfrm>
              <a:off x="1526843" y="2124151"/>
              <a:ext cx="209662" cy="20966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2" name="椭圆 131"/>
            <p:cNvSpPr/>
            <p:nvPr/>
          </p:nvSpPr>
          <p:spPr>
            <a:xfrm>
              <a:off x="1582206" y="2182455"/>
              <a:ext cx="98933" cy="9893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33" name="椭圆 132"/>
            <p:cNvSpPr/>
            <p:nvPr/>
          </p:nvSpPr>
          <p:spPr>
            <a:xfrm>
              <a:off x="1399641" y="1717256"/>
              <a:ext cx="98933" cy="9893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grpSp>
        <p:nvGrpSpPr>
          <p:cNvPr id="22" name="组合 21"/>
          <p:cNvGrpSpPr/>
          <p:nvPr/>
        </p:nvGrpSpPr>
        <p:grpSpPr>
          <a:xfrm>
            <a:off x="4432088" y="5079773"/>
            <a:ext cx="763118" cy="763118"/>
            <a:chOff x="3984024" y="5089605"/>
            <a:chExt cx="763118" cy="763118"/>
          </a:xfrm>
        </p:grpSpPr>
        <p:sp>
          <p:nvSpPr>
            <p:cNvPr id="95" name="椭圆 94"/>
            <p:cNvSpPr/>
            <p:nvPr/>
          </p:nvSpPr>
          <p:spPr>
            <a:xfrm flipH="1">
              <a:off x="3984024" y="5089605"/>
              <a:ext cx="763118" cy="763118"/>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43" name="组合 142"/>
            <p:cNvGrpSpPr/>
            <p:nvPr/>
          </p:nvGrpSpPr>
          <p:grpSpPr>
            <a:xfrm flipH="1">
              <a:off x="4217904" y="5282039"/>
              <a:ext cx="280881" cy="344039"/>
              <a:chOff x="6605340" y="4486155"/>
              <a:chExt cx="403136" cy="493783"/>
            </a:xfrm>
            <a:solidFill>
              <a:schemeClr val="bg1"/>
            </a:solidFill>
          </p:grpSpPr>
          <p:sp>
            <p:nvSpPr>
              <p:cNvPr id="144" name="Freeform 115"/>
              <p:cNvSpPr/>
              <p:nvPr/>
            </p:nvSpPr>
            <p:spPr bwMode="auto">
              <a:xfrm>
                <a:off x="6743694" y="4903605"/>
                <a:ext cx="47708" cy="48902"/>
              </a:xfrm>
              <a:custGeom>
                <a:avLst/>
                <a:gdLst>
                  <a:gd name="T0" fmla="*/ 12 w 17"/>
                  <a:gd name="T1" fmla="*/ 0 h 17"/>
                  <a:gd name="T2" fmla="*/ 12 w 17"/>
                  <a:gd name="T3" fmla="*/ 4 h 17"/>
                  <a:gd name="T4" fmla="*/ 15 w 17"/>
                  <a:gd name="T5" fmla="*/ 9 h 17"/>
                  <a:gd name="T6" fmla="*/ 8 w 17"/>
                  <a:gd name="T7" fmla="*/ 14 h 17"/>
                  <a:gd name="T8" fmla="*/ 3 w 17"/>
                  <a:gd name="T9" fmla="*/ 7 h 17"/>
                  <a:gd name="T10" fmla="*/ 5 w 17"/>
                  <a:gd name="T11" fmla="*/ 4 h 17"/>
                  <a:gd name="T12" fmla="*/ 5 w 17"/>
                  <a:gd name="T13" fmla="*/ 1 h 17"/>
                  <a:gd name="T14" fmla="*/ 0 w 17"/>
                  <a:gd name="T15" fmla="*/ 8 h 17"/>
                  <a:gd name="T16" fmla="*/ 9 w 17"/>
                  <a:gd name="T17" fmla="*/ 17 h 17"/>
                  <a:gd name="T18" fmla="*/ 17 w 17"/>
                  <a:gd name="T19" fmla="*/ 8 h 17"/>
                  <a:gd name="T20" fmla="*/ 12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2" y="0"/>
                    </a:moveTo>
                    <a:cubicBezTo>
                      <a:pt x="12" y="4"/>
                      <a:pt x="12" y="4"/>
                      <a:pt x="12" y="4"/>
                    </a:cubicBezTo>
                    <a:cubicBezTo>
                      <a:pt x="14" y="5"/>
                      <a:pt x="15" y="7"/>
                      <a:pt x="15" y="9"/>
                    </a:cubicBezTo>
                    <a:cubicBezTo>
                      <a:pt x="14" y="12"/>
                      <a:pt x="11" y="14"/>
                      <a:pt x="8" y="14"/>
                    </a:cubicBezTo>
                    <a:cubicBezTo>
                      <a:pt x="5" y="14"/>
                      <a:pt x="3" y="11"/>
                      <a:pt x="3" y="7"/>
                    </a:cubicBezTo>
                    <a:cubicBezTo>
                      <a:pt x="3" y="6"/>
                      <a:pt x="4" y="5"/>
                      <a:pt x="5" y="4"/>
                    </a:cubicBezTo>
                    <a:cubicBezTo>
                      <a:pt x="5" y="1"/>
                      <a:pt x="5" y="1"/>
                      <a:pt x="5" y="1"/>
                    </a:cubicBezTo>
                    <a:cubicBezTo>
                      <a:pt x="2" y="2"/>
                      <a:pt x="0" y="5"/>
                      <a:pt x="0" y="8"/>
                    </a:cubicBezTo>
                    <a:cubicBezTo>
                      <a:pt x="0" y="13"/>
                      <a:pt x="4" y="17"/>
                      <a:pt x="9" y="17"/>
                    </a:cubicBezTo>
                    <a:cubicBezTo>
                      <a:pt x="14" y="17"/>
                      <a:pt x="17" y="13"/>
                      <a:pt x="17" y="8"/>
                    </a:cubicBezTo>
                    <a:cubicBezTo>
                      <a:pt x="17" y="5"/>
                      <a:pt x="15" y="2"/>
                      <a:pt x="1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5" name="Rectangle 116"/>
              <p:cNvSpPr>
                <a:spLocks noChangeArrowheads="1"/>
              </p:cNvSpPr>
              <p:nvPr/>
            </p:nvSpPr>
            <p:spPr bwMode="auto">
              <a:xfrm>
                <a:off x="6762778" y="4895255"/>
                <a:ext cx="8349" cy="3458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6" name="Freeform 117"/>
              <p:cNvSpPr/>
              <p:nvPr/>
            </p:nvSpPr>
            <p:spPr bwMode="auto">
              <a:xfrm>
                <a:off x="6754428" y="4684146"/>
                <a:ext cx="51287" cy="134777"/>
              </a:xfrm>
              <a:custGeom>
                <a:avLst/>
                <a:gdLst>
                  <a:gd name="T0" fmla="*/ 22 w 43"/>
                  <a:gd name="T1" fmla="*/ 0 h 113"/>
                  <a:gd name="T2" fmla="*/ 0 w 43"/>
                  <a:gd name="T3" fmla="*/ 16 h 113"/>
                  <a:gd name="T4" fmla="*/ 0 w 43"/>
                  <a:gd name="T5" fmla="*/ 113 h 113"/>
                  <a:gd name="T6" fmla="*/ 43 w 43"/>
                  <a:gd name="T7" fmla="*/ 113 h 113"/>
                  <a:gd name="T8" fmla="*/ 43 w 43"/>
                  <a:gd name="T9" fmla="*/ 19 h 113"/>
                  <a:gd name="T10" fmla="*/ 22 w 43"/>
                  <a:gd name="T11" fmla="*/ 0 h 113"/>
                </a:gdLst>
                <a:ahLst/>
                <a:cxnLst>
                  <a:cxn ang="0">
                    <a:pos x="T0" y="T1"/>
                  </a:cxn>
                  <a:cxn ang="0">
                    <a:pos x="T2" y="T3"/>
                  </a:cxn>
                  <a:cxn ang="0">
                    <a:pos x="T4" y="T5"/>
                  </a:cxn>
                  <a:cxn ang="0">
                    <a:pos x="T6" y="T7"/>
                  </a:cxn>
                  <a:cxn ang="0">
                    <a:pos x="T8" y="T9"/>
                  </a:cxn>
                  <a:cxn ang="0">
                    <a:pos x="T10" y="T11"/>
                  </a:cxn>
                </a:cxnLst>
                <a:rect l="0" t="0" r="r" b="b"/>
                <a:pathLst>
                  <a:path w="43" h="113">
                    <a:moveTo>
                      <a:pt x="22" y="0"/>
                    </a:moveTo>
                    <a:lnTo>
                      <a:pt x="0" y="16"/>
                    </a:lnTo>
                    <a:lnTo>
                      <a:pt x="0" y="113"/>
                    </a:lnTo>
                    <a:lnTo>
                      <a:pt x="43" y="113"/>
                    </a:lnTo>
                    <a:lnTo>
                      <a:pt x="43" y="19"/>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7" name="Freeform 118"/>
              <p:cNvSpPr/>
              <p:nvPr/>
            </p:nvSpPr>
            <p:spPr bwMode="auto">
              <a:xfrm>
                <a:off x="6839111" y="4709192"/>
                <a:ext cx="51287" cy="109730"/>
              </a:xfrm>
              <a:custGeom>
                <a:avLst/>
                <a:gdLst>
                  <a:gd name="T0" fmla="*/ 10 w 43"/>
                  <a:gd name="T1" fmla="*/ 29 h 92"/>
                  <a:gd name="T2" fmla="*/ 0 w 43"/>
                  <a:gd name="T3" fmla="*/ 21 h 92"/>
                  <a:gd name="T4" fmla="*/ 0 w 43"/>
                  <a:gd name="T5" fmla="*/ 92 h 92"/>
                  <a:gd name="T6" fmla="*/ 43 w 43"/>
                  <a:gd name="T7" fmla="*/ 92 h 92"/>
                  <a:gd name="T8" fmla="*/ 43 w 43"/>
                  <a:gd name="T9" fmla="*/ 0 h 92"/>
                  <a:gd name="T10" fmla="*/ 10 w 43"/>
                  <a:gd name="T11" fmla="*/ 29 h 92"/>
                </a:gdLst>
                <a:ahLst/>
                <a:cxnLst>
                  <a:cxn ang="0">
                    <a:pos x="T0" y="T1"/>
                  </a:cxn>
                  <a:cxn ang="0">
                    <a:pos x="T2" y="T3"/>
                  </a:cxn>
                  <a:cxn ang="0">
                    <a:pos x="T4" y="T5"/>
                  </a:cxn>
                  <a:cxn ang="0">
                    <a:pos x="T6" y="T7"/>
                  </a:cxn>
                  <a:cxn ang="0">
                    <a:pos x="T8" y="T9"/>
                  </a:cxn>
                  <a:cxn ang="0">
                    <a:pos x="T10" y="T11"/>
                  </a:cxn>
                </a:cxnLst>
                <a:rect l="0" t="0" r="r" b="b"/>
                <a:pathLst>
                  <a:path w="43" h="92">
                    <a:moveTo>
                      <a:pt x="10" y="29"/>
                    </a:moveTo>
                    <a:lnTo>
                      <a:pt x="0" y="21"/>
                    </a:lnTo>
                    <a:lnTo>
                      <a:pt x="0" y="92"/>
                    </a:lnTo>
                    <a:lnTo>
                      <a:pt x="43" y="92"/>
                    </a:lnTo>
                    <a:lnTo>
                      <a:pt x="43" y="0"/>
                    </a:lnTo>
                    <a:lnTo>
                      <a:pt x="10"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8" name="Freeform 119"/>
              <p:cNvSpPr/>
              <p:nvPr/>
            </p:nvSpPr>
            <p:spPr bwMode="auto">
              <a:xfrm>
                <a:off x="6669746" y="4731854"/>
                <a:ext cx="51287" cy="87068"/>
              </a:xfrm>
              <a:custGeom>
                <a:avLst/>
                <a:gdLst>
                  <a:gd name="T0" fmla="*/ 0 w 43"/>
                  <a:gd name="T1" fmla="*/ 36 h 73"/>
                  <a:gd name="T2" fmla="*/ 0 w 43"/>
                  <a:gd name="T3" fmla="*/ 73 h 73"/>
                  <a:gd name="T4" fmla="*/ 43 w 43"/>
                  <a:gd name="T5" fmla="*/ 73 h 73"/>
                  <a:gd name="T6" fmla="*/ 43 w 43"/>
                  <a:gd name="T7" fmla="*/ 0 h 73"/>
                  <a:gd name="T8" fmla="*/ 0 w 43"/>
                  <a:gd name="T9" fmla="*/ 36 h 73"/>
                </a:gdLst>
                <a:ahLst/>
                <a:cxnLst>
                  <a:cxn ang="0">
                    <a:pos x="T0" y="T1"/>
                  </a:cxn>
                  <a:cxn ang="0">
                    <a:pos x="T2" y="T3"/>
                  </a:cxn>
                  <a:cxn ang="0">
                    <a:pos x="T4" y="T5"/>
                  </a:cxn>
                  <a:cxn ang="0">
                    <a:pos x="T6" y="T7"/>
                  </a:cxn>
                  <a:cxn ang="0">
                    <a:pos x="T8" y="T9"/>
                  </a:cxn>
                </a:cxnLst>
                <a:rect l="0" t="0" r="r" b="b"/>
                <a:pathLst>
                  <a:path w="43" h="73">
                    <a:moveTo>
                      <a:pt x="0" y="36"/>
                    </a:moveTo>
                    <a:lnTo>
                      <a:pt x="0" y="73"/>
                    </a:lnTo>
                    <a:lnTo>
                      <a:pt x="43" y="73"/>
                    </a:lnTo>
                    <a:lnTo>
                      <a:pt x="43" y="0"/>
                    </a:lnTo>
                    <a:lnTo>
                      <a:pt x="0" y="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49" name="Freeform 120"/>
              <p:cNvSpPr/>
              <p:nvPr/>
            </p:nvSpPr>
            <p:spPr bwMode="auto">
              <a:xfrm>
                <a:off x="6927372" y="4636437"/>
                <a:ext cx="50094" cy="182485"/>
              </a:xfrm>
              <a:custGeom>
                <a:avLst/>
                <a:gdLst>
                  <a:gd name="T0" fmla="*/ 0 w 42"/>
                  <a:gd name="T1" fmla="*/ 153 h 153"/>
                  <a:gd name="T2" fmla="*/ 42 w 42"/>
                  <a:gd name="T3" fmla="*/ 153 h 153"/>
                  <a:gd name="T4" fmla="*/ 42 w 42"/>
                  <a:gd name="T5" fmla="*/ 0 h 153"/>
                  <a:gd name="T6" fmla="*/ 0 w 42"/>
                  <a:gd name="T7" fmla="*/ 35 h 153"/>
                  <a:gd name="T8" fmla="*/ 0 w 42"/>
                  <a:gd name="T9" fmla="*/ 153 h 153"/>
                </a:gdLst>
                <a:ahLst/>
                <a:cxnLst>
                  <a:cxn ang="0">
                    <a:pos x="T0" y="T1"/>
                  </a:cxn>
                  <a:cxn ang="0">
                    <a:pos x="T2" y="T3"/>
                  </a:cxn>
                  <a:cxn ang="0">
                    <a:pos x="T4" y="T5"/>
                  </a:cxn>
                  <a:cxn ang="0">
                    <a:pos x="T6" y="T7"/>
                  </a:cxn>
                  <a:cxn ang="0">
                    <a:pos x="T8" y="T9"/>
                  </a:cxn>
                </a:cxnLst>
                <a:rect l="0" t="0" r="r" b="b"/>
                <a:pathLst>
                  <a:path w="42" h="153">
                    <a:moveTo>
                      <a:pt x="0" y="153"/>
                    </a:moveTo>
                    <a:lnTo>
                      <a:pt x="42" y="153"/>
                    </a:lnTo>
                    <a:lnTo>
                      <a:pt x="42" y="0"/>
                    </a:lnTo>
                    <a:lnTo>
                      <a:pt x="0" y="35"/>
                    </a:lnTo>
                    <a:lnTo>
                      <a:pt x="0"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0" name="Freeform 121"/>
              <p:cNvSpPr/>
              <p:nvPr/>
            </p:nvSpPr>
            <p:spPr bwMode="auto">
              <a:xfrm>
                <a:off x="6904710" y="4556525"/>
                <a:ext cx="25047" cy="51287"/>
              </a:xfrm>
              <a:custGeom>
                <a:avLst/>
                <a:gdLst>
                  <a:gd name="T0" fmla="*/ 21 w 21"/>
                  <a:gd name="T1" fmla="*/ 22 h 43"/>
                  <a:gd name="T2" fmla="*/ 0 w 21"/>
                  <a:gd name="T3" fmla="*/ 0 h 43"/>
                  <a:gd name="T4" fmla="*/ 0 w 21"/>
                  <a:gd name="T5" fmla="*/ 43 h 43"/>
                  <a:gd name="T6" fmla="*/ 21 w 21"/>
                  <a:gd name="T7" fmla="*/ 22 h 43"/>
                </a:gdLst>
                <a:ahLst/>
                <a:cxnLst>
                  <a:cxn ang="0">
                    <a:pos x="T0" y="T1"/>
                  </a:cxn>
                  <a:cxn ang="0">
                    <a:pos x="T2" y="T3"/>
                  </a:cxn>
                  <a:cxn ang="0">
                    <a:pos x="T4" y="T5"/>
                  </a:cxn>
                  <a:cxn ang="0">
                    <a:pos x="T6" y="T7"/>
                  </a:cxn>
                </a:cxnLst>
                <a:rect l="0" t="0" r="r" b="b"/>
                <a:pathLst>
                  <a:path w="21" h="43">
                    <a:moveTo>
                      <a:pt x="21" y="22"/>
                    </a:moveTo>
                    <a:lnTo>
                      <a:pt x="0" y="0"/>
                    </a:lnTo>
                    <a:lnTo>
                      <a:pt x="0" y="43"/>
                    </a:lnTo>
                    <a:lnTo>
                      <a:pt x="21"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1" name="Freeform 122"/>
              <p:cNvSpPr>
                <a:spLocks noEditPoints="1"/>
              </p:cNvSpPr>
              <p:nvPr/>
            </p:nvSpPr>
            <p:spPr bwMode="auto">
              <a:xfrm>
                <a:off x="6605340" y="4486155"/>
                <a:ext cx="332767" cy="493783"/>
              </a:xfrm>
              <a:custGeom>
                <a:avLst/>
                <a:gdLst>
                  <a:gd name="T0" fmla="*/ 108 w 118"/>
                  <a:gd name="T1" fmla="*/ 69 h 175"/>
                  <a:gd name="T2" fmla="*/ 107 w 118"/>
                  <a:gd name="T3" fmla="*/ 70 h 175"/>
                  <a:gd name="T4" fmla="*/ 107 w 118"/>
                  <a:gd name="T5" fmla="*/ 123 h 175"/>
                  <a:gd name="T6" fmla="*/ 106 w 118"/>
                  <a:gd name="T7" fmla="*/ 123 h 175"/>
                  <a:gd name="T8" fmla="*/ 106 w 118"/>
                  <a:gd name="T9" fmla="*/ 136 h 175"/>
                  <a:gd name="T10" fmla="*/ 12 w 118"/>
                  <a:gd name="T11" fmla="*/ 136 h 175"/>
                  <a:gd name="T12" fmla="*/ 12 w 118"/>
                  <a:gd name="T13" fmla="*/ 12 h 175"/>
                  <a:gd name="T14" fmla="*/ 106 w 118"/>
                  <a:gd name="T15" fmla="*/ 12 h 175"/>
                  <a:gd name="T16" fmla="*/ 106 w 118"/>
                  <a:gd name="T17" fmla="*/ 15 h 175"/>
                  <a:gd name="T18" fmla="*/ 118 w 118"/>
                  <a:gd name="T19" fmla="*/ 15 h 175"/>
                  <a:gd name="T20" fmla="*/ 118 w 118"/>
                  <a:gd name="T21" fmla="*/ 10 h 175"/>
                  <a:gd name="T22" fmla="*/ 108 w 118"/>
                  <a:gd name="T23" fmla="*/ 0 h 175"/>
                  <a:gd name="T24" fmla="*/ 9 w 118"/>
                  <a:gd name="T25" fmla="*/ 0 h 175"/>
                  <a:gd name="T26" fmla="*/ 0 w 118"/>
                  <a:gd name="T27" fmla="*/ 10 h 175"/>
                  <a:gd name="T28" fmla="*/ 0 w 118"/>
                  <a:gd name="T29" fmla="*/ 165 h 175"/>
                  <a:gd name="T30" fmla="*/ 9 w 118"/>
                  <a:gd name="T31" fmla="*/ 175 h 175"/>
                  <a:gd name="T32" fmla="*/ 108 w 118"/>
                  <a:gd name="T33" fmla="*/ 175 h 175"/>
                  <a:gd name="T34" fmla="*/ 118 w 118"/>
                  <a:gd name="T35" fmla="*/ 165 h 175"/>
                  <a:gd name="T36" fmla="*/ 118 w 118"/>
                  <a:gd name="T37" fmla="*/ 123 h 175"/>
                  <a:gd name="T38" fmla="*/ 108 w 118"/>
                  <a:gd name="T39" fmla="*/ 123 h 175"/>
                  <a:gd name="T40" fmla="*/ 108 w 118"/>
                  <a:gd name="T41" fmla="*/ 69 h 175"/>
                  <a:gd name="T42" fmla="*/ 58 w 118"/>
                  <a:gd name="T43" fmla="*/ 170 h 175"/>
                  <a:gd name="T44" fmla="*/ 43 w 118"/>
                  <a:gd name="T45" fmla="*/ 155 h 175"/>
                  <a:gd name="T46" fmla="*/ 58 w 118"/>
                  <a:gd name="T47" fmla="*/ 140 h 175"/>
                  <a:gd name="T48" fmla="*/ 73 w 118"/>
                  <a:gd name="T49" fmla="*/ 155 h 175"/>
                  <a:gd name="T50" fmla="*/ 58 w 118"/>
                  <a:gd name="T51" fmla="*/ 17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8" h="175">
                    <a:moveTo>
                      <a:pt x="108" y="69"/>
                    </a:moveTo>
                    <a:cubicBezTo>
                      <a:pt x="107" y="70"/>
                      <a:pt x="107" y="70"/>
                      <a:pt x="107" y="70"/>
                    </a:cubicBezTo>
                    <a:cubicBezTo>
                      <a:pt x="107" y="123"/>
                      <a:pt x="107" y="123"/>
                      <a:pt x="107" y="123"/>
                    </a:cubicBezTo>
                    <a:cubicBezTo>
                      <a:pt x="106" y="123"/>
                      <a:pt x="106" y="123"/>
                      <a:pt x="106" y="123"/>
                    </a:cubicBezTo>
                    <a:cubicBezTo>
                      <a:pt x="106" y="136"/>
                      <a:pt x="106" y="136"/>
                      <a:pt x="106" y="136"/>
                    </a:cubicBezTo>
                    <a:cubicBezTo>
                      <a:pt x="12" y="136"/>
                      <a:pt x="12" y="136"/>
                      <a:pt x="12" y="136"/>
                    </a:cubicBezTo>
                    <a:cubicBezTo>
                      <a:pt x="12" y="12"/>
                      <a:pt x="12" y="12"/>
                      <a:pt x="12" y="12"/>
                    </a:cubicBezTo>
                    <a:cubicBezTo>
                      <a:pt x="106" y="12"/>
                      <a:pt x="106" y="12"/>
                      <a:pt x="106" y="12"/>
                    </a:cubicBezTo>
                    <a:cubicBezTo>
                      <a:pt x="106" y="15"/>
                      <a:pt x="106" y="15"/>
                      <a:pt x="106" y="15"/>
                    </a:cubicBezTo>
                    <a:cubicBezTo>
                      <a:pt x="118" y="15"/>
                      <a:pt x="118" y="15"/>
                      <a:pt x="118" y="15"/>
                    </a:cubicBezTo>
                    <a:cubicBezTo>
                      <a:pt x="118" y="10"/>
                      <a:pt x="118" y="10"/>
                      <a:pt x="118" y="10"/>
                    </a:cubicBezTo>
                    <a:cubicBezTo>
                      <a:pt x="118" y="4"/>
                      <a:pt x="114" y="0"/>
                      <a:pt x="108" y="0"/>
                    </a:cubicBezTo>
                    <a:cubicBezTo>
                      <a:pt x="9" y="0"/>
                      <a:pt x="9" y="0"/>
                      <a:pt x="9" y="0"/>
                    </a:cubicBezTo>
                    <a:cubicBezTo>
                      <a:pt x="4" y="0"/>
                      <a:pt x="0" y="4"/>
                      <a:pt x="0" y="10"/>
                    </a:cubicBezTo>
                    <a:cubicBezTo>
                      <a:pt x="0" y="165"/>
                      <a:pt x="0" y="165"/>
                      <a:pt x="0" y="165"/>
                    </a:cubicBezTo>
                    <a:cubicBezTo>
                      <a:pt x="0" y="171"/>
                      <a:pt x="4" y="175"/>
                      <a:pt x="9" y="175"/>
                    </a:cubicBezTo>
                    <a:cubicBezTo>
                      <a:pt x="108" y="175"/>
                      <a:pt x="108" y="175"/>
                      <a:pt x="108" y="175"/>
                    </a:cubicBezTo>
                    <a:cubicBezTo>
                      <a:pt x="114" y="175"/>
                      <a:pt x="118" y="171"/>
                      <a:pt x="118" y="165"/>
                    </a:cubicBezTo>
                    <a:cubicBezTo>
                      <a:pt x="118" y="123"/>
                      <a:pt x="118" y="123"/>
                      <a:pt x="118" y="123"/>
                    </a:cubicBezTo>
                    <a:cubicBezTo>
                      <a:pt x="108" y="123"/>
                      <a:pt x="108" y="123"/>
                      <a:pt x="108" y="123"/>
                    </a:cubicBezTo>
                    <a:lnTo>
                      <a:pt x="108" y="69"/>
                    </a:lnTo>
                    <a:close/>
                    <a:moveTo>
                      <a:pt x="58" y="170"/>
                    </a:moveTo>
                    <a:cubicBezTo>
                      <a:pt x="50" y="170"/>
                      <a:pt x="43" y="163"/>
                      <a:pt x="43" y="155"/>
                    </a:cubicBezTo>
                    <a:cubicBezTo>
                      <a:pt x="43" y="147"/>
                      <a:pt x="50" y="140"/>
                      <a:pt x="58" y="140"/>
                    </a:cubicBezTo>
                    <a:cubicBezTo>
                      <a:pt x="66" y="140"/>
                      <a:pt x="73" y="147"/>
                      <a:pt x="73" y="155"/>
                    </a:cubicBezTo>
                    <a:cubicBezTo>
                      <a:pt x="73" y="163"/>
                      <a:pt x="66" y="170"/>
                      <a:pt x="58"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2" name="Freeform 123"/>
              <p:cNvSpPr/>
              <p:nvPr/>
            </p:nvSpPr>
            <p:spPr bwMode="auto">
              <a:xfrm>
                <a:off x="6669746" y="4543406"/>
                <a:ext cx="338730" cy="200376"/>
              </a:xfrm>
              <a:custGeom>
                <a:avLst/>
                <a:gdLst>
                  <a:gd name="T0" fmla="*/ 204 w 284"/>
                  <a:gd name="T1" fmla="*/ 0 h 168"/>
                  <a:gd name="T2" fmla="*/ 239 w 284"/>
                  <a:gd name="T3" fmla="*/ 35 h 168"/>
                  <a:gd name="T4" fmla="*/ 152 w 284"/>
                  <a:gd name="T5" fmla="*/ 108 h 168"/>
                  <a:gd name="T6" fmla="*/ 93 w 284"/>
                  <a:gd name="T7" fmla="*/ 59 h 168"/>
                  <a:gd name="T8" fmla="*/ 0 w 284"/>
                  <a:gd name="T9" fmla="*/ 134 h 168"/>
                  <a:gd name="T10" fmla="*/ 0 w 284"/>
                  <a:gd name="T11" fmla="*/ 168 h 168"/>
                  <a:gd name="T12" fmla="*/ 93 w 284"/>
                  <a:gd name="T13" fmla="*/ 92 h 168"/>
                  <a:gd name="T14" fmla="*/ 152 w 284"/>
                  <a:gd name="T15" fmla="*/ 142 h 168"/>
                  <a:gd name="T16" fmla="*/ 256 w 284"/>
                  <a:gd name="T17" fmla="*/ 52 h 168"/>
                  <a:gd name="T18" fmla="*/ 284 w 284"/>
                  <a:gd name="T19" fmla="*/ 80 h 168"/>
                  <a:gd name="T20" fmla="*/ 284 w 284"/>
                  <a:gd name="T21" fmla="*/ 0 h 168"/>
                  <a:gd name="T22" fmla="*/ 204 w 284"/>
                  <a:gd name="T23"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4" h="168">
                    <a:moveTo>
                      <a:pt x="204" y="0"/>
                    </a:moveTo>
                    <a:lnTo>
                      <a:pt x="239" y="35"/>
                    </a:lnTo>
                    <a:lnTo>
                      <a:pt x="152" y="108"/>
                    </a:lnTo>
                    <a:lnTo>
                      <a:pt x="93" y="59"/>
                    </a:lnTo>
                    <a:lnTo>
                      <a:pt x="0" y="134"/>
                    </a:lnTo>
                    <a:lnTo>
                      <a:pt x="0" y="168"/>
                    </a:lnTo>
                    <a:lnTo>
                      <a:pt x="93" y="92"/>
                    </a:lnTo>
                    <a:lnTo>
                      <a:pt x="152" y="142"/>
                    </a:lnTo>
                    <a:lnTo>
                      <a:pt x="256" y="52"/>
                    </a:lnTo>
                    <a:lnTo>
                      <a:pt x="284" y="80"/>
                    </a:lnTo>
                    <a:lnTo>
                      <a:pt x="284" y="0"/>
                    </a:lnTo>
                    <a:lnTo>
                      <a:pt x="2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8" name="组合 7"/>
          <p:cNvGrpSpPr/>
          <p:nvPr/>
        </p:nvGrpSpPr>
        <p:grpSpPr>
          <a:xfrm>
            <a:off x="3136191" y="3775063"/>
            <a:ext cx="763118" cy="763118"/>
            <a:chOff x="2668463" y="3794727"/>
            <a:chExt cx="763118" cy="763118"/>
          </a:xfrm>
        </p:grpSpPr>
        <p:sp>
          <p:nvSpPr>
            <p:cNvPr id="94" name="椭圆 93"/>
            <p:cNvSpPr/>
            <p:nvPr/>
          </p:nvSpPr>
          <p:spPr>
            <a:xfrm flipH="1">
              <a:off x="2668463" y="3794727"/>
              <a:ext cx="763118" cy="763118"/>
            </a:xfrm>
            <a:prstGeom prst="ellipse">
              <a:avLst/>
            </a:prstGeom>
            <a:solidFill>
              <a:srgbClr val="014877"/>
            </a:solidFill>
            <a:ln>
              <a:noFill/>
            </a:ln>
            <a:effectLst>
              <a:innerShdw dist="88900" dir="13500000">
                <a:schemeClr val="accent3">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53" name="组合 152"/>
            <p:cNvGrpSpPr/>
            <p:nvPr/>
          </p:nvGrpSpPr>
          <p:grpSpPr>
            <a:xfrm flipH="1">
              <a:off x="2886185" y="3975940"/>
              <a:ext cx="364366" cy="342888"/>
              <a:chOff x="5067933" y="4413400"/>
              <a:chExt cx="586815" cy="552226"/>
            </a:xfrm>
            <a:solidFill>
              <a:schemeClr val="bg1"/>
            </a:solidFill>
          </p:grpSpPr>
          <p:sp>
            <p:nvSpPr>
              <p:cNvPr id="154" name="Freeform 124"/>
              <p:cNvSpPr>
                <a:spLocks noEditPoints="1"/>
              </p:cNvSpPr>
              <p:nvPr/>
            </p:nvSpPr>
            <p:spPr bwMode="auto">
              <a:xfrm>
                <a:off x="5121606" y="4413400"/>
                <a:ext cx="242121" cy="304142"/>
              </a:xfrm>
              <a:custGeom>
                <a:avLst/>
                <a:gdLst>
                  <a:gd name="T0" fmla="*/ 6 w 86"/>
                  <a:gd name="T1" fmla="*/ 68 h 108"/>
                  <a:gd name="T2" fmla="*/ 14 w 86"/>
                  <a:gd name="T3" fmla="*/ 77 h 108"/>
                  <a:gd name="T4" fmla="*/ 45 w 86"/>
                  <a:gd name="T5" fmla="*/ 108 h 108"/>
                  <a:gd name="T6" fmla="*/ 76 w 86"/>
                  <a:gd name="T7" fmla="*/ 77 h 108"/>
                  <a:gd name="T8" fmla="*/ 76 w 86"/>
                  <a:gd name="T9" fmla="*/ 77 h 108"/>
                  <a:gd name="T10" fmla="*/ 84 w 86"/>
                  <a:gd name="T11" fmla="*/ 68 h 108"/>
                  <a:gd name="T12" fmla="*/ 78 w 86"/>
                  <a:gd name="T13" fmla="*/ 59 h 108"/>
                  <a:gd name="T14" fmla="*/ 78 w 86"/>
                  <a:gd name="T15" fmla="*/ 59 h 108"/>
                  <a:gd name="T16" fmla="*/ 68 w 86"/>
                  <a:gd name="T17" fmla="*/ 24 h 108"/>
                  <a:gd name="T18" fmla="*/ 22 w 86"/>
                  <a:gd name="T19" fmla="*/ 19 h 108"/>
                  <a:gd name="T20" fmla="*/ 11 w 86"/>
                  <a:gd name="T21" fmla="*/ 59 h 108"/>
                  <a:gd name="T22" fmla="*/ 11 w 86"/>
                  <a:gd name="T23" fmla="*/ 59 h 108"/>
                  <a:gd name="T24" fmla="*/ 6 w 86"/>
                  <a:gd name="T25" fmla="*/ 68 h 108"/>
                  <a:gd name="T26" fmla="*/ 14 w 86"/>
                  <a:gd name="T27" fmla="*/ 60 h 108"/>
                  <a:gd name="T28" fmla="*/ 14 w 86"/>
                  <a:gd name="T29" fmla="*/ 60 h 108"/>
                  <a:gd name="T30" fmla="*/ 15 w 86"/>
                  <a:gd name="T31" fmla="*/ 60 h 108"/>
                  <a:gd name="T32" fmla="*/ 15 w 86"/>
                  <a:gd name="T33" fmla="*/ 58 h 108"/>
                  <a:gd name="T34" fmla="*/ 17 w 86"/>
                  <a:gd name="T35" fmla="*/ 46 h 108"/>
                  <a:gd name="T36" fmla="*/ 20 w 86"/>
                  <a:gd name="T37" fmla="*/ 42 h 108"/>
                  <a:gd name="T38" fmla="*/ 56 w 86"/>
                  <a:gd name="T39" fmla="*/ 34 h 108"/>
                  <a:gd name="T40" fmla="*/ 73 w 86"/>
                  <a:gd name="T41" fmla="*/ 61 h 108"/>
                  <a:gd name="T42" fmla="*/ 74 w 86"/>
                  <a:gd name="T43" fmla="*/ 61 h 108"/>
                  <a:gd name="T44" fmla="*/ 75 w 86"/>
                  <a:gd name="T45" fmla="*/ 61 h 108"/>
                  <a:gd name="T46" fmla="*/ 76 w 86"/>
                  <a:gd name="T47" fmla="*/ 60 h 108"/>
                  <a:gd name="T48" fmla="*/ 80 w 86"/>
                  <a:gd name="T49" fmla="*/ 62 h 108"/>
                  <a:gd name="T50" fmla="*/ 82 w 86"/>
                  <a:gd name="T51" fmla="*/ 68 h 108"/>
                  <a:gd name="T52" fmla="*/ 80 w 86"/>
                  <a:gd name="T53" fmla="*/ 73 h 108"/>
                  <a:gd name="T54" fmla="*/ 76 w 86"/>
                  <a:gd name="T55" fmla="*/ 75 h 108"/>
                  <a:gd name="T56" fmla="*/ 76 w 86"/>
                  <a:gd name="T57" fmla="*/ 75 h 108"/>
                  <a:gd name="T58" fmla="*/ 74 w 86"/>
                  <a:gd name="T59" fmla="*/ 75 h 108"/>
                  <a:gd name="T60" fmla="*/ 74 w 86"/>
                  <a:gd name="T61" fmla="*/ 77 h 108"/>
                  <a:gd name="T62" fmla="*/ 63 w 86"/>
                  <a:gd name="T63" fmla="*/ 98 h 108"/>
                  <a:gd name="T64" fmla="*/ 55 w 86"/>
                  <a:gd name="T65" fmla="*/ 104 h 108"/>
                  <a:gd name="T66" fmla="*/ 45 w 86"/>
                  <a:gd name="T67" fmla="*/ 106 h 108"/>
                  <a:gd name="T68" fmla="*/ 35 w 86"/>
                  <a:gd name="T69" fmla="*/ 104 h 108"/>
                  <a:gd name="T70" fmla="*/ 26 w 86"/>
                  <a:gd name="T71" fmla="*/ 98 h 108"/>
                  <a:gd name="T72" fmla="*/ 16 w 86"/>
                  <a:gd name="T73" fmla="*/ 77 h 108"/>
                  <a:gd name="T74" fmla="*/ 15 w 86"/>
                  <a:gd name="T75" fmla="*/ 75 h 108"/>
                  <a:gd name="T76" fmla="*/ 14 w 86"/>
                  <a:gd name="T77" fmla="*/ 75 h 108"/>
                  <a:gd name="T78" fmla="*/ 8 w 86"/>
                  <a:gd name="T79" fmla="*/ 68 h 108"/>
                  <a:gd name="T80" fmla="*/ 10 w 86"/>
                  <a:gd name="T81" fmla="*/ 62 h 108"/>
                  <a:gd name="T82" fmla="*/ 14 w 86"/>
                  <a:gd name="T83" fmla="*/ 6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6" h="108">
                    <a:moveTo>
                      <a:pt x="6" y="68"/>
                    </a:moveTo>
                    <a:cubicBezTo>
                      <a:pt x="6" y="73"/>
                      <a:pt x="9" y="77"/>
                      <a:pt x="14" y="77"/>
                    </a:cubicBezTo>
                    <a:cubicBezTo>
                      <a:pt x="17" y="95"/>
                      <a:pt x="29" y="108"/>
                      <a:pt x="45" y="108"/>
                    </a:cubicBezTo>
                    <a:cubicBezTo>
                      <a:pt x="60" y="108"/>
                      <a:pt x="73" y="95"/>
                      <a:pt x="76" y="77"/>
                    </a:cubicBezTo>
                    <a:cubicBezTo>
                      <a:pt x="76" y="77"/>
                      <a:pt x="76" y="77"/>
                      <a:pt x="76" y="77"/>
                    </a:cubicBezTo>
                    <a:cubicBezTo>
                      <a:pt x="81" y="77"/>
                      <a:pt x="84" y="73"/>
                      <a:pt x="84" y="68"/>
                    </a:cubicBezTo>
                    <a:cubicBezTo>
                      <a:pt x="84" y="63"/>
                      <a:pt x="81" y="59"/>
                      <a:pt x="78" y="59"/>
                    </a:cubicBezTo>
                    <a:cubicBezTo>
                      <a:pt x="78" y="59"/>
                      <a:pt x="78" y="59"/>
                      <a:pt x="78" y="59"/>
                    </a:cubicBezTo>
                    <a:cubicBezTo>
                      <a:pt x="78" y="59"/>
                      <a:pt x="86" y="31"/>
                      <a:pt x="68" y="24"/>
                    </a:cubicBezTo>
                    <a:cubicBezTo>
                      <a:pt x="66" y="0"/>
                      <a:pt x="22" y="19"/>
                      <a:pt x="22" y="19"/>
                    </a:cubicBezTo>
                    <a:cubicBezTo>
                      <a:pt x="0" y="30"/>
                      <a:pt x="11" y="59"/>
                      <a:pt x="11" y="59"/>
                    </a:cubicBezTo>
                    <a:cubicBezTo>
                      <a:pt x="11" y="59"/>
                      <a:pt x="11" y="59"/>
                      <a:pt x="11" y="59"/>
                    </a:cubicBezTo>
                    <a:cubicBezTo>
                      <a:pt x="8" y="61"/>
                      <a:pt x="6" y="64"/>
                      <a:pt x="6" y="68"/>
                    </a:cubicBezTo>
                    <a:close/>
                    <a:moveTo>
                      <a:pt x="14" y="60"/>
                    </a:moveTo>
                    <a:cubicBezTo>
                      <a:pt x="14" y="60"/>
                      <a:pt x="14" y="60"/>
                      <a:pt x="14" y="60"/>
                    </a:cubicBezTo>
                    <a:cubicBezTo>
                      <a:pt x="15" y="60"/>
                      <a:pt x="15" y="60"/>
                      <a:pt x="15" y="60"/>
                    </a:cubicBezTo>
                    <a:cubicBezTo>
                      <a:pt x="15" y="58"/>
                      <a:pt x="15" y="58"/>
                      <a:pt x="15" y="58"/>
                    </a:cubicBezTo>
                    <a:cubicBezTo>
                      <a:pt x="17" y="46"/>
                      <a:pt x="17" y="46"/>
                      <a:pt x="17" y="46"/>
                    </a:cubicBezTo>
                    <a:cubicBezTo>
                      <a:pt x="19" y="44"/>
                      <a:pt x="20" y="42"/>
                      <a:pt x="20" y="42"/>
                    </a:cubicBezTo>
                    <a:cubicBezTo>
                      <a:pt x="40" y="43"/>
                      <a:pt x="56" y="34"/>
                      <a:pt x="56" y="34"/>
                    </a:cubicBezTo>
                    <a:cubicBezTo>
                      <a:pt x="69" y="24"/>
                      <a:pt x="73" y="61"/>
                      <a:pt x="73" y="61"/>
                    </a:cubicBezTo>
                    <a:cubicBezTo>
                      <a:pt x="74" y="61"/>
                      <a:pt x="74" y="61"/>
                      <a:pt x="74" y="61"/>
                    </a:cubicBezTo>
                    <a:cubicBezTo>
                      <a:pt x="75" y="61"/>
                      <a:pt x="75" y="61"/>
                      <a:pt x="75" y="61"/>
                    </a:cubicBezTo>
                    <a:cubicBezTo>
                      <a:pt x="76" y="60"/>
                      <a:pt x="76" y="60"/>
                      <a:pt x="76" y="60"/>
                    </a:cubicBezTo>
                    <a:cubicBezTo>
                      <a:pt x="78" y="60"/>
                      <a:pt x="79" y="61"/>
                      <a:pt x="80" y="62"/>
                    </a:cubicBezTo>
                    <a:cubicBezTo>
                      <a:pt x="81" y="64"/>
                      <a:pt x="82" y="66"/>
                      <a:pt x="82" y="68"/>
                    </a:cubicBezTo>
                    <a:cubicBezTo>
                      <a:pt x="82" y="70"/>
                      <a:pt x="81" y="72"/>
                      <a:pt x="80" y="73"/>
                    </a:cubicBezTo>
                    <a:cubicBezTo>
                      <a:pt x="79" y="75"/>
                      <a:pt x="78" y="75"/>
                      <a:pt x="76" y="75"/>
                    </a:cubicBezTo>
                    <a:cubicBezTo>
                      <a:pt x="76" y="75"/>
                      <a:pt x="76" y="75"/>
                      <a:pt x="76" y="75"/>
                    </a:cubicBezTo>
                    <a:cubicBezTo>
                      <a:pt x="74" y="75"/>
                      <a:pt x="74" y="75"/>
                      <a:pt x="74" y="75"/>
                    </a:cubicBezTo>
                    <a:cubicBezTo>
                      <a:pt x="74" y="77"/>
                      <a:pt x="74" y="77"/>
                      <a:pt x="74" y="77"/>
                    </a:cubicBezTo>
                    <a:cubicBezTo>
                      <a:pt x="72" y="85"/>
                      <a:pt x="69" y="92"/>
                      <a:pt x="63" y="98"/>
                    </a:cubicBezTo>
                    <a:cubicBezTo>
                      <a:pt x="61" y="100"/>
                      <a:pt x="58" y="102"/>
                      <a:pt x="55" y="104"/>
                    </a:cubicBezTo>
                    <a:cubicBezTo>
                      <a:pt x="51" y="105"/>
                      <a:pt x="48" y="106"/>
                      <a:pt x="45" y="106"/>
                    </a:cubicBezTo>
                    <a:cubicBezTo>
                      <a:pt x="41" y="106"/>
                      <a:pt x="38" y="105"/>
                      <a:pt x="35" y="104"/>
                    </a:cubicBezTo>
                    <a:cubicBezTo>
                      <a:pt x="32" y="102"/>
                      <a:pt x="29" y="100"/>
                      <a:pt x="26" y="98"/>
                    </a:cubicBezTo>
                    <a:cubicBezTo>
                      <a:pt x="21" y="93"/>
                      <a:pt x="17" y="85"/>
                      <a:pt x="16" y="77"/>
                    </a:cubicBezTo>
                    <a:cubicBezTo>
                      <a:pt x="15" y="75"/>
                      <a:pt x="15" y="75"/>
                      <a:pt x="15" y="75"/>
                    </a:cubicBezTo>
                    <a:cubicBezTo>
                      <a:pt x="14" y="75"/>
                      <a:pt x="14" y="75"/>
                      <a:pt x="14" y="75"/>
                    </a:cubicBezTo>
                    <a:cubicBezTo>
                      <a:pt x="11" y="75"/>
                      <a:pt x="8" y="72"/>
                      <a:pt x="8" y="68"/>
                    </a:cubicBezTo>
                    <a:cubicBezTo>
                      <a:pt x="8" y="66"/>
                      <a:pt x="9" y="64"/>
                      <a:pt x="10" y="62"/>
                    </a:cubicBezTo>
                    <a:cubicBezTo>
                      <a:pt x="11" y="61"/>
                      <a:pt x="13" y="60"/>
                      <a:pt x="1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5" name="Freeform 125"/>
              <p:cNvSpPr/>
              <p:nvPr/>
            </p:nvSpPr>
            <p:spPr bwMode="auto">
              <a:xfrm>
                <a:off x="5067933" y="4717542"/>
                <a:ext cx="361392" cy="248084"/>
              </a:xfrm>
              <a:custGeom>
                <a:avLst/>
                <a:gdLst>
                  <a:gd name="T0" fmla="*/ 126 w 128"/>
                  <a:gd name="T1" fmla="*/ 61 h 88"/>
                  <a:gd name="T2" fmla="*/ 113 w 128"/>
                  <a:gd name="T3" fmla="*/ 64 h 88"/>
                  <a:gd name="T4" fmla="*/ 99 w 128"/>
                  <a:gd name="T5" fmla="*/ 70 h 88"/>
                  <a:gd name="T6" fmla="*/ 83 w 128"/>
                  <a:gd name="T7" fmla="*/ 33 h 88"/>
                  <a:gd name="T8" fmla="*/ 94 w 128"/>
                  <a:gd name="T9" fmla="*/ 28 h 88"/>
                  <a:gd name="T10" fmla="*/ 119 w 128"/>
                  <a:gd name="T11" fmla="*/ 12 h 88"/>
                  <a:gd name="T12" fmla="*/ 99 w 128"/>
                  <a:gd name="T13" fmla="*/ 0 h 88"/>
                  <a:gd name="T14" fmla="*/ 72 w 128"/>
                  <a:gd name="T15" fmla="*/ 43 h 88"/>
                  <a:gd name="T16" fmla="*/ 68 w 128"/>
                  <a:gd name="T17" fmla="*/ 23 h 88"/>
                  <a:gd name="T18" fmla="*/ 72 w 128"/>
                  <a:gd name="T19" fmla="*/ 17 h 88"/>
                  <a:gd name="T20" fmla="*/ 64 w 128"/>
                  <a:gd name="T21" fmla="*/ 10 h 88"/>
                  <a:gd name="T22" fmla="*/ 56 w 128"/>
                  <a:gd name="T23" fmla="*/ 17 h 88"/>
                  <a:gd name="T24" fmla="*/ 60 w 128"/>
                  <a:gd name="T25" fmla="*/ 23 h 88"/>
                  <a:gd name="T26" fmla="*/ 57 w 128"/>
                  <a:gd name="T27" fmla="*/ 43 h 88"/>
                  <a:gd name="T28" fmla="*/ 29 w 128"/>
                  <a:gd name="T29" fmla="*/ 0 h 88"/>
                  <a:gd name="T30" fmla="*/ 0 w 128"/>
                  <a:gd name="T31" fmla="*/ 28 h 88"/>
                  <a:gd name="T32" fmla="*/ 0 w 128"/>
                  <a:gd name="T33" fmla="*/ 82 h 88"/>
                  <a:gd name="T34" fmla="*/ 64 w 128"/>
                  <a:gd name="T35" fmla="*/ 88 h 88"/>
                  <a:gd name="T36" fmla="*/ 128 w 128"/>
                  <a:gd name="T37" fmla="*/ 82 h 88"/>
                  <a:gd name="T38" fmla="*/ 128 w 128"/>
                  <a:gd name="T39" fmla="*/ 65 h 88"/>
                  <a:gd name="T40" fmla="*/ 126 w 128"/>
                  <a:gd name="T41" fmla="*/ 6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8" h="88">
                    <a:moveTo>
                      <a:pt x="126" y="61"/>
                    </a:moveTo>
                    <a:cubicBezTo>
                      <a:pt x="113" y="64"/>
                      <a:pt x="113" y="64"/>
                      <a:pt x="113" y="64"/>
                    </a:cubicBezTo>
                    <a:cubicBezTo>
                      <a:pt x="99" y="70"/>
                      <a:pt x="99" y="70"/>
                      <a:pt x="99" y="70"/>
                    </a:cubicBezTo>
                    <a:cubicBezTo>
                      <a:pt x="83" y="33"/>
                      <a:pt x="83" y="33"/>
                      <a:pt x="83" y="33"/>
                    </a:cubicBezTo>
                    <a:cubicBezTo>
                      <a:pt x="94" y="28"/>
                      <a:pt x="94" y="28"/>
                      <a:pt x="94" y="28"/>
                    </a:cubicBezTo>
                    <a:cubicBezTo>
                      <a:pt x="119" y="12"/>
                      <a:pt x="119" y="12"/>
                      <a:pt x="119" y="12"/>
                    </a:cubicBezTo>
                    <a:cubicBezTo>
                      <a:pt x="114" y="7"/>
                      <a:pt x="107" y="3"/>
                      <a:pt x="99" y="0"/>
                    </a:cubicBezTo>
                    <a:cubicBezTo>
                      <a:pt x="72" y="43"/>
                      <a:pt x="72" y="43"/>
                      <a:pt x="72" y="43"/>
                    </a:cubicBezTo>
                    <a:cubicBezTo>
                      <a:pt x="68" y="23"/>
                      <a:pt x="68" y="23"/>
                      <a:pt x="68" y="23"/>
                    </a:cubicBezTo>
                    <a:cubicBezTo>
                      <a:pt x="70" y="22"/>
                      <a:pt x="72" y="20"/>
                      <a:pt x="72" y="17"/>
                    </a:cubicBezTo>
                    <a:cubicBezTo>
                      <a:pt x="72" y="13"/>
                      <a:pt x="68" y="10"/>
                      <a:pt x="64" y="10"/>
                    </a:cubicBezTo>
                    <a:cubicBezTo>
                      <a:pt x="60" y="10"/>
                      <a:pt x="56" y="13"/>
                      <a:pt x="56" y="17"/>
                    </a:cubicBezTo>
                    <a:cubicBezTo>
                      <a:pt x="56" y="20"/>
                      <a:pt x="58" y="22"/>
                      <a:pt x="60" y="23"/>
                    </a:cubicBezTo>
                    <a:cubicBezTo>
                      <a:pt x="57" y="43"/>
                      <a:pt x="57" y="43"/>
                      <a:pt x="57" y="43"/>
                    </a:cubicBezTo>
                    <a:cubicBezTo>
                      <a:pt x="29" y="0"/>
                      <a:pt x="29" y="0"/>
                      <a:pt x="29" y="0"/>
                    </a:cubicBezTo>
                    <a:cubicBezTo>
                      <a:pt x="14" y="6"/>
                      <a:pt x="3" y="16"/>
                      <a:pt x="0" y="28"/>
                    </a:cubicBezTo>
                    <a:cubicBezTo>
                      <a:pt x="0" y="82"/>
                      <a:pt x="0" y="82"/>
                      <a:pt x="0" y="82"/>
                    </a:cubicBezTo>
                    <a:cubicBezTo>
                      <a:pt x="0" y="82"/>
                      <a:pt x="33" y="88"/>
                      <a:pt x="64" y="88"/>
                    </a:cubicBezTo>
                    <a:cubicBezTo>
                      <a:pt x="95" y="88"/>
                      <a:pt x="128" y="82"/>
                      <a:pt x="128" y="82"/>
                    </a:cubicBezTo>
                    <a:cubicBezTo>
                      <a:pt x="128" y="65"/>
                      <a:pt x="128" y="65"/>
                      <a:pt x="128" y="65"/>
                    </a:cubicBezTo>
                    <a:cubicBezTo>
                      <a:pt x="127" y="64"/>
                      <a:pt x="126" y="62"/>
                      <a:pt x="126"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6" name="Freeform 126"/>
              <p:cNvSpPr>
                <a:spLocks noEditPoints="1"/>
              </p:cNvSpPr>
              <p:nvPr/>
            </p:nvSpPr>
            <p:spPr bwMode="auto">
              <a:xfrm>
                <a:off x="5321981" y="4644786"/>
                <a:ext cx="332767" cy="273131"/>
              </a:xfrm>
              <a:custGeom>
                <a:avLst/>
                <a:gdLst>
                  <a:gd name="T0" fmla="*/ 117 w 118"/>
                  <a:gd name="T1" fmla="*/ 60 h 97"/>
                  <a:gd name="T2" fmla="*/ 93 w 118"/>
                  <a:gd name="T3" fmla="*/ 4 h 97"/>
                  <a:gd name="T4" fmla="*/ 87 w 118"/>
                  <a:gd name="T5" fmla="*/ 1 h 97"/>
                  <a:gd name="T6" fmla="*/ 84 w 118"/>
                  <a:gd name="T7" fmla="*/ 7 h 97"/>
                  <a:gd name="T8" fmla="*/ 6 w 118"/>
                  <a:gd name="T9" fmla="*/ 59 h 97"/>
                  <a:gd name="T10" fmla="*/ 0 w 118"/>
                  <a:gd name="T11" fmla="*/ 61 h 97"/>
                  <a:gd name="T12" fmla="*/ 11 w 118"/>
                  <a:gd name="T13" fmla="*/ 89 h 97"/>
                  <a:gd name="T14" fmla="*/ 17 w 118"/>
                  <a:gd name="T15" fmla="*/ 86 h 97"/>
                  <a:gd name="T16" fmla="*/ 13 w 118"/>
                  <a:gd name="T17" fmla="*/ 76 h 97"/>
                  <a:gd name="T18" fmla="*/ 15 w 118"/>
                  <a:gd name="T19" fmla="*/ 75 h 97"/>
                  <a:gd name="T20" fmla="*/ 19 w 118"/>
                  <a:gd name="T21" fmla="*/ 85 h 97"/>
                  <a:gd name="T22" fmla="*/ 39 w 118"/>
                  <a:gd name="T23" fmla="*/ 81 h 97"/>
                  <a:gd name="T24" fmla="*/ 40 w 118"/>
                  <a:gd name="T25" fmla="*/ 84 h 97"/>
                  <a:gd name="T26" fmla="*/ 62 w 118"/>
                  <a:gd name="T27" fmla="*/ 94 h 97"/>
                  <a:gd name="T28" fmla="*/ 71 w 118"/>
                  <a:gd name="T29" fmla="*/ 74 h 97"/>
                  <a:gd name="T30" fmla="*/ 108 w 118"/>
                  <a:gd name="T31" fmla="*/ 65 h 97"/>
                  <a:gd name="T32" fmla="*/ 89 w 118"/>
                  <a:gd name="T33" fmla="*/ 23 h 97"/>
                  <a:gd name="T34" fmla="*/ 91 w 118"/>
                  <a:gd name="T35" fmla="*/ 22 h 97"/>
                  <a:gd name="T36" fmla="*/ 110 w 118"/>
                  <a:gd name="T37" fmla="*/ 66 h 97"/>
                  <a:gd name="T38" fmla="*/ 114 w 118"/>
                  <a:gd name="T39" fmla="*/ 66 h 97"/>
                  <a:gd name="T40" fmla="*/ 117 w 118"/>
                  <a:gd name="T41" fmla="*/ 60 h 97"/>
                  <a:gd name="T42" fmla="*/ 59 w 118"/>
                  <a:gd name="T43" fmla="*/ 87 h 97"/>
                  <a:gd name="T44" fmla="*/ 46 w 118"/>
                  <a:gd name="T45" fmla="*/ 82 h 97"/>
                  <a:gd name="T46" fmla="*/ 46 w 118"/>
                  <a:gd name="T47" fmla="*/ 79 h 97"/>
                  <a:gd name="T48" fmla="*/ 64 w 118"/>
                  <a:gd name="T49" fmla="*/ 75 h 97"/>
                  <a:gd name="T50" fmla="*/ 59 w 118"/>
                  <a:gd name="T51" fmla="*/ 87 h 97"/>
                  <a:gd name="T52" fmla="*/ 79 w 118"/>
                  <a:gd name="T53" fmla="*/ 23 h 97"/>
                  <a:gd name="T54" fmla="*/ 18 w 118"/>
                  <a:gd name="T55" fmla="*/ 64 h 97"/>
                  <a:gd name="T56" fmla="*/ 13 w 118"/>
                  <a:gd name="T57" fmla="*/ 63 h 97"/>
                  <a:gd name="T58" fmla="*/ 14 w 118"/>
                  <a:gd name="T59" fmla="*/ 58 h 97"/>
                  <a:gd name="T60" fmla="*/ 75 w 118"/>
                  <a:gd name="T61" fmla="*/ 17 h 97"/>
                  <a:gd name="T62" fmla="*/ 80 w 118"/>
                  <a:gd name="T63" fmla="*/ 18 h 97"/>
                  <a:gd name="T64" fmla="*/ 79 w 118"/>
                  <a:gd name="T65" fmla="*/ 23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8" h="97">
                    <a:moveTo>
                      <a:pt x="117" y="60"/>
                    </a:moveTo>
                    <a:cubicBezTo>
                      <a:pt x="93" y="4"/>
                      <a:pt x="93" y="4"/>
                      <a:pt x="93" y="4"/>
                    </a:cubicBezTo>
                    <a:cubicBezTo>
                      <a:pt x="92" y="1"/>
                      <a:pt x="89" y="0"/>
                      <a:pt x="87" y="1"/>
                    </a:cubicBezTo>
                    <a:cubicBezTo>
                      <a:pt x="85" y="2"/>
                      <a:pt x="83" y="5"/>
                      <a:pt x="84" y="7"/>
                    </a:cubicBezTo>
                    <a:cubicBezTo>
                      <a:pt x="6" y="59"/>
                      <a:pt x="6" y="59"/>
                      <a:pt x="6" y="59"/>
                    </a:cubicBezTo>
                    <a:cubicBezTo>
                      <a:pt x="0" y="61"/>
                      <a:pt x="0" y="61"/>
                      <a:pt x="0" y="61"/>
                    </a:cubicBezTo>
                    <a:cubicBezTo>
                      <a:pt x="11" y="89"/>
                      <a:pt x="11" y="89"/>
                      <a:pt x="11" y="89"/>
                    </a:cubicBezTo>
                    <a:cubicBezTo>
                      <a:pt x="17" y="86"/>
                      <a:pt x="17" y="86"/>
                      <a:pt x="17" y="86"/>
                    </a:cubicBezTo>
                    <a:cubicBezTo>
                      <a:pt x="13" y="76"/>
                      <a:pt x="13" y="76"/>
                      <a:pt x="13" y="76"/>
                    </a:cubicBezTo>
                    <a:cubicBezTo>
                      <a:pt x="15" y="75"/>
                      <a:pt x="15" y="75"/>
                      <a:pt x="15" y="75"/>
                    </a:cubicBezTo>
                    <a:cubicBezTo>
                      <a:pt x="19" y="85"/>
                      <a:pt x="19" y="85"/>
                      <a:pt x="19" y="85"/>
                    </a:cubicBezTo>
                    <a:cubicBezTo>
                      <a:pt x="39" y="81"/>
                      <a:pt x="39" y="81"/>
                      <a:pt x="39" y="81"/>
                    </a:cubicBezTo>
                    <a:cubicBezTo>
                      <a:pt x="39" y="82"/>
                      <a:pt x="40" y="83"/>
                      <a:pt x="40" y="84"/>
                    </a:cubicBezTo>
                    <a:cubicBezTo>
                      <a:pt x="44" y="93"/>
                      <a:pt x="54" y="97"/>
                      <a:pt x="62" y="94"/>
                    </a:cubicBezTo>
                    <a:cubicBezTo>
                      <a:pt x="69" y="90"/>
                      <a:pt x="73" y="82"/>
                      <a:pt x="71" y="74"/>
                    </a:cubicBezTo>
                    <a:cubicBezTo>
                      <a:pt x="108" y="65"/>
                      <a:pt x="108" y="65"/>
                      <a:pt x="108" y="65"/>
                    </a:cubicBezTo>
                    <a:cubicBezTo>
                      <a:pt x="89" y="23"/>
                      <a:pt x="89" y="23"/>
                      <a:pt x="89" y="23"/>
                    </a:cubicBezTo>
                    <a:cubicBezTo>
                      <a:pt x="91" y="22"/>
                      <a:pt x="91" y="22"/>
                      <a:pt x="91" y="22"/>
                    </a:cubicBezTo>
                    <a:cubicBezTo>
                      <a:pt x="110" y="66"/>
                      <a:pt x="110" y="66"/>
                      <a:pt x="110" y="66"/>
                    </a:cubicBezTo>
                    <a:cubicBezTo>
                      <a:pt x="111" y="67"/>
                      <a:pt x="113" y="67"/>
                      <a:pt x="114" y="66"/>
                    </a:cubicBezTo>
                    <a:cubicBezTo>
                      <a:pt x="117" y="65"/>
                      <a:pt x="118" y="63"/>
                      <a:pt x="117" y="60"/>
                    </a:cubicBezTo>
                    <a:close/>
                    <a:moveTo>
                      <a:pt x="59" y="87"/>
                    </a:moveTo>
                    <a:cubicBezTo>
                      <a:pt x="54" y="89"/>
                      <a:pt x="48" y="87"/>
                      <a:pt x="46" y="82"/>
                    </a:cubicBezTo>
                    <a:cubicBezTo>
                      <a:pt x="46" y="81"/>
                      <a:pt x="46" y="80"/>
                      <a:pt x="46" y="79"/>
                    </a:cubicBezTo>
                    <a:cubicBezTo>
                      <a:pt x="64" y="75"/>
                      <a:pt x="64" y="75"/>
                      <a:pt x="64" y="75"/>
                    </a:cubicBezTo>
                    <a:cubicBezTo>
                      <a:pt x="65" y="80"/>
                      <a:pt x="63" y="85"/>
                      <a:pt x="59" y="87"/>
                    </a:cubicBezTo>
                    <a:close/>
                    <a:moveTo>
                      <a:pt x="79" y="23"/>
                    </a:moveTo>
                    <a:cubicBezTo>
                      <a:pt x="18" y="64"/>
                      <a:pt x="18" y="64"/>
                      <a:pt x="18" y="64"/>
                    </a:cubicBezTo>
                    <a:cubicBezTo>
                      <a:pt x="17" y="66"/>
                      <a:pt x="14" y="65"/>
                      <a:pt x="13" y="63"/>
                    </a:cubicBezTo>
                    <a:cubicBezTo>
                      <a:pt x="12" y="62"/>
                      <a:pt x="12" y="59"/>
                      <a:pt x="14" y="58"/>
                    </a:cubicBezTo>
                    <a:cubicBezTo>
                      <a:pt x="75" y="17"/>
                      <a:pt x="75" y="17"/>
                      <a:pt x="75" y="17"/>
                    </a:cubicBezTo>
                    <a:cubicBezTo>
                      <a:pt x="77" y="15"/>
                      <a:pt x="79" y="16"/>
                      <a:pt x="80" y="18"/>
                    </a:cubicBezTo>
                    <a:cubicBezTo>
                      <a:pt x="81" y="19"/>
                      <a:pt x="81" y="22"/>
                      <a:pt x="79"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grpSp>
        <p:nvGrpSpPr>
          <p:cNvPr id="7" name="组合 6"/>
          <p:cNvGrpSpPr/>
          <p:nvPr/>
        </p:nvGrpSpPr>
        <p:grpSpPr>
          <a:xfrm>
            <a:off x="4842821" y="2048497"/>
            <a:ext cx="763118" cy="763118"/>
            <a:chOff x="4394757" y="2048497"/>
            <a:chExt cx="763118" cy="763118"/>
          </a:xfrm>
        </p:grpSpPr>
        <p:sp>
          <p:nvSpPr>
            <p:cNvPr id="92" name="椭圆 91"/>
            <p:cNvSpPr/>
            <p:nvPr/>
          </p:nvSpPr>
          <p:spPr>
            <a:xfrm flipH="1">
              <a:off x="4394757" y="2048497"/>
              <a:ext cx="763118" cy="763118"/>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grpSp>
          <p:nvGrpSpPr>
            <p:cNvPr id="157" name="组合 156"/>
            <p:cNvGrpSpPr/>
            <p:nvPr/>
          </p:nvGrpSpPr>
          <p:grpSpPr>
            <a:xfrm flipH="1">
              <a:off x="4611618" y="2263216"/>
              <a:ext cx="352516" cy="331040"/>
              <a:chOff x="3411256" y="4486155"/>
              <a:chExt cx="567731" cy="533142"/>
            </a:xfrm>
            <a:solidFill>
              <a:schemeClr val="bg1"/>
            </a:solidFill>
          </p:grpSpPr>
          <p:sp>
            <p:nvSpPr>
              <p:cNvPr id="158" name="Freeform 156"/>
              <p:cNvSpPr/>
              <p:nvPr/>
            </p:nvSpPr>
            <p:spPr bwMode="auto">
              <a:xfrm>
                <a:off x="3411256" y="4486155"/>
                <a:ext cx="363778" cy="435340"/>
              </a:xfrm>
              <a:custGeom>
                <a:avLst/>
                <a:gdLst>
                  <a:gd name="T0" fmla="*/ 11 w 129"/>
                  <a:gd name="T1" fmla="*/ 12 h 154"/>
                  <a:gd name="T2" fmla="*/ 118 w 129"/>
                  <a:gd name="T3" fmla="*/ 12 h 154"/>
                  <a:gd name="T4" fmla="*/ 118 w 129"/>
                  <a:gd name="T5" fmla="*/ 31 h 154"/>
                  <a:gd name="T6" fmla="*/ 129 w 129"/>
                  <a:gd name="T7" fmla="*/ 31 h 154"/>
                  <a:gd name="T8" fmla="*/ 129 w 129"/>
                  <a:gd name="T9" fmla="*/ 10 h 154"/>
                  <a:gd name="T10" fmla="*/ 120 w 129"/>
                  <a:gd name="T11" fmla="*/ 0 h 154"/>
                  <a:gd name="T12" fmla="*/ 10 w 129"/>
                  <a:gd name="T13" fmla="*/ 0 h 154"/>
                  <a:gd name="T14" fmla="*/ 0 w 129"/>
                  <a:gd name="T15" fmla="*/ 10 h 154"/>
                  <a:gd name="T16" fmla="*/ 0 w 129"/>
                  <a:gd name="T17" fmla="*/ 144 h 154"/>
                  <a:gd name="T18" fmla="*/ 10 w 129"/>
                  <a:gd name="T19" fmla="*/ 154 h 154"/>
                  <a:gd name="T20" fmla="*/ 69 w 129"/>
                  <a:gd name="T21" fmla="*/ 154 h 154"/>
                  <a:gd name="T22" fmla="*/ 69 w 129"/>
                  <a:gd name="T23" fmla="*/ 143 h 154"/>
                  <a:gd name="T24" fmla="*/ 11 w 129"/>
                  <a:gd name="T25" fmla="*/ 143 h 154"/>
                  <a:gd name="T26" fmla="*/ 11 w 129"/>
                  <a:gd name="T27" fmla="*/ 1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54">
                    <a:moveTo>
                      <a:pt x="11" y="12"/>
                    </a:moveTo>
                    <a:cubicBezTo>
                      <a:pt x="118" y="12"/>
                      <a:pt x="118" y="12"/>
                      <a:pt x="118" y="12"/>
                    </a:cubicBezTo>
                    <a:cubicBezTo>
                      <a:pt x="118" y="31"/>
                      <a:pt x="118" y="31"/>
                      <a:pt x="118" y="31"/>
                    </a:cubicBezTo>
                    <a:cubicBezTo>
                      <a:pt x="129" y="31"/>
                      <a:pt x="129" y="31"/>
                      <a:pt x="129" y="31"/>
                    </a:cubicBezTo>
                    <a:cubicBezTo>
                      <a:pt x="129" y="10"/>
                      <a:pt x="129" y="10"/>
                      <a:pt x="129" y="10"/>
                    </a:cubicBezTo>
                    <a:cubicBezTo>
                      <a:pt x="129" y="5"/>
                      <a:pt x="125" y="0"/>
                      <a:pt x="120" y="0"/>
                    </a:cubicBezTo>
                    <a:cubicBezTo>
                      <a:pt x="10" y="0"/>
                      <a:pt x="10" y="0"/>
                      <a:pt x="10" y="0"/>
                    </a:cubicBezTo>
                    <a:cubicBezTo>
                      <a:pt x="5" y="0"/>
                      <a:pt x="0" y="5"/>
                      <a:pt x="0" y="10"/>
                    </a:cubicBezTo>
                    <a:cubicBezTo>
                      <a:pt x="0" y="144"/>
                      <a:pt x="0" y="144"/>
                      <a:pt x="0" y="144"/>
                    </a:cubicBezTo>
                    <a:cubicBezTo>
                      <a:pt x="0" y="150"/>
                      <a:pt x="5" y="154"/>
                      <a:pt x="10" y="154"/>
                    </a:cubicBezTo>
                    <a:cubicBezTo>
                      <a:pt x="69" y="154"/>
                      <a:pt x="69" y="154"/>
                      <a:pt x="69" y="154"/>
                    </a:cubicBezTo>
                    <a:cubicBezTo>
                      <a:pt x="69" y="143"/>
                      <a:pt x="69" y="143"/>
                      <a:pt x="69" y="143"/>
                    </a:cubicBezTo>
                    <a:cubicBezTo>
                      <a:pt x="11" y="143"/>
                      <a:pt x="11" y="143"/>
                      <a:pt x="11" y="143"/>
                    </a:cubicBezTo>
                    <a:lnTo>
                      <a:pt x="11"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59" name="Freeform 157"/>
              <p:cNvSpPr>
                <a:spLocks noEditPoints="1"/>
              </p:cNvSpPr>
              <p:nvPr/>
            </p:nvSpPr>
            <p:spPr bwMode="auto">
              <a:xfrm>
                <a:off x="3617595" y="4585150"/>
                <a:ext cx="361392" cy="434147"/>
              </a:xfrm>
              <a:custGeom>
                <a:avLst/>
                <a:gdLst>
                  <a:gd name="T0" fmla="*/ 119 w 128"/>
                  <a:gd name="T1" fmla="*/ 0 h 154"/>
                  <a:gd name="T2" fmla="*/ 9 w 128"/>
                  <a:gd name="T3" fmla="*/ 0 h 154"/>
                  <a:gd name="T4" fmla="*/ 0 w 128"/>
                  <a:gd name="T5" fmla="*/ 10 h 154"/>
                  <a:gd name="T6" fmla="*/ 0 w 128"/>
                  <a:gd name="T7" fmla="*/ 144 h 154"/>
                  <a:gd name="T8" fmla="*/ 9 w 128"/>
                  <a:gd name="T9" fmla="*/ 154 h 154"/>
                  <a:gd name="T10" fmla="*/ 119 w 128"/>
                  <a:gd name="T11" fmla="*/ 154 h 154"/>
                  <a:gd name="T12" fmla="*/ 128 w 128"/>
                  <a:gd name="T13" fmla="*/ 144 h 154"/>
                  <a:gd name="T14" fmla="*/ 128 w 128"/>
                  <a:gd name="T15" fmla="*/ 10 h 154"/>
                  <a:gd name="T16" fmla="*/ 119 w 128"/>
                  <a:gd name="T17" fmla="*/ 0 h 154"/>
                  <a:gd name="T18" fmla="*/ 117 w 128"/>
                  <a:gd name="T19" fmla="*/ 142 h 154"/>
                  <a:gd name="T20" fmla="*/ 10 w 128"/>
                  <a:gd name="T21" fmla="*/ 142 h 154"/>
                  <a:gd name="T22" fmla="*/ 10 w 128"/>
                  <a:gd name="T23" fmla="*/ 12 h 154"/>
                  <a:gd name="T24" fmla="*/ 117 w 128"/>
                  <a:gd name="T25" fmla="*/ 12 h 154"/>
                  <a:gd name="T26" fmla="*/ 117 w 128"/>
                  <a:gd name="T27"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54">
                    <a:moveTo>
                      <a:pt x="119" y="0"/>
                    </a:moveTo>
                    <a:cubicBezTo>
                      <a:pt x="9" y="0"/>
                      <a:pt x="9" y="0"/>
                      <a:pt x="9" y="0"/>
                    </a:cubicBezTo>
                    <a:cubicBezTo>
                      <a:pt x="4" y="0"/>
                      <a:pt x="0" y="5"/>
                      <a:pt x="0" y="10"/>
                    </a:cubicBezTo>
                    <a:cubicBezTo>
                      <a:pt x="0" y="144"/>
                      <a:pt x="0" y="144"/>
                      <a:pt x="0" y="144"/>
                    </a:cubicBezTo>
                    <a:cubicBezTo>
                      <a:pt x="0" y="150"/>
                      <a:pt x="4" y="154"/>
                      <a:pt x="9" y="154"/>
                    </a:cubicBezTo>
                    <a:cubicBezTo>
                      <a:pt x="119" y="154"/>
                      <a:pt x="119" y="154"/>
                      <a:pt x="119" y="154"/>
                    </a:cubicBezTo>
                    <a:cubicBezTo>
                      <a:pt x="124" y="154"/>
                      <a:pt x="128" y="150"/>
                      <a:pt x="128" y="144"/>
                    </a:cubicBezTo>
                    <a:cubicBezTo>
                      <a:pt x="128" y="10"/>
                      <a:pt x="128" y="10"/>
                      <a:pt x="128" y="10"/>
                    </a:cubicBezTo>
                    <a:cubicBezTo>
                      <a:pt x="128" y="5"/>
                      <a:pt x="124" y="0"/>
                      <a:pt x="119" y="0"/>
                    </a:cubicBezTo>
                    <a:close/>
                    <a:moveTo>
                      <a:pt x="117" y="142"/>
                    </a:moveTo>
                    <a:cubicBezTo>
                      <a:pt x="10" y="142"/>
                      <a:pt x="10" y="142"/>
                      <a:pt x="10" y="142"/>
                    </a:cubicBezTo>
                    <a:cubicBezTo>
                      <a:pt x="10" y="12"/>
                      <a:pt x="10" y="12"/>
                      <a:pt x="10" y="12"/>
                    </a:cubicBezTo>
                    <a:cubicBezTo>
                      <a:pt x="117" y="12"/>
                      <a:pt x="117" y="12"/>
                      <a:pt x="117" y="12"/>
                    </a:cubicBezTo>
                    <a:lnTo>
                      <a:pt x="117" y="1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0" name="Rectangle 158"/>
              <p:cNvSpPr>
                <a:spLocks noChangeArrowheads="1"/>
              </p:cNvSpPr>
              <p:nvPr/>
            </p:nvSpPr>
            <p:spPr bwMode="auto">
              <a:xfrm>
                <a:off x="3671267" y="4692494"/>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1" name="Rectangle 159"/>
              <p:cNvSpPr>
                <a:spLocks noChangeArrowheads="1"/>
              </p:cNvSpPr>
              <p:nvPr/>
            </p:nvSpPr>
            <p:spPr bwMode="auto">
              <a:xfrm>
                <a:off x="3671267" y="4760479"/>
                <a:ext cx="256434" cy="2504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2" name="Rectangle 160"/>
              <p:cNvSpPr>
                <a:spLocks noChangeArrowheads="1"/>
              </p:cNvSpPr>
              <p:nvPr/>
            </p:nvSpPr>
            <p:spPr bwMode="auto">
              <a:xfrm>
                <a:off x="3671267" y="4828463"/>
                <a:ext cx="256434" cy="2146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3" name="Rectangle 161"/>
              <p:cNvSpPr>
                <a:spLocks noChangeArrowheads="1"/>
              </p:cNvSpPr>
              <p:nvPr/>
            </p:nvSpPr>
            <p:spPr bwMode="auto">
              <a:xfrm>
                <a:off x="3671267" y="4895255"/>
                <a:ext cx="256434" cy="226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4" name="Freeform 162"/>
              <p:cNvSpPr/>
              <p:nvPr/>
            </p:nvSpPr>
            <p:spPr bwMode="auto">
              <a:xfrm>
                <a:off x="3468506" y="4597077"/>
                <a:ext cx="132391" cy="273131"/>
              </a:xfrm>
              <a:custGeom>
                <a:avLst/>
                <a:gdLst>
                  <a:gd name="T0" fmla="*/ 47 w 47"/>
                  <a:gd name="T1" fmla="*/ 97 h 97"/>
                  <a:gd name="T2" fmla="*/ 47 w 47"/>
                  <a:gd name="T3" fmla="*/ 78 h 97"/>
                  <a:gd name="T4" fmla="*/ 47 w 47"/>
                  <a:gd name="T5" fmla="*/ 78 h 97"/>
                  <a:gd name="T6" fmla="*/ 17 w 47"/>
                  <a:gd name="T7" fmla="*/ 48 h 97"/>
                  <a:gd name="T8" fmla="*/ 47 w 47"/>
                  <a:gd name="T9" fmla="*/ 19 h 97"/>
                  <a:gd name="T10" fmla="*/ 47 w 47"/>
                  <a:gd name="T11" fmla="*/ 19 h 97"/>
                  <a:gd name="T12" fmla="*/ 47 w 47"/>
                  <a:gd name="T13" fmla="*/ 0 h 97"/>
                  <a:gd name="T14" fmla="*/ 38 w 47"/>
                  <a:gd name="T15" fmla="*/ 0 h 97"/>
                  <a:gd name="T16" fmla="*/ 38 w 47"/>
                  <a:gd name="T17" fmla="*/ 8 h 97"/>
                  <a:gd name="T18" fmla="*/ 24 w 47"/>
                  <a:gd name="T19" fmla="*/ 14 h 97"/>
                  <a:gd name="T20" fmla="*/ 19 w 47"/>
                  <a:gd name="T21" fmla="*/ 8 h 97"/>
                  <a:gd name="T22" fmla="*/ 6 w 47"/>
                  <a:gd name="T23" fmla="*/ 20 h 97"/>
                  <a:gd name="T24" fmla="*/ 12 w 47"/>
                  <a:gd name="T25" fmla="*/ 26 h 97"/>
                  <a:gd name="T26" fmla="*/ 6 w 47"/>
                  <a:gd name="T27" fmla="*/ 40 h 97"/>
                  <a:gd name="T28" fmla="*/ 0 w 47"/>
                  <a:gd name="T29" fmla="*/ 40 h 97"/>
                  <a:gd name="T30" fmla="*/ 0 w 47"/>
                  <a:gd name="T31" fmla="*/ 57 h 97"/>
                  <a:gd name="T32" fmla="*/ 6 w 47"/>
                  <a:gd name="T33" fmla="*/ 57 h 97"/>
                  <a:gd name="T34" fmla="*/ 12 w 47"/>
                  <a:gd name="T35" fmla="*/ 71 h 97"/>
                  <a:gd name="T36" fmla="*/ 6 w 47"/>
                  <a:gd name="T37" fmla="*/ 77 h 97"/>
                  <a:gd name="T38" fmla="*/ 18 w 47"/>
                  <a:gd name="T39" fmla="*/ 89 h 97"/>
                  <a:gd name="T40" fmla="*/ 24 w 47"/>
                  <a:gd name="T41" fmla="*/ 83 h 97"/>
                  <a:gd name="T42" fmla="*/ 38 w 47"/>
                  <a:gd name="T43" fmla="*/ 89 h 97"/>
                  <a:gd name="T44" fmla="*/ 38 w 47"/>
                  <a:gd name="T45" fmla="*/ 97 h 97"/>
                  <a:gd name="T46" fmla="*/ 47 w 47"/>
                  <a:gd name="T47" fmla="*/ 9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97">
                    <a:moveTo>
                      <a:pt x="47" y="97"/>
                    </a:moveTo>
                    <a:cubicBezTo>
                      <a:pt x="47" y="78"/>
                      <a:pt x="47" y="78"/>
                      <a:pt x="47" y="78"/>
                    </a:cubicBezTo>
                    <a:cubicBezTo>
                      <a:pt x="47" y="78"/>
                      <a:pt x="47" y="78"/>
                      <a:pt x="47" y="78"/>
                    </a:cubicBezTo>
                    <a:cubicBezTo>
                      <a:pt x="30" y="78"/>
                      <a:pt x="17" y="64"/>
                      <a:pt x="17" y="48"/>
                    </a:cubicBezTo>
                    <a:cubicBezTo>
                      <a:pt x="17" y="32"/>
                      <a:pt x="30" y="19"/>
                      <a:pt x="47" y="19"/>
                    </a:cubicBezTo>
                    <a:cubicBezTo>
                      <a:pt x="47" y="19"/>
                      <a:pt x="47" y="19"/>
                      <a:pt x="47" y="19"/>
                    </a:cubicBezTo>
                    <a:cubicBezTo>
                      <a:pt x="47" y="0"/>
                      <a:pt x="47" y="0"/>
                      <a:pt x="47" y="0"/>
                    </a:cubicBezTo>
                    <a:cubicBezTo>
                      <a:pt x="38" y="0"/>
                      <a:pt x="38" y="0"/>
                      <a:pt x="38" y="0"/>
                    </a:cubicBezTo>
                    <a:cubicBezTo>
                      <a:pt x="38" y="8"/>
                      <a:pt x="38" y="8"/>
                      <a:pt x="38" y="8"/>
                    </a:cubicBezTo>
                    <a:cubicBezTo>
                      <a:pt x="33" y="9"/>
                      <a:pt x="28" y="11"/>
                      <a:pt x="24" y="14"/>
                    </a:cubicBezTo>
                    <a:cubicBezTo>
                      <a:pt x="19" y="8"/>
                      <a:pt x="19" y="8"/>
                      <a:pt x="19" y="8"/>
                    </a:cubicBezTo>
                    <a:cubicBezTo>
                      <a:pt x="6" y="20"/>
                      <a:pt x="6" y="20"/>
                      <a:pt x="6" y="20"/>
                    </a:cubicBezTo>
                    <a:cubicBezTo>
                      <a:pt x="12" y="26"/>
                      <a:pt x="12" y="26"/>
                      <a:pt x="12" y="26"/>
                    </a:cubicBezTo>
                    <a:cubicBezTo>
                      <a:pt x="9" y="30"/>
                      <a:pt x="7" y="35"/>
                      <a:pt x="6" y="40"/>
                    </a:cubicBezTo>
                    <a:cubicBezTo>
                      <a:pt x="0" y="40"/>
                      <a:pt x="0" y="40"/>
                      <a:pt x="0" y="40"/>
                    </a:cubicBezTo>
                    <a:cubicBezTo>
                      <a:pt x="0" y="57"/>
                      <a:pt x="0" y="57"/>
                      <a:pt x="0" y="57"/>
                    </a:cubicBezTo>
                    <a:cubicBezTo>
                      <a:pt x="6" y="57"/>
                      <a:pt x="6" y="57"/>
                      <a:pt x="6" y="57"/>
                    </a:cubicBezTo>
                    <a:cubicBezTo>
                      <a:pt x="7" y="62"/>
                      <a:pt x="9" y="67"/>
                      <a:pt x="12" y="71"/>
                    </a:cubicBezTo>
                    <a:cubicBezTo>
                      <a:pt x="6" y="77"/>
                      <a:pt x="6" y="77"/>
                      <a:pt x="6" y="77"/>
                    </a:cubicBezTo>
                    <a:cubicBezTo>
                      <a:pt x="18" y="89"/>
                      <a:pt x="18" y="89"/>
                      <a:pt x="18" y="89"/>
                    </a:cubicBezTo>
                    <a:cubicBezTo>
                      <a:pt x="24" y="83"/>
                      <a:pt x="24" y="83"/>
                      <a:pt x="24" y="83"/>
                    </a:cubicBezTo>
                    <a:cubicBezTo>
                      <a:pt x="28" y="86"/>
                      <a:pt x="33" y="88"/>
                      <a:pt x="38" y="89"/>
                    </a:cubicBezTo>
                    <a:cubicBezTo>
                      <a:pt x="38" y="97"/>
                      <a:pt x="38" y="97"/>
                      <a:pt x="38" y="97"/>
                    </a:cubicBezTo>
                    <a:lnTo>
                      <a:pt x="47"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5" name="Freeform 163"/>
              <p:cNvSpPr/>
              <p:nvPr/>
            </p:nvSpPr>
            <p:spPr bwMode="auto">
              <a:xfrm>
                <a:off x="3538876" y="4669833"/>
                <a:ext cx="62021" cy="127621"/>
              </a:xfrm>
              <a:custGeom>
                <a:avLst/>
                <a:gdLst>
                  <a:gd name="T0" fmla="*/ 22 w 22"/>
                  <a:gd name="T1" fmla="*/ 7 h 45"/>
                  <a:gd name="T2" fmla="*/ 22 w 22"/>
                  <a:gd name="T3" fmla="*/ 0 h 45"/>
                  <a:gd name="T4" fmla="*/ 22 w 22"/>
                  <a:gd name="T5" fmla="*/ 0 h 45"/>
                  <a:gd name="T6" fmla="*/ 0 w 22"/>
                  <a:gd name="T7" fmla="*/ 22 h 45"/>
                  <a:gd name="T8" fmla="*/ 22 w 22"/>
                  <a:gd name="T9" fmla="*/ 45 h 45"/>
                  <a:gd name="T10" fmla="*/ 22 w 22"/>
                  <a:gd name="T11" fmla="*/ 45 h 45"/>
                  <a:gd name="T12" fmla="*/ 22 w 22"/>
                  <a:gd name="T13" fmla="*/ 38 h 45"/>
                  <a:gd name="T14" fmla="*/ 22 w 22"/>
                  <a:gd name="T15" fmla="*/ 38 h 45"/>
                  <a:gd name="T16" fmla="*/ 7 w 22"/>
                  <a:gd name="T17" fmla="*/ 22 h 45"/>
                  <a:gd name="T18" fmla="*/ 22 w 22"/>
                  <a:gd name="T19" fmla="*/ 7 h 45"/>
                  <a:gd name="T20" fmla="*/ 22 w 22"/>
                  <a:gd name="T21" fmla="*/ 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45">
                    <a:moveTo>
                      <a:pt x="22" y="7"/>
                    </a:moveTo>
                    <a:cubicBezTo>
                      <a:pt x="22" y="0"/>
                      <a:pt x="22" y="0"/>
                      <a:pt x="22" y="0"/>
                    </a:cubicBezTo>
                    <a:cubicBezTo>
                      <a:pt x="22" y="0"/>
                      <a:pt x="22" y="0"/>
                      <a:pt x="22" y="0"/>
                    </a:cubicBezTo>
                    <a:cubicBezTo>
                      <a:pt x="9" y="0"/>
                      <a:pt x="0" y="10"/>
                      <a:pt x="0" y="22"/>
                    </a:cubicBezTo>
                    <a:cubicBezTo>
                      <a:pt x="0" y="35"/>
                      <a:pt x="9" y="45"/>
                      <a:pt x="22" y="45"/>
                    </a:cubicBezTo>
                    <a:cubicBezTo>
                      <a:pt x="22" y="45"/>
                      <a:pt x="22" y="45"/>
                      <a:pt x="22" y="45"/>
                    </a:cubicBezTo>
                    <a:cubicBezTo>
                      <a:pt x="22" y="38"/>
                      <a:pt x="22" y="38"/>
                      <a:pt x="22" y="38"/>
                    </a:cubicBezTo>
                    <a:cubicBezTo>
                      <a:pt x="22" y="38"/>
                      <a:pt x="22" y="38"/>
                      <a:pt x="22" y="38"/>
                    </a:cubicBezTo>
                    <a:cubicBezTo>
                      <a:pt x="13" y="38"/>
                      <a:pt x="7" y="31"/>
                      <a:pt x="7" y="22"/>
                    </a:cubicBezTo>
                    <a:cubicBezTo>
                      <a:pt x="7" y="14"/>
                      <a:pt x="13" y="7"/>
                      <a:pt x="22" y="7"/>
                    </a:cubicBezTo>
                    <a:cubicBezTo>
                      <a:pt x="22" y="7"/>
                      <a:pt x="22" y="7"/>
                      <a:pt x="2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sp>
            <p:nvSpPr>
              <p:cNvPr id="166" name="Freeform 164"/>
              <p:cNvSpPr/>
              <p:nvPr/>
            </p:nvSpPr>
            <p:spPr bwMode="auto">
              <a:xfrm>
                <a:off x="3578236" y="4709192"/>
                <a:ext cx="22662" cy="45323"/>
              </a:xfrm>
              <a:custGeom>
                <a:avLst/>
                <a:gdLst>
                  <a:gd name="T0" fmla="*/ 8 w 8"/>
                  <a:gd name="T1" fmla="*/ 16 h 16"/>
                  <a:gd name="T2" fmla="*/ 8 w 8"/>
                  <a:gd name="T3" fmla="*/ 0 h 16"/>
                  <a:gd name="T4" fmla="*/ 0 w 8"/>
                  <a:gd name="T5" fmla="*/ 8 h 16"/>
                  <a:gd name="T6" fmla="*/ 8 w 8"/>
                  <a:gd name="T7" fmla="*/ 16 h 16"/>
                </a:gdLst>
                <a:ahLst/>
                <a:cxnLst>
                  <a:cxn ang="0">
                    <a:pos x="T0" y="T1"/>
                  </a:cxn>
                  <a:cxn ang="0">
                    <a:pos x="T2" y="T3"/>
                  </a:cxn>
                  <a:cxn ang="0">
                    <a:pos x="T4" y="T5"/>
                  </a:cxn>
                  <a:cxn ang="0">
                    <a:pos x="T6" y="T7"/>
                  </a:cxn>
                </a:cxnLst>
                <a:rect l="0" t="0" r="r" b="b"/>
                <a:pathLst>
                  <a:path w="8" h="16">
                    <a:moveTo>
                      <a:pt x="8" y="16"/>
                    </a:moveTo>
                    <a:cubicBezTo>
                      <a:pt x="8" y="0"/>
                      <a:pt x="8" y="0"/>
                      <a:pt x="8" y="0"/>
                    </a:cubicBezTo>
                    <a:cubicBezTo>
                      <a:pt x="3" y="0"/>
                      <a:pt x="0" y="4"/>
                      <a:pt x="0" y="8"/>
                    </a:cubicBezTo>
                    <a:cubicBezTo>
                      <a:pt x="0" y="13"/>
                      <a:pt x="3" y="16"/>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00000"/>
                  </a:solidFill>
                </a:endParaRPr>
              </a:p>
            </p:txBody>
          </p:sp>
        </p:grpSp>
      </p:grpSp>
      <p:sp>
        <p:nvSpPr>
          <p:cNvPr id="38" name="文本框 37"/>
          <p:cNvSpPr txBox="1"/>
          <p:nvPr/>
        </p:nvSpPr>
        <p:spPr>
          <a:xfrm>
            <a:off x="1961398" y="6480314"/>
            <a:ext cx="245089" cy="369332"/>
          </a:xfrm>
          <a:prstGeom prst="rect">
            <a:avLst/>
          </a:prstGeom>
          <a:solidFill>
            <a:srgbClr val="B0D9F5"/>
          </a:solidFill>
        </p:spPr>
        <p:txBody>
          <a:bodyPr wrap="square" rtlCol="0">
            <a:spAutoFit/>
          </a:bodyPr>
          <a:lstStyle/>
          <a:p>
            <a:endParaRPr lang="zh-CN" altLang="en-US"/>
          </a:p>
        </p:txBody>
      </p:sp>
      <p:sp>
        <p:nvSpPr>
          <p:cNvPr id="39" name="文本框 38"/>
          <p:cNvSpPr txBox="1"/>
          <p:nvPr/>
        </p:nvSpPr>
        <p:spPr>
          <a:xfrm>
            <a:off x="383457" y="3855769"/>
            <a:ext cx="1361273" cy="523220"/>
          </a:xfrm>
          <a:prstGeom prst="rect">
            <a:avLst/>
          </a:prstGeom>
          <a:noFill/>
          <a:effectLst>
            <a:outerShdw blurRad="50800" dist="38100" dir="2700000" algn="tl" rotWithShape="0">
              <a:prstClr val="black">
                <a:alpha val="40000"/>
              </a:prstClr>
            </a:outerShdw>
          </a:effectLst>
        </p:spPr>
        <p:txBody>
          <a:bodyPr wrap="square" rtlCol="0">
            <a:spAutoFit/>
          </a:bodyPr>
          <a:lstStyle/>
          <a:p>
            <a:r>
              <a:rPr lang="zh-CN" altLang="en-US" sz="2800">
                <a:solidFill>
                  <a:srgbClr val="014877"/>
                </a:solidFill>
                <a:latin typeface="思源黑体 CN Medium" panose="020B0600000000000000" pitchFamily="34" charset="-122"/>
                <a:ea typeface="思源黑体 CN Medium" panose="020B0600000000000000" pitchFamily="34" charset="-122"/>
              </a:rPr>
              <a:t>知识点</a:t>
            </a:r>
          </a:p>
        </p:txBody>
      </p:sp>
      <p:sp>
        <p:nvSpPr>
          <p:cNvPr id="87" name="文本框 86"/>
          <p:cNvSpPr txBox="1"/>
          <p:nvPr/>
        </p:nvSpPr>
        <p:spPr bwMode="auto">
          <a:xfrm flipH="1">
            <a:off x="6507480" y="2263140"/>
            <a:ext cx="3286125" cy="460375"/>
          </a:xfrm>
          <a:prstGeom prst="rect">
            <a:avLst/>
          </a:prstGeom>
          <a:noFill/>
        </p:spPr>
        <p:txBody>
          <a:bodyPr wrap="square">
            <a:spAutoFit/>
          </a:bodyPr>
          <a:lstStyle/>
          <a:p>
            <a:pPr>
              <a:defRPr/>
            </a:pPr>
            <a:r>
              <a:rPr lang="zh-CN" altLang="en-US" sz="2400">
                <a:latin typeface="思源黑体 CN Normal" panose="020B0400000000000000" pitchFamily="34" charset="-122"/>
                <a:ea typeface="思源黑体 CN Normal" panose="020B0400000000000000" pitchFamily="34" charset="-122"/>
              </a:rPr>
              <a:t>独立公正原则的含义</a:t>
            </a:r>
          </a:p>
        </p:txBody>
      </p:sp>
      <p:sp>
        <p:nvSpPr>
          <p:cNvPr id="88" name="文本框 87"/>
          <p:cNvSpPr txBox="1"/>
          <p:nvPr/>
        </p:nvSpPr>
        <p:spPr>
          <a:xfrm>
            <a:off x="4394834" y="3889192"/>
            <a:ext cx="3401520" cy="534035"/>
          </a:xfrm>
          <a:prstGeom prst="rect">
            <a:avLst/>
          </a:prstGeom>
          <a:noFill/>
        </p:spPr>
        <p:txBody>
          <a:bodyPr wrap="square">
            <a:spAutoFit/>
          </a:bodyPr>
          <a:lstStyle/>
          <a:p>
            <a:pPr lvl="0" algn="ctr" defTabSz="913765">
              <a:lnSpc>
                <a:spcPct val="120000"/>
              </a:lnSpc>
              <a:spcBef>
                <a:spcPct val="0"/>
              </a:spcBef>
              <a:defRPr/>
            </a:pPr>
            <a:r>
              <a:rPr lang="zh-CN" altLang="en-US" sz="2400">
                <a:latin typeface="Times New Roman" pitchFamily="18" charset="0"/>
                <a:ea typeface="思源黑体 CN Normal" panose="020B0400000000000000" pitchFamily="34" charset="-122"/>
                <a:cs typeface="Times New Roman" pitchFamily="18" charset="0"/>
                <a:sym typeface="Source Han Sans HW SC"/>
              </a:rPr>
              <a:t>仲裁员的独立性</a:t>
            </a:r>
          </a:p>
        </p:txBody>
      </p:sp>
      <p:sp>
        <p:nvSpPr>
          <p:cNvPr id="89" name="文本框 88"/>
          <p:cNvSpPr txBox="1"/>
          <p:nvPr/>
        </p:nvSpPr>
        <p:spPr>
          <a:xfrm>
            <a:off x="5506720" y="5190490"/>
            <a:ext cx="4368165" cy="534035"/>
          </a:xfrm>
          <a:prstGeom prst="rect">
            <a:avLst/>
          </a:prstGeom>
          <a:noFill/>
        </p:spPr>
        <p:txBody>
          <a:bodyPr wrap="square">
            <a:spAutoFit/>
          </a:bodyPr>
          <a:lstStyle/>
          <a:p>
            <a:pPr lvl="0" algn="ctr" defTabSz="913765">
              <a:lnSpc>
                <a:spcPct val="120000"/>
              </a:lnSpc>
              <a:spcBef>
                <a:spcPct val="0"/>
              </a:spcBef>
              <a:defRPr/>
            </a:pPr>
            <a:r>
              <a:rPr lang="zh-CN" altLang="en-US" sz="2400">
                <a:latin typeface="Times New Roman" pitchFamily="18" charset="0"/>
                <a:ea typeface="思源黑体 CN Normal" panose="020B0400000000000000" pitchFamily="34" charset="-122"/>
                <a:cs typeface="Times New Roman" pitchFamily="18" charset="0"/>
              </a:rPr>
              <a:t>仲裁员应当回避的情形</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16" presetClass="entr" presetSubtype="21" fill="hold" nodeType="afterEffect">
                                  <p:stCondLst>
                                    <p:cond delay="0"/>
                                  </p:stCondLst>
                                  <p:childTnLst>
                                    <p:set>
                                      <p:cBhvr>
                                        <p:cTn id="7" dur="1" fill="hold">
                                          <p:stCondLst>
                                            <p:cond delay="0"/>
                                          </p:stCondLst>
                                        </p:cTn>
                                        <p:tgtEl>
                                          <p:spTgt spid="25"/>
                                        </p:tgtEl>
                                        <p:attrNameLst>
                                          <p:attrName>style.visibility</p:attrName>
                                        </p:attrNameLst>
                                      </p:cBhvr>
                                      <p:to>
                                        <p:strVal val="visible"/>
                                      </p:to>
                                    </p:set>
                                    <p:animEffect transition="in" filter="barn(inVertical)">
                                      <p:cBhvr>
                                        <p:cTn id="8" dur="500"/>
                                        <p:tgtEl>
                                          <p:spTgt spid="25"/>
                                        </p:tgtEl>
                                      </p:cBhvr>
                                    </p:animEffect>
                                  </p:childTnLst>
                                </p:cTn>
                              </p:par>
                            </p:childTnLst>
                          </p:cTn>
                        </p:par>
                        <p:par>
                          <p:cTn id="9" fill="hold" nodeType="withGroup">
                            <p:stCondLst>
                              <p:cond delay="500"/>
                            </p:stCondLst>
                            <p:childTnLst>
                              <p:par>
                                <p:cTn id="10" presetID="50" presetClass="entr" presetSubtype="0" decel="100000" fill="hold" nodeType="afterEffect">
                                  <p:childTnLst>
                                    <p:set>
                                      <p:cBhvr>
                                        <p:cTn id="11" dur="1" fill="hold">
                                          <p:stCondLst>
                                            <p:cond delay="0"/>
                                          </p:stCondLst>
                                        </p:cTn>
                                        <p:tgtEl>
                                          <p:spTgt spid="13"/>
                                        </p:tgtEl>
                                        <p:attrNameLst>
                                          <p:attrName>style.visibility</p:attrName>
                                        </p:attrNameLst>
                                      </p:cBhvr>
                                      <p:to>
                                        <p:strVal val="visible"/>
                                      </p:to>
                                    </p:set>
                                    <p:anim calcmode="lin" valueType="num">
                                      <p:cBhvr>
                                        <p:cTn id="12" dur="1000" fill="hold"/>
                                        <p:tgtEl>
                                          <p:spTgt spid="13"/>
                                        </p:tgtEl>
                                        <p:attrNameLst>
                                          <p:attrName>ppt_w</p:attrName>
                                        </p:attrNameLst>
                                      </p:cBhvr>
                                      <p:tavLst>
                                        <p:tav tm="0">
                                          <p:val>
                                            <p:strVal val="#ppt_w+.3"/>
                                          </p:val>
                                        </p:tav>
                                        <p:tav tm="100000">
                                          <p:val>
                                            <p:strVal val="#ppt_w"/>
                                          </p:val>
                                        </p:tav>
                                      </p:tavLst>
                                    </p:anim>
                                    <p:anim calcmode="lin" valueType="num">
                                      <p:cBhvr>
                                        <p:cTn id="13" dur="1000" fill="hold"/>
                                        <p:tgtEl>
                                          <p:spTgt spid="13"/>
                                        </p:tgtEl>
                                        <p:attrNameLst>
                                          <p:attrName>ppt_h</p:attrName>
                                        </p:attrNameLst>
                                      </p:cBhvr>
                                      <p:tavLst>
                                        <p:tav tm="0">
                                          <p:val>
                                            <p:strVal val="#ppt_h"/>
                                          </p:val>
                                        </p:tav>
                                        <p:tav tm="100000">
                                          <p:val>
                                            <p:strVal val="#ppt_h"/>
                                          </p:val>
                                        </p:tav>
                                      </p:tavLst>
                                    </p:anim>
                                    <p:animEffect transition="in" filter="fade">
                                      <p:cBhvr>
                                        <p:cTn id="14" dur="1000"/>
                                        <p:tgtEl>
                                          <p:spTgt spid="13"/>
                                        </p:tgtEl>
                                      </p:cBhvr>
                                    </p:animEffect>
                                  </p:childTnLst>
                                </p:cTn>
                              </p:par>
                            </p:childTnLst>
                          </p:cTn>
                        </p:par>
                        <p:par>
                          <p:cTn id="15" fill="hold" nodeType="withGroup">
                            <p:stCondLst>
                              <p:cond delay="1500"/>
                            </p:stCondLst>
                            <p:childTnLst>
                              <p:par>
                                <p:cTn id="16" presetID="22" presetClass="entr" presetSubtype="8" fill="hold" grpId="3" nodeType="afterEffect">
                                  <p:childTnLst>
                                    <p:set>
                                      <p:cBhvr>
                                        <p:cTn id="17" dur="1" fill="hold">
                                          <p:stCondLst>
                                            <p:cond delay="0"/>
                                          </p:stCondLst>
                                        </p:cTn>
                                        <p:tgtEl>
                                          <p:spTgt spid="39"/>
                                        </p:tgtEl>
                                        <p:attrNameLst>
                                          <p:attrName>style.visibility</p:attrName>
                                        </p:attrNameLst>
                                      </p:cBhvr>
                                      <p:to>
                                        <p:strVal val="visible"/>
                                      </p:to>
                                    </p:set>
                                    <p:animEffect transition="in" filter="wipe(left)">
                                      <p:cBhvr>
                                        <p:cTn id="18" dur="500"/>
                                        <p:tgtEl>
                                          <p:spTgt spid="39"/>
                                        </p:tgtEl>
                                      </p:cBhvr>
                                    </p:animEffect>
                                  </p:childTnLst>
                                </p:cTn>
                              </p:par>
                            </p:childTnLst>
                          </p:cTn>
                        </p:par>
                        <p:par>
                          <p:cTn id="19" fill="hold" nodeType="withGroup">
                            <p:stCondLst>
                              <p:cond delay="2000"/>
                            </p:stCondLst>
                            <p:childTnLst>
                              <p:par>
                                <p:cTn id="20" presetID="10" presetClass="entr" presetSubtype="0" fill="hold" grpId="0" nodeType="afterEffect">
                                  <p:childTnLst>
                                    <p:set>
                                      <p:cBhvr>
                                        <p:cTn id="21" dur="1" fill="hold">
                                          <p:stCondLst>
                                            <p:cond delay="0"/>
                                          </p:stCondLst>
                                        </p:cTn>
                                        <p:tgtEl>
                                          <p:spTgt spid="76"/>
                                        </p:tgtEl>
                                        <p:attrNameLst>
                                          <p:attrName>style.visibility</p:attrName>
                                        </p:attrNameLst>
                                      </p:cBhvr>
                                      <p:to>
                                        <p:strVal val="visible"/>
                                      </p:to>
                                    </p:set>
                                    <p:animEffect transition="in" filter="fade">
                                      <p:cBhvr>
                                        <p:cTn id="22" dur="500"/>
                                        <p:tgtEl>
                                          <p:spTgt spid="76"/>
                                        </p:tgtEl>
                                      </p:cBhvr>
                                    </p:animEffect>
                                  </p:childTnLst>
                                </p:cTn>
                              </p:par>
                              <p:par>
                                <p:cTn id="23" presetID="10" presetClass="entr" presetSubtype="0" fill="hold" grpId="2" nodeType="withEffect">
                                  <p:childTnLst>
                                    <p:set>
                                      <p:cBhvr>
                                        <p:cTn id="24" dur="1" fill="hold">
                                          <p:stCondLst>
                                            <p:cond delay="0"/>
                                          </p:stCondLst>
                                        </p:cTn>
                                        <p:tgtEl>
                                          <p:spTgt spid="93"/>
                                        </p:tgtEl>
                                        <p:attrNameLst>
                                          <p:attrName>style.visibility</p:attrName>
                                        </p:attrNameLst>
                                      </p:cBhvr>
                                      <p:to>
                                        <p:strVal val="visible"/>
                                      </p:to>
                                    </p:set>
                                    <p:animEffect transition="in" filter="fade">
                                      <p:cBhvr>
                                        <p:cTn id="25" dur="500"/>
                                        <p:tgtEl>
                                          <p:spTgt spid="93"/>
                                        </p:tgtEl>
                                      </p:cBhvr>
                                    </p:animEffect>
                                  </p:childTnLst>
                                </p:cTn>
                              </p:par>
                              <p:par>
                                <p:cTn id="26" presetID="10" presetClass="entr" presetSubtype="0" fill="hold" grpId="1" nodeType="withEffect">
                                  <p:childTnLst>
                                    <p:set>
                                      <p:cBhvr>
                                        <p:cTn id="27" dur="1" fill="hold">
                                          <p:stCondLst>
                                            <p:cond delay="0"/>
                                          </p:stCondLst>
                                        </p:cTn>
                                        <p:tgtEl>
                                          <p:spTgt spid="77"/>
                                        </p:tgtEl>
                                        <p:attrNameLst>
                                          <p:attrName>style.visibility</p:attrName>
                                        </p:attrNameLst>
                                      </p:cBhvr>
                                      <p:to>
                                        <p:strVal val="visible"/>
                                      </p:to>
                                    </p:set>
                                    <p:animEffect transition="in" filter="fade">
                                      <p:cBhvr>
                                        <p:cTn id="28" dur="500"/>
                                        <p:tgtEl>
                                          <p:spTgt spid="77"/>
                                        </p:tgtEl>
                                      </p:cBhvr>
                                    </p:animEffect>
                                  </p:childTnLst>
                                </p:cTn>
                              </p:par>
                            </p:childTnLst>
                          </p:cTn>
                        </p:par>
                      </p:childTnLst>
                    </p:cTn>
                  </p:par>
                  <p:par>
                    <p:cTn id="29" fill="hold" nodeType="clickPar">
                      <p:stCondLst>
                        <p:cond delay="indefinite"/>
                        <p:cond evt="onBegin" delay="0">
                          <p:tn val="28"/>
                        </p:cond>
                      </p:stCondLst>
                      <p:childTnLst>
                        <p:par>
                          <p:cTn id="30" fill="hold" nodeType="withGroup">
                            <p:stCondLst>
                              <p:cond delay="indefinite"/>
                            </p:stCondLst>
                          </p:cTn>
                        </p:par>
                        <p:par>
                          <p:cTn id="31" fill="hold" nodeType="after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par>
                          <p:cTn id="35" fill="hold" nodeType="withGroup">
                            <p:stCondLst>
                              <p:cond delay="500"/>
                            </p:stCondLst>
                            <p:childTnLst>
                              <p:par>
                                <p:cTn id="36" presetID="53" presetClass="entr" presetSubtype="0" fill="hold" nodeType="afterEffect">
                                  <p:childTnLst>
                                    <p:set>
                                      <p:cBhvr>
                                        <p:cTn id="37" dur="1" fill="hold">
                                          <p:stCondLst>
                                            <p:cond delay="0"/>
                                          </p:stCondLst>
                                        </p:cTn>
                                        <p:tgtEl>
                                          <p:spTgt spid="126"/>
                                        </p:tgtEl>
                                        <p:attrNameLst>
                                          <p:attrName>style.visibility</p:attrName>
                                        </p:attrNameLst>
                                      </p:cBhvr>
                                      <p:to>
                                        <p:strVal val="visible"/>
                                      </p:to>
                                    </p:set>
                                    <p:anim calcmode="lin" valueType="num">
                                      <p:cBhvr>
                                        <p:cTn id="38" dur="500" fill="hold"/>
                                        <p:tgtEl>
                                          <p:spTgt spid="126"/>
                                        </p:tgtEl>
                                        <p:attrNameLst>
                                          <p:attrName>ppt_w</p:attrName>
                                        </p:attrNameLst>
                                      </p:cBhvr>
                                      <p:tavLst>
                                        <p:tav tm="0">
                                          <p:val>
                                            <p:fltVal val="0"/>
                                          </p:val>
                                        </p:tav>
                                        <p:tav tm="100000">
                                          <p:val>
                                            <p:strVal val="#ppt_w"/>
                                          </p:val>
                                        </p:tav>
                                      </p:tavLst>
                                    </p:anim>
                                    <p:anim calcmode="lin" valueType="num">
                                      <p:cBhvr>
                                        <p:cTn id="39" dur="500" fill="hold"/>
                                        <p:tgtEl>
                                          <p:spTgt spid="126"/>
                                        </p:tgtEl>
                                        <p:attrNameLst>
                                          <p:attrName>ppt_h</p:attrName>
                                        </p:attrNameLst>
                                      </p:cBhvr>
                                      <p:tavLst>
                                        <p:tav tm="0">
                                          <p:val>
                                            <p:fltVal val="0"/>
                                          </p:val>
                                        </p:tav>
                                        <p:tav tm="100000">
                                          <p:val>
                                            <p:strVal val="#ppt_h"/>
                                          </p:val>
                                        </p:tav>
                                      </p:tavLst>
                                    </p:anim>
                                    <p:animEffect transition="in" filter="fade">
                                      <p:cBhvr>
                                        <p:cTn id="40" dur="500"/>
                                        <p:tgtEl>
                                          <p:spTgt spid="126"/>
                                        </p:tgtEl>
                                      </p:cBhvr>
                                    </p:animEffect>
                                  </p:childTnLst>
                                </p:cTn>
                              </p:par>
                            </p:childTnLst>
                          </p:cTn>
                        </p:par>
                      </p:childTnLst>
                    </p:cTn>
                  </p:par>
                  <p:par>
                    <p:cTn id="41" fill="hold" nodeType="clickPar">
                      <p:stCondLst>
                        <p:cond delay="indefinite"/>
                        <p:cond evt="onBegin" delay="0">
                          <p:tn val="40"/>
                        </p:cond>
                      </p:stCondLst>
                      <p:childTnLst>
                        <p:par>
                          <p:cTn id="42" fill="hold" nodeType="withGroup">
                            <p:stCondLst>
                              <p:cond delay="indefinite"/>
                            </p:stCondLst>
                          </p:cTn>
                        </p:par>
                        <p:par>
                          <p:cTn id="43" fill="hold" nodeType="afterGroup">
                            <p:stCondLst>
                              <p:cond delay="0"/>
                            </p:stCondLst>
                            <p:childTnLst>
                              <p:par>
                                <p:cTn id="44" presetID="10" presetClass="entr" presetSubtype="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par>
                          <p:cTn id="47" fill="hold" nodeType="withGroup">
                            <p:stCondLst>
                              <p:cond delay="500"/>
                            </p:stCondLst>
                            <p:childTnLst>
                              <p:par>
                                <p:cTn id="48" presetID="53" presetClass="entr" presetSubtype="0" fill="hold" nodeType="afterEffect">
                                  <p:childTnLst>
                                    <p:set>
                                      <p:cBhvr>
                                        <p:cTn id="49" dur="1" fill="hold">
                                          <p:stCondLst>
                                            <p:cond delay="0"/>
                                          </p:stCondLst>
                                        </p:cTn>
                                        <p:tgtEl>
                                          <p:spTgt spid="114"/>
                                        </p:tgtEl>
                                        <p:attrNameLst>
                                          <p:attrName>style.visibility</p:attrName>
                                        </p:attrNameLst>
                                      </p:cBhvr>
                                      <p:to>
                                        <p:strVal val="visible"/>
                                      </p:to>
                                    </p:set>
                                    <p:anim calcmode="lin" valueType="num">
                                      <p:cBhvr>
                                        <p:cTn id="50" dur="500" fill="hold"/>
                                        <p:tgtEl>
                                          <p:spTgt spid="114"/>
                                        </p:tgtEl>
                                        <p:attrNameLst>
                                          <p:attrName>ppt_w</p:attrName>
                                        </p:attrNameLst>
                                      </p:cBhvr>
                                      <p:tavLst>
                                        <p:tav tm="0">
                                          <p:val>
                                            <p:fltVal val="0"/>
                                          </p:val>
                                        </p:tav>
                                        <p:tav tm="100000">
                                          <p:val>
                                            <p:strVal val="#ppt_w"/>
                                          </p:val>
                                        </p:tav>
                                      </p:tavLst>
                                    </p:anim>
                                    <p:anim calcmode="lin" valueType="num">
                                      <p:cBhvr>
                                        <p:cTn id="51" dur="500" fill="hold"/>
                                        <p:tgtEl>
                                          <p:spTgt spid="114"/>
                                        </p:tgtEl>
                                        <p:attrNameLst>
                                          <p:attrName>ppt_h</p:attrName>
                                        </p:attrNameLst>
                                      </p:cBhvr>
                                      <p:tavLst>
                                        <p:tav tm="0">
                                          <p:val>
                                            <p:fltVal val="0"/>
                                          </p:val>
                                        </p:tav>
                                        <p:tav tm="100000">
                                          <p:val>
                                            <p:strVal val="#ppt_h"/>
                                          </p:val>
                                        </p:tav>
                                      </p:tavLst>
                                    </p:anim>
                                    <p:animEffect transition="in" filter="fade">
                                      <p:cBhvr>
                                        <p:cTn id="52" dur="500"/>
                                        <p:tgtEl>
                                          <p:spTgt spid="114"/>
                                        </p:tgtEl>
                                      </p:cBhvr>
                                    </p:animEffect>
                                  </p:childTnLst>
                                </p:cTn>
                              </p:par>
                            </p:childTnLst>
                          </p:cTn>
                        </p:par>
                      </p:childTnLst>
                    </p:cTn>
                  </p:par>
                  <p:par>
                    <p:cTn id="53" fill="hold" nodeType="clickPar">
                      <p:stCondLst>
                        <p:cond delay="indefinite"/>
                        <p:cond evt="onBegin" delay="0">
                          <p:tn val="52"/>
                        </p:cond>
                      </p:stCondLst>
                      <p:childTnLst>
                        <p:par>
                          <p:cTn id="54" fill="hold" nodeType="withGroup">
                            <p:stCondLst>
                              <p:cond delay="indefinite"/>
                            </p:stCondLst>
                          </p:cTn>
                        </p:par>
                        <p:par>
                          <p:cTn id="55" fill="hold" nodeType="afterGroup">
                            <p:stCondLst>
                              <p:cond delay="0"/>
                            </p:stCondLst>
                            <p:childTnLst>
                              <p:par>
                                <p:cTn id="56" presetID="53" presetClass="entr" presetSubtype="0" fill="hold" nodeType="click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fltVal val="0"/>
                                          </p:val>
                                        </p:tav>
                                        <p:tav tm="100000">
                                          <p:val>
                                            <p:strVal val="#ppt_w"/>
                                          </p:val>
                                        </p:tav>
                                      </p:tavLst>
                                    </p:anim>
                                    <p:anim calcmode="lin" valueType="num">
                                      <p:cBhvr>
                                        <p:cTn id="59" dur="500" fill="hold"/>
                                        <p:tgtEl>
                                          <p:spTgt spid="22"/>
                                        </p:tgtEl>
                                        <p:attrNameLst>
                                          <p:attrName>ppt_h</p:attrName>
                                        </p:attrNameLst>
                                      </p:cBhvr>
                                      <p:tavLst>
                                        <p:tav tm="0">
                                          <p:val>
                                            <p:fltVal val="0"/>
                                          </p:val>
                                        </p:tav>
                                        <p:tav tm="100000">
                                          <p:val>
                                            <p:strVal val="#ppt_h"/>
                                          </p:val>
                                        </p:tav>
                                      </p:tavLst>
                                    </p:anim>
                                    <p:animEffect transition="in" filter="fade">
                                      <p:cBhvr>
                                        <p:cTn id="60" dur="500"/>
                                        <p:tgtEl>
                                          <p:spTgt spid="22"/>
                                        </p:tgtEl>
                                      </p:cBhvr>
                                    </p:animEffect>
                                  </p:childTnLst>
                                </p:cTn>
                              </p:par>
                            </p:childTnLst>
                          </p:cTn>
                        </p:par>
                        <p:par>
                          <p:cTn id="61" fill="hold" nodeType="withGroup">
                            <p:stCondLst>
                              <p:cond delay="500"/>
                            </p:stCondLst>
                            <p:childTnLst>
                              <p:par>
                                <p:cTn id="62" presetID="53" presetClass="entr" presetSubtype="0" fill="hold" nodeType="afterEffect">
                                  <p:childTnLst>
                                    <p:set>
                                      <p:cBhvr>
                                        <p:cTn id="63" dur="1" fill="hold">
                                          <p:stCondLst>
                                            <p:cond delay="0"/>
                                          </p:stCondLst>
                                        </p:cTn>
                                        <p:tgtEl>
                                          <p:spTgt spid="102"/>
                                        </p:tgtEl>
                                        <p:attrNameLst>
                                          <p:attrName>style.visibility</p:attrName>
                                        </p:attrNameLst>
                                      </p:cBhvr>
                                      <p:to>
                                        <p:strVal val="visible"/>
                                      </p:to>
                                    </p:set>
                                    <p:anim calcmode="lin" valueType="num">
                                      <p:cBhvr>
                                        <p:cTn id="64" dur="500" fill="hold"/>
                                        <p:tgtEl>
                                          <p:spTgt spid="102"/>
                                        </p:tgtEl>
                                        <p:attrNameLst>
                                          <p:attrName>ppt_w</p:attrName>
                                        </p:attrNameLst>
                                      </p:cBhvr>
                                      <p:tavLst>
                                        <p:tav tm="0">
                                          <p:val>
                                            <p:fltVal val="0"/>
                                          </p:val>
                                        </p:tav>
                                        <p:tav tm="100000">
                                          <p:val>
                                            <p:strVal val="#ppt_w"/>
                                          </p:val>
                                        </p:tav>
                                      </p:tavLst>
                                    </p:anim>
                                    <p:anim calcmode="lin" valueType="num">
                                      <p:cBhvr>
                                        <p:cTn id="65" dur="500" fill="hold"/>
                                        <p:tgtEl>
                                          <p:spTgt spid="102"/>
                                        </p:tgtEl>
                                        <p:attrNameLst>
                                          <p:attrName>ppt_h</p:attrName>
                                        </p:attrNameLst>
                                      </p:cBhvr>
                                      <p:tavLst>
                                        <p:tav tm="0">
                                          <p:val>
                                            <p:fltVal val="0"/>
                                          </p:val>
                                        </p:tav>
                                        <p:tav tm="100000">
                                          <p:val>
                                            <p:strVal val="#ppt_h"/>
                                          </p:val>
                                        </p:tav>
                                      </p:tavLst>
                                    </p:anim>
                                    <p:animEffect transition="in" filter="fade">
                                      <p:cBhvr>
                                        <p:cTn id="66" dur="500"/>
                                        <p:tgtEl>
                                          <p:spTgt spid="102"/>
                                        </p:tgtEl>
                                      </p:cBhvr>
                                    </p:animEffect>
                                  </p:childTnLst>
                                </p:cTn>
                              </p:par>
                            </p:childTnLst>
                          </p:cTn>
                        </p:par>
                        <p:par>
                          <p:cTn id="67" fill="hold" nodeType="withGroup">
                            <p:stCondLst>
                              <p:cond delay="1000"/>
                            </p:stCondLst>
                            <p:childTnLst>
                              <p:par>
                                <p:cTn id="68" presetID="22" presetClass="entr" presetSubtype="8" fill="hold" grpId="4" nodeType="afterEffect">
                                  <p:childTnLst>
                                    <p:set>
                                      <p:cBhvr>
                                        <p:cTn id="69" dur="1" fill="hold">
                                          <p:stCondLst>
                                            <p:cond delay="0"/>
                                          </p:stCondLst>
                                        </p:cTn>
                                        <p:tgtEl>
                                          <p:spTgt spid="87"/>
                                        </p:tgtEl>
                                        <p:attrNameLst>
                                          <p:attrName>style.visibility</p:attrName>
                                        </p:attrNameLst>
                                      </p:cBhvr>
                                      <p:to>
                                        <p:strVal val="visible"/>
                                      </p:to>
                                    </p:set>
                                    <p:animEffect transition="in" filter="wipe(left)">
                                      <p:cBhvr>
                                        <p:cTn id="70" dur="500"/>
                                        <p:tgtEl>
                                          <p:spTgt spid="87"/>
                                        </p:tgtEl>
                                      </p:cBhvr>
                                    </p:animEffect>
                                  </p:childTnLst>
                                </p:cTn>
                              </p:par>
                            </p:childTnLst>
                          </p:cTn>
                        </p:par>
                        <p:par>
                          <p:cTn id="71" fill="hold" nodeType="withGroup">
                            <p:stCondLst>
                              <p:cond delay="1500"/>
                            </p:stCondLst>
                            <p:childTnLst>
                              <p:par>
                                <p:cTn id="72" presetID="22" presetClass="entr" presetSubtype="8" fill="hold" grpId="5" nodeType="afterEffect">
                                  <p:childTnLst>
                                    <p:set>
                                      <p:cBhvr>
                                        <p:cTn id="73" dur="1" fill="hold">
                                          <p:stCondLst>
                                            <p:cond delay="0"/>
                                          </p:stCondLst>
                                        </p:cTn>
                                        <p:tgtEl>
                                          <p:spTgt spid="88"/>
                                        </p:tgtEl>
                                        <p:attrNameLst>
                                          <p:attrName>style.visibility</p:attrName>
                                        </p:attrNameLst>
                                      </p:cBhvr>
                                      <p:to>
                                        <p:strVal val="visible"/>
                                      </p:to>
                                    </p:set>
                                    <p:animEffect transition="in" filter="wipe(left)">
                                      <p:cBhvr>
                                        <p:cTn id="74" dur="500"/>
                                        <p:tgtEl>
                                          <p:spTgt spid="88"/>
                                        </p:tgtEl>
                                      </p:cBhvr>
                                    </p:animEffect>
                                  </p:childTnLst>
                                </p:cTn>
                              </p:par>
                            </p:childTnLst>
                          </p:cTn>
                        </p:par>
                        <p:par>
                          <p:cTn id="75" fill="hold" nodeType="withGroup">
                            <p:stCondLst>
                              <p:cond delay="2000"/>
                            </p:stCondLst>
                            <p:childTnLst>
                              <p:par>
                                <p:cTn id="76" presetID="22" presetClass="entr" presetSubtype="8" fill="hold" grpId="6" nodeType="afterEffect">
                                  <p:childTnLst>
                                    <p:set>
                                      <p:cBhvr>
                                        <p:cTn id="77" dur="1" fill="hold">
                                          <p:stCondLst>
                                            <p:cond delay="0"/>
                                          </p:stCondLst>
                                        </p:cTn>
                                        <p:tgtEl>
                                          <p:spTgt spid="89"/>
                                        </p:tgtEl>
                                        <p:attrNameLst>
                                          <p:attrName>style.visibility</p:attrName>
                                        </p:attrNameLst>
                                      </p:cBhvr>
                                      <p:to>
                                        <p:strVal val="visible"/>
                                      </p:to>
                                    </p:set>
                                    <p:animEffect transition="in" filter="wipe(left)">
                                      <p:cBhvr>
                                        <p:cTn id="78"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7" grpId="1" animBg="1"/>
      <p:bldP spid="93" grpId="2" animBg="1"/>
      <p:bldP spid="39" grpId="3"/>
      <p:bldP spid="87" grpId="4"/>
      <p:bldP spid="88" grpId="5"/>
      <p:bldP spid="89" grpId="6"/>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9433" y="206494"/>
            <a:ext cx="3816167" cy="523220"/>
          </a:xfrm>
          <a:prstGeom prst="rect">
            <a:avLst/>
          </a:prstGeom>
        </p:spPr>
        <p:txBody>
          <a:bodyPr wrap="square">
            <a:spAutoFit/>
          </a:bodyPr>
          <a:lstStyle/>
          <a:p>
            <a:r>
              <a:rPr lang="zh-CN" altLang="en-US" sz="2800" dirty="0"/>
              <a:t>三、法律职业的分类</a:t>
            </a:r>
          </a:p>
        </p:txBody>
      </p:sp>
      <p:sp>
        <p:nvSpPr>
          <p:cNvPr id="3" name="矩形 2"/>
          <p:cNvSpPr/>
          <p:nvPr/>
        </p:nvSpPr>
        <p:spPr>
          <a:xfrm>
            <a:off x="3180080" y="3166795"/>
            <a:ext cx="6096000" cy="646331"/>
          </a:xfrm>
          <a:prstGeom prst="rect">
            <a:avLst/>
          </a:prstGeom>
        </p:spPr>
        <p:txBody>
          <a:bodyPr>
            <a:spAutoFit/>
          </a:bodyPr>
          <a:lstStyle/>
          <a:p>
            <a:r>
              <a:rPr lang="zh-CN" altLang="en-US"/>
              <a:t/>
            </a:r>
            <a:br>
              <a:rPr lang="zh-CN" altLang="en-US"/>
            </a:br>
            <a:endParaRPr lang="zh-CN" altLang="en-US"/>
          </a:p>
        </p:txBody>
      </p:sp>
      <p:sp>
        <p:nvSpPr>
          <p:cNvPr id="4" name="矩形 3"/>
          <p:cNvSpPr/>
          <p:nvPr/>
        </p:nvSpPr>
        <p:spPr>
          <a:xfrm>
            <a:off x="1270000" y="3166794"/>
            <a:ext cx="7995920" cy="646331"/>
          </a:xfrm>
          <a:prstGeom prst="rect">
            <a:avLst/>
          </a:prstGeom>
        </p:spPr>
        <p:txBody>
          <a:bodyPr wrap="square">
            <a:spAutoFit/>
          </a:bodyPr>
          <a:lstStyle/>
          <a:p>
            <a:r>
              <a:rPr lang="zh-CN" altLang="en-US" dirty="0"/>
              <a:t/>
            </a:r>
            <a:br>
              <a:rPr lang="zh-CN" altLang="en-US" dirty="0"/>
            </a:br>
            <a:endParaRPr lang="zh-CN" altLang="en-US" dirty="0"/>
          </a:p>
        </p:txBody>
      </p:sp>
      <p:sp>
        <p:nvSpPr>
          <p:cNvPr id="5" name="矩形 4"/>
          <p:cNvSpPr/>
          <p:nvPr/>
        </p:nvSpPr>
        <p:spPr>
          <a:xfrm>
            <a:off x="3180080" y="3166795"/>
            <a:ext cx="6096000" cy="646331"/>
          </a:xfrm>
          <a:prstGeom prst="rect">
            <a:avLst/>
          </a:prstGeom>
        </p:spPr>
        <p:txBody>
          <a:bodyPr>
            <a:spAutoFit/>
          </a:bodyPr>
          <a:lstStyle/>
          <a:p>
            <a:r>
              <a:rPr lang="zh-CN" altLang="en-US" dirty="0"/>
              <a:t/>
            </a:r>
            <a:br>
              <a:rPr lang="zh-CN" altLang="en-US" dirty="0"/>
            </a:br>
            <a:endParaRPr lang="zh-CN" altLang="en-US" dirty="0"/>
          </a:p>
        </p:txBody>
      </p:sp>
      <p:sp>
        <p:nvSpPr>
          <p:cNvPr id="6" name="矩形 5"/>
          <p:cNvSpPr/>
          <p:nvPr/>
        </p:nvSpPr>
        <p:spPr>
          <a:xfrm>
            <a:off x="3180080" y="3166795"/>
            <a:ext cx="6096000" cy="646331"/>
          </a:xfrm>
          <a:prstGeom prst="rect">
            <a:avLst/>
          </a:prstGeom>
        </p:spPr>
        <p:txBody>
          <a:bodyPr>
            <a:spAutoFit/>
          </a:bodyPr>
          <a:lstStyle/>
          <a:p>
            <a:r>
              <a:rPr lang="zh-CN" altLang="en-US" dirty="0"/>
              <a:t/>
            </a:r>
            <a:br>
              <a:rPr lang="zh-CN" altLang="en-US" dirty="0"/>
            </a:br>
            <a:endParaRPr lang="zh-CN" altLang="en-US" dirty="0"/>
          </a:p>
        </p:txBody>
      </p:sp>
      <p:sp>
        <p:nvSpPr>
          <p:cNvPr id="7" name="矩形 6"/>
          <p:cNvSpPr/>
          <p:nvPr/>
        </p:nvSpPr>
        <p:spPr>
          <a:xfrm>
            <a:off x="3180080" y="3166795"/>
            <a:ext cx="6096000" cy="646331"/>
          </a:xfrm>
          <a:prstGeom prst="rect">
            <a:avLst/>
          </a:prstGeom>
        </p:spPr>
        <p:txBody>
          <a:bodyPr>
            <a:spAutoFit/>
          </a:bodyPr>
          <a:lstStyle/>
          <a:p>
            <a:r>
              <a:rPr lang="zh-CN" altLang="en-US" dirty="0"/>
              <a:t/>
            </a:r>
            <a:br>
              <a:rPr lang="zh-CN" altLang="en-US" dirty="0"/>
            </a:br>
            <a:endParaRPr lang="zh-CN" altLang="en-US" dirty="0"/>
          </a:p>
        </p:txBody>
      </p:sp>
      <p:sp>
        <p:nvSpPr>
          <p:cNvPr id="9" name="矩形 8"/>
          <p:cNvSpPr/>
          <p:nvPr/>
        </p:nvSpPr>
        <p:spPr>
          <a:xfrm>
            <a:off x="3180080" y="3166795"/>
            <a:ext cx="6096000" cy="646331"/>
          </a:xfrm>
          <a:prstGeom prst="rect">
            <a:avLst/>
          </a:prstGeom>
        </p:spPr>
        <p:txBody>
          <a:bodyPr>
            <a:spAutoFit/>
          </a:bodyPr>
          <a:lstStyle/>
          <a:p>
            <a:r>
              <a:rPr lang="zh-CN" altLang="en-US" dirty="0"/>
              <a:t/>
            </a:r>
            <a:br>
              <a:rPr lang="zh-CN" altLang="en-US" dirty="0"/>
            </a:br>
            <a:endParaRPr lang="zh-CN" altLang="en-US" dirty="0"/>
          </a:p>
        </p:txBody>
      </p:sp>
      <p:sp>
        <p:nvSpPr>
          <p:cNvPr id="10" name="矩形 9"/>
          <p:cNvSpPr/>
          <p:nvPr/>
        </p:nvSpPr>
        <p:spPr>
          <a:xfrm>
            <a:off x="3180080" y="3166795"/>
            <a:ext cx="6096000" cy="646331"/>
          </a:xfrm>
          <a:prstGeom prst="rect">
            <a:avLst/>
          </a:prstGeom>
        </p:spPr>
        <p:txBody>
          <a:bodyPr>
            <a:spAutoFit/>
          </a:bodyPr>
          <a:lstStyle/>
          <a:p>
            <a:r>
              <a:rPr lang="zh-CN" altLang="en-US" dirty="0"/>
              <a:t/>
            </a:r>
            <a:br>
              <a:rPr lang="zh-CN" altLang="en-US" dirty="0"/>
            </a:br>
            <a:endParaRPr lang="zh-CN" altLang="en-US" dirty="0"/>
          </a:p>
        </p:txBody>
      </p:sp>
      <p:sp>
        <p:nvSpPr>
          <p:cNvPr id="11" name="文本框 10"/>
          <p:cNvSpPr txBox="1"/>
          <p:nvPr/>
        </p:nvSpPr>
        <p:spPr>
          <a:xfrm>
            <a:off x="919480" y="960502"/>
            <a:ext cx="3124200" cy="523220"/>
          </a:xfrm>
          <a:prstGeom prst="rect">
            <a:avLst/>
          </a:prstGeom>
          <a:noFill/>
        </p:spPr>
        <p:txBody>
          <a:bodyPr wrap="square" rtlCol="0">
            <a:spAutoFit/>
          </a:bodyPr>
          <a:lstStyle/>
          <a:p>
            <a:r>
              <a:rPr lang="zh-CN" altLang="en-US" sz="2800" dirty="0"/>
              <a:t>英美法系国家</a:t>
            </a:r>
          </a:p>
        </p:txBody>
      </p:sp>
      <p:sp>
        <p:nvSpPr>
          <p:cNvPr id="12" name="文本框 11"/>
          <p:cNvSpPr txBox="1"/>
          <p:nvPr/>
        </p:nvSpPr>
        <p:spPr>
          <a:xfrm>
            <a:off x="1005840" y="1609700"/>
            <a:ext cx="1361440" cy="523220"/>
          </a:xfrm>
          <a:prstGeom prst="rect">
            <a:avLst/>
          </a:prstGeom>
          <a:noFill/>
        </p:spPr>
        <p:txBody>
          <a:bodyPr wrap="square" rtlCol="0">
            <a:spAutoFit/>
          </a:bodyPr>
          <a:lstStyle/>
          <a:p>
            <a:r>
              <a:rPr lang="zh-CN" altLang="en-US" sz="2800" dirty="0"/>
              <a:t>英国</a:t>
            </a:r>
          </a:p>
        </p:txBody>
      </p:sp>
      <p:sp>
        <p:nvSpPr>
          <p:cNvPr id="13" name="文本框 12"/>
          <p:cNvSpPr txBox="1"/>
          <p:nvPr/>
        </p:nvSpPr>
        <p:spPr>
          <a:xfrm>
            <a:off x="919480" y="2151176"/>
            <a:ext cx="7152640" cy="523220"/>
          </a:xfrm>
          <a:prstGeom prst="rect">
            <a:avLst/>
          </a:prstGeom>
          <a:noFill/>
        </p:spPr>
        <p:txBody>
          <a:bodyPr wrap="square" rtlCol="0">
            <a:spAutoFit/>
          </a:bodyPr>
          <a:lstStyle/>
          <a:p>
            <a:r>
              <a:rPr lang="zh-CN" altLang="en-US" sz="2800" dirty="0"/>
              <a:t>包括职业法官和职业律师，但是一般指律师</a:t>
            </a:r>
          </a:p>
        </p:txBody>
      </p:sp>
      <p:sp>
        <p:nvSpPr>
          <p:cNvPr id="14" name="矩形 13"/>
          <p:cNvSpPr/>
          <p:nvPr/>
        </p:nvSpPr>
        <p:spPr>
          <a:xfrm>
            <a:off x="751840" y="4638858"/>
            <a:ext cx="6096000" cy="523220"/>
          </a:xfrm>
          <a:prstGeom prst="rect">
            <a:avLst/>
          </a:prstGeom>
        </p:spPr>
        <p:txBody>
          <a:bodyPr>
            <a:spAutoFit/>
          </a:bodyPr>
          <a:lstStyle/>
          <a:p>
            <a:r>
              <a:rPr lang="zh-CN" altLang="en-US" sz="2800" dirty="0"/>
              <a:t>美国</a:t>
            </a:r>
          </a:p>
        </p:txBody>
      </p:sp>
      <p:sp>
        <p:nvSpPr>
          <p:cNvPr id="15" name="文本框 14"/>
          <p:cNvSpPr txBox="1"/>
          <p:nvPr/>
        </p:nvSpPr>
        <p:spPr>
          <a:xfrm>
            <a:off x="751840" y="5365819"/>
            <a:ext cx="10952480" cy="523220"/>
          </a:xfrm>
          <a:prstGeom prst="rect">
            <a:avLst/>
          </a:prstGeom>
          <a:noFill/>
        </p:spPr>
        <p:txBody>
          <a:bodyPr wrap="square" rtlCol="0">
            <a:spAutoFit/>
          </a:bodyPr>
          <a:lstStyle/>
          <a:p>
            <a:r>
              <a:rPr lang="zh-CN" altLang="en-US" sz="2800" dirty="0"/>
              <a:t>法官，私人开业律师，公司法律顾问，政府部门法律官员，法学教师</a:t>
            </a:r>
          </a:p>
        </p:txBody>
      </p:sp>
      <p:sp>
        <p:nvSpPr>
          <p:cNvPr id="16" name="文本框 15"/>
          <p:cNvSpPr txBox="1"/>
          <p:nvPr/>
        </p:nvSpPr>
        <p:spPr>
          <a:xfrm>
            <a:off x="1005840" y="2755686"/>
            <a:ext cx="10952480" cy="1815882"/>
          </a:xfrm>
          <a:prstGeom prst="rect">
            <a:avLst/>
          </a:prstGeom>
          <a:noFill/>
        </p:spPr>
        <p:txBody>
          <a:bodyPr wrap="square" rtlCol="0">
            <a:spAutoFit/>
          </a:bodyPr>
          <a:lstStyle/>
          <a:p>
            <a:r>
              <a:rPr lang="zh-CN" altLang="en-US" sz="2800" dirty="0"/>
              <a:t>大律师，能在英国上级法院执行律师职业的律师，一般精通某门法律或某类案件。</a:t>
            </a:r>
            <a:endParaRPr lang="en-US" altLang="zh-CN" sz="2800" dirty="0"/>
          </a:p>
          <a:p>
            <a:r>
              <a:rPr lang="zh-CN" altLang="en-US" sz="2800" dirty="0"/>
              <a:t>小律师，  直接受当事人委托，在下级法院或诉讼外执行律师职业，为当事人提供法律服务。</a:t>
            </a:r>
            <a:endParaRPr lang="zh-CN" altLang="en-US" sz="2800" b="1" dirty="0"/>
          </a:p>
        </p:txBody>
      </p:sp>
    </p:spTree>
    <p:extLst>
      <p:ext uri="{BB962C8B-B14F-4D97-AF65-F5344CB8AC3E}">
        <p14:creationId xmlns:p14="http://schemas.microsoft.com/office/powerpoint/2010/main" val="3520819158"/>
      </p:ext>
    </p:extLst>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98141" y="1243257"/>
            <a:ext cx="2291068" cy="470513"/>
            <a:chOff x="795187" y="1377917"/>
            <a:chExt cx="2860863" cy="470513"/>
          </a:xfrm>
        </p:grpSpPr>
        <p:sp>
          <p:nvSpPr>
            <p:cNvPr id="26" name="矩形: 圆角 25"/>
            <p:cNvSpPr/>
            <p:nvPr/>
          </p:nvSpPr>
          <p:spPr>
            <a:xfrm>
              <a:off x="795187" y="1397548"/>
              <a:ext cx="2157564" cy="431252"/>
            </a:xfrm>
            <a:prstGeom prst="roundRect">
              <a:avLst/>
            </a:prstGeom>
            <a:solidFill>
              <a:srgbClr val="EC70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38100" dist="38100" dir="2700000" algn="tl">
                    <a:srgbClr val="000000">
                      <a:alpha val="43137"/>
                    </a:srgbClr>
                  </a:outerShdw>
                </a:effectLst>
              </a:endParaRPr>
            </a:p>
          </p:txBody>
        </p:sp>
        <p:sp>
          <p:nvSpPr>
            <p:cNvPr id="27" name="矩形 26"/>
            <p:cNvSpPr/>
            <p:nvPr/>
          </p:nvSpPr>
          <p:spPr>
            <a:xfrm>
              <a:off x="1005957" y="1377917"/>
              <a:ext cx="2650093" cy="470513"/>
            </a:xfrm>
            <a:prstGeom prst="rect">
              <a:avLst/>
            </a:prstGeom>
          </p:spPr>
          <p:txBody>
            <a:bodyPr wrap="square">
              <a:spAutoFit/>
            </a:bodyPr>
            <a:lstStyle/>
            <a:p>
              <a:pPr>
                <a:lnSpc>
                  <a:spcPct val="110000"/>
                </a:lnSpc>
              </a:pPr>
              <a:r>
                <a:rPr lang="zh-CN" altLang="en-US" sz="2400" b="1">
                  <a:solidFill>
                    <a:schemeClr val="bg1"/>
                  </a:solidFill>
                  <a:effectLst>
                    <a:outerShdw blurRad="38100" dist="38100" dir="2700000" algn="tl">
                      <a:srgbClr val="000000">
                        <a:alpha val="43137"/>
                      </a:srgbClr>
                    </a:outerShdw>
                  </a:effectLst>
                  <a:latin typeface="思源宋体 CN Heavy" panose="02020900000000000000" pitchFamily="18" charset="-122"/>
                  <a:ea typeface="思源宋体 CN Heavy" panose="02020900000000000000" pitchFamily="18" charset="-122"/>
                </a:rPr>
                <a:t>要点回顾</a:t>
              </a:r>
            </a:p>
          </p:txBody>
        </p:sp>
      </p:grpSp>
      <p:grpSp>
        <p:nvGrpSpPr>
          <p:cNvPr id="38" name="组合 74"/>
          <p:cNvGrpSpPr/>
          <p:nvPr/>
        </p:nvGrpSpPr>
        <p:grpSpPr>
          <a:xfrm>
            <a:off x="1017804" y="2630325"/>
            <a:ext cx="2611468" cy="2271439"/>
            <a:chOff x="7562320" y="897326"/>
            <a:chExt cx="2164994" cy="1905223"/>
          </a:xfrm>
        </p:grpSpPr>
        <p:sp>
          <p:nvSpPr>
            <p:cNvPr id="39" name="Freeform 5"/>
            <p:cNvSpPr/>
            <p:nvPr/>
          </p:nvSpPr>
          <p:spPr bwMode="auto">
            <a:xfrm>
              <a:off x="7562320" y="897326"/>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gradFill flip="none" rotWithShape="1">
              <a:gsLst>
                <a:gs pos="100000">
                  <a:srgbClr val="FFFFFF">
                    <a:lumMod val="100000"/>
                  </a:srgbClr>
                </a:gs>
                <a:gs pos="0">
                  <a:srgbClr val="D9D9DA"/>
                </a:gs>
              </a:gsLst>
              <a:lin ang="2700000" scaled="1"/>
            </a:gradFill>
            <a:ln w="28575" cap="flat" cmpd="sng" algn="ctr">
              <a:gradFill flip="none" rotWithShape="1">
                <a:gsLst>
                  <a:gs pos="100000">
                    <a:srgbClr val="FFFFFF"/>
                  </a:gs>
                  <a:gs pos="0">
                    <a:srgbClr val="D9D9DA"/>
                  </a:gs>
                </a:gsLst>
                <a:lin ang="13500000" scaled="1"/>
              </a:gradFill>
              <a:prstDash val="solid"/>
              <a:miter lim="800000"/>
            </a:ln>
            <a:effectLst>
              <a:outerShdw blurRad="279400" dist="165100" dir="2700000" algn="t" rotWithShape="0">
                <a:prstClr val="black">
                  <a:alpha val="35000"/>
                </a:prstClr>
              </a:outerShdw>
            </a:effectLst>
          </p:spPr>
          <p:txBody>
            <a:bodyPr anchor="ctr"/>
            <a:lstStyle/>
            <a:p>
              <a:pPr algn="ctr">
                <a:defRPr/>
              </a:pPr>
              <a:endParaRPr lang="zh-CN" altLang="en-US" sz="2255" kern="0">
                <a:solidFill>
                  <a:prstClr val="white"/>
                </a:solidFill>
                <a:latin typeface="思源黑体 CN Medium" panose="020B0600000000000000" pitchFamily="34" charset="-122"/>
                <a:ea typeface="思源黑体 CN Medium" panose="020B0600000000000000" pitchFamily="34" charset="-122"/>
              </a:endParaRPr>
            </a:p>
          </p:txBody>
        </p:sp>
        <p:sp>
          <p:nvSpPr>
            <p:cNvPr id="40" name="Freeform 5"/>
            <p:cNvSpPr/>
            <p:nvPr/>
          </p:nvSpPr>
          <p:spPr bwMode="auto">
            <a:xfrm>
              <a:off x="7708467" y="1025939"/>
              <a:ext cx="1872695" cy="1647997"/>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14877"/>
            </a:solidFill>
            <a:ln w="28575">
              <a:noFill/>
            </a:ln>
            <a:effectLst>
              <a:outerShdw blurRad="279400" dist="76200" dir="2700000" sx="101000" sy="101000" algn="tl"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255">
                <a:solidFill>
                  <a:srgbClr val="FFFFFF"/>
                </a:solidFill>
                <a:latin typeface="思源黑体 CN Medium" panose="020B0600000000000000" pitchFamily="34" charset="-122"/>
                <a:ea typeface="思源黑体 CN Medium" panose="020B0600000000000000" pitchFamily="34" charset="-122"/>
              </a:endParaRPr>
            </a:p>
          </p:txBody>
        </p:sp>
      </p:grpSp>
      <p:sp>
        <p:nvSpPr>
          <p:cNvPr id="2" name="文本框 1"/>
          <p:cNvSpPr txBox="1"/>
          <p:nvPr/>
        </p:nvSpPr>
        <p:spPr>
          <a:xfrm>
            <a:off x="1961329" y="3190823"/>
            <a:ext cx="1560488" cy="769441"/>
          </a:xfrm>
          <a:prstGeom prst="rect">
            <a:avLst/>
          </a:prstGeom>
          <a:noFill/>
        </p:spPr>
        <p:txBody>
          <a:bodyPr wrap="square" rtlCol="0">
            <a:spAutoFit/>
          </a:bodyPr>
          <a:lstStyle/>
          <a:p>
            <a:r>
              <a:rPr lang="zh-CN" altLang="en-US" sz="4400">
                <a:solidFill>
                  <a:schemeClr val="bg1"/>
                </a:solidFill>
                <a:effectLst>
                  <a:reflection blurRad="6350" stA="55000" endA="300" endPos="45500" dir="5400000" sy="-100000" algn="bl" rotWithShape="0"/>
                </a:effectLst>
                <a:latin typeface="思源黑体 CN Medium" panose="020B0600000000000000" pitchFamily="34" charset="-122"/>
                <a:ea typeface="思源黑体 CN Medium" panose="020B0600000000000000" pitchFamily="34" charset="-122"/>
              </a:rPr>
              <a:t>掌 握</a:t>
            </a:r>
          </a:p>
        </p:txBody>
      </p:sp>
      <p:cxnSp>
        <p:nvCxnSpPr>
          <p:cNvPr id="48" name="直接连接符 47"/>
          <p:cNvCxnSpPr/>
          <p:nvPr/>
        </p:nvCxnSpPr>
        <p:spPr>
          <a:xfrm rot="16200000" flipH="1">
            <a:off x="3946379" y="3600638"/>
            <a:ext cx="0" cy="283866"/>
          </a:xfrm>
          <a:prstGeom prst="line">
            <a:avLst/>
          </a:prstGeom>
          <a:ln>
            <a:solidFill>
              <a:srgbClr val="014877"/>
            </a:solidFill>
            <a:prstDash val="sysDot"/>
            <a:tailEnd type="ova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bwMode="auto">
          <a:xfrm flipH="1">
            <a:off x="4431665" y="3044190"/>
            <a:ext cx="3935095" cy="521970"/>
          </a:xfrm>
          <a:prstGeom prst="rect">
            <a:avLst/>
          </a:prstGeom>
          <a:noFill/>
        </p:spPr>
        <p:txBody>
          <a:bodyPr wrap="square">
            <a:spAutoFit/>
          </a:bodyPr>
          <a:lstStyle/>
          <a:p>
            <a:pPr>
              <a:defRPr/>
            </a:pPr>
            <a:r>
              <a:rPr lang="zh-CN" altLang="en-US" sz="2800" b="1">
                <a:solidFill>
                  <a:srgbClr val="014877"/>
                </a:solidFill>
                <a:effectLst>
                  <a:reflection blurRad="6350" stA="19000" endPos="45500" dir="5400000" sy="-100000" algn="bl" rotWithShape="0"/>
                </a:effectLst>
                <a:latin typeface="思源黑体 CN Normal" panose="020B0400000000000000" pitchFamily="34" charset="-122"/>
                <a:ea typeface="思源黑体 CN Normal" panose="020B0400000000000000" pitchFamily="34" charset="-122"/>
              </a:rPr>
              <a:t>独立公正原则的含义</a:t>
            </a:r>
          </a:p>
        </p:txBody>
      </p:sp>
      <p:sp>
        <p:nvSpPr>
          <p:cNvPr id="24" name="文本框 23"/>
          <p:cNvSpPr txBox="1"/>
          <p:nvPr/>
        </p:nvSpPr>
        <p:spPr>
          <a:xfrm>
            <a:off x="3953510" y="3881755"/>
            <a:ext cx="4664710" cy="607695"/>
          </a:xfrm>
          <a:prstGeom prst="rect">
            <a:avLst/>
          </a:prstGeom>
          <a:noFill/>
        </p:spPr>
        <p:txBody>
          <a:bodyPr wrap="square" rtlCol="0" anchor="t">
            <a:spAutoFit/>
          </a:bodyPr>
          <a:lstStyle/>
          <a:p>
            <a:pPr lvl="0" algn="ctr" defTabSz="913765">
              <a:lnSpc>
                <a:spcPct val="120000"/>
              </a:lnSpc>
              <a:spcBef>
                <a:spcPct val="0"/>
              </a:spcBef>
              <a:defRPr/>
            </a:pPr>
            <a:r>
              <a:rPr lang="zh-CN" altLang="en-US" sz="2800" b="1">
                <a:solidFill>
                  <a:srgbClr val="014877"/>
                </a:solidFill>
                <a:effectLst>
                  <a:reflection blurRad="6350" stA="19000" endPos="45500" dir="5400000" sy="-100000" algn="bl" rotWithShape="0"/>
                </a:effectLst>
                <a:latin typeface="思源黑体 CN Normal" panose="020B0400000000000000" pitchFamily="34" charset="-122"/>
                <a:ea typeface="思源黑体 CN Normal" panose="020B0400000000000000" pitchFamily="34" charset="-122"/>
                <a:sym typeface="+mn-ea"/>
              </a:rPr>
              <a:t>仲裁员应当回避的情形</a:t>
            </a:r>
            <a:endParaRPr lang="zh-CN" altLang="en-US" sz="2800" b="1">
              <a:solidFill>
                <a:srgbClr val="014877"/>
              </a:solidFill>
              <a:effectLst>
                <a:reflection blurRad="6350" stA="19000" endPos="45500" dir="5400000" sy="-100000" algn="bl" rotWithShape="0"/>
              </a:effectLst>
              <a:latin typeface="思源黑体 CN Normal" panose="020B0400000000000000" pitchFamily="34" charset="-122"/>
              <a:ea typeface="思源黑体 CN Normal" panose="020B0400000000000000"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Tn>
                        </p:par>
                        <p:par>
                          <p:cTn id="5" fill="hold" nodeType="afterGroup">
                            <p:stCondLst>
                              <p:cond delay="0"/>
                            </p:stCondLst>
                            <p:childTnLst>
                              <p:par>
                                <p:cTn id="6" presetID="53" presetClass="entr" presetSubtype="0" fill="hold" nodeType="afterEffect">
                                  <p:stCondLst>
                                    <p:cond delay="0"/>
                                  </p:stCondLst>
                                  <p:childTnLst>
                                    <p:set>
                                      <p:cBhvr>
                                        <p:cTn id="7" dur="1" fill="hold">
                                          <p:stCondLst>
                                            <p:cond delay="0"/>
                                          </p:stCondLst>
                                        </p:cTn>
                                        <p:tgtEl>
                                          <p:spTgt spid="38"/>
                                        </p:tgtEl>
                                        <p:attrNameLst>
                                          <p:attrName>style.visibility</p:attrName>
                                        </p:attrNameLst>
                                      </p:cBhvr>
                                      <p:to>
                                        <p:strVal val="visible"/>
                                      </p:to>
                                    </p:set>
                                    <p:anim calcmode="lin" valueType="num">
                                      <p:cBhvr>
                                        <p:cTn id="8" dur="500" fill="hold"/>
                                        <p:tgtEl>
                                          <p:spTgt spid="38"/>
                                        </p:tgtEl>
                                        <p:attrNameLst>
                                          <p:attrName>ppt_w</p:attrName>
                                        </p:attrNameLst>
                                      </p:cBhvr>
                                      <p:tavLst>
                                        <p:tav tm="0">
                                          <p:val>
                                            <p:fltVal val="0"/>
                                          </p:val>
                                        </p:tav>
                                        <p:tav tm="100000">
                                          <p:val>
                                            <p:strVal val="#ppt_w"/>
                                          </p:val>
                                        </p:tav>
                                      </p:tavLst>
                                    </p:anim>
                                    <p:anim calcmode="lin" valueType="num">
                                      <p:cBhvr>
                                        <p:cTn id="9" dur="500" fill="hold"/>
                                        <p:tgtEl>
                                          <p:spTgt spid="38"/>
                                        </p:tgtEl>
                                        <p:attrNameLst>
                                          <p:attrName>ppt_h</p:attrName>
                                        </p:attrNameLst>
                                      </p:cBhvr>
                                      <p:tavLst>
                                        <p:tav tm="0">
                                          <p:val>
                                            <p:fltVal val="0"/>
                                          </p:val>
                                        </p:tav>
                                        <p:tav tm="100000">
                                          <p:val>
                                            <p:strVal val="#ppt_h"/>
                                          </p:val>
                                        </p:tav>
                                      </p:tavLst>
                                    </p:anim>
                                    <p:animEffect transition="in" filter="fade">
                                      <p:cBhvr>
                                        <p:cTn id="10" dur="500"/>
                                        <p:tgtEl>
                                          <p:spTgt spid="38"/>
                                        </p:tgtEl>
                                      </p:cBhvr>
                                    </p:animEffect>
                                  </p:childTnLst>
                                </p:cTn>
                              </p:par>
                            </p:childTnLst>
                          </p:cTn>
                        </p:par>
                        <p:par>
                          <p:cTn id="11" fill="hold" nodeType="withGroup">
                            <p:stCondLst>
                              <p:cond delay="500"/>
                            </p:stCondLst>
                            <p:childTnLst>
                              <p:par>
                                <p:cTn id="12" presetID="42" presetClass="entr" presetSubtype="0" fill="hold" grpId="0" nodeType="afterEffec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anim calcmode="lin" valueType="num">
                                      <p:cBhvr>
                                        <p:cTn id="15" dur="500" fill="hold"/>
                                        <p:tgtEl>
                                          <p:spTgt spid="2"/>
                                        </p:tgtEl>
                                        <p:attrNameLst>
                                          <p:attrName>ppt_x</p:attrName>
                                        </p:attrNameLst>
                                      </p:cBhvr>
                                      <p:tavLst>
                                        <p:tav tm="0">
                                          <p:val>
                                            <p:strVal val="#ppt_x"/>
                                          </p:val>
                                        </p:tav>
                                        <p:tav tm="100000">
                                          <p:val>
                                            <p:strVal val="#ppt_x"/>
                                          </p:val>
                                        </p:tav>
                                      </p:tavLst>
                                    </p:anim>
                                    <p:anim calcmode="lin" valueType="num">
                                      <p:cBhvr>
                                        <p:cTn id="16" dur="500" fill="hold"/>
                                        <p:tgtEl>
                                          <p:spTgt spid="2"/>
                                        </p:tgtEl>
                                        <p:attrNameLst>
                                          <p:attrName>ppt_y</p:attrName>
                                        </p:attrNameLst>
                                      </p:cBhvr>
                                      <p:tavLst>
                                        <p:tav tm="0">
                                          <p:val>
                                            <p:strVal val="#ppt_y+.1"/>
                                          </p:val>
                                        </p:tav>
                                        <p:tav tm="100000">
                                          <p:val>
                                            <p:strVal val="#ppt_y"/>
                                          </p:val>
                                        </p:tav>
                                      </p:tavLst>
                                    </p:anim>
                                  </p:childTnLst>
                                </p:cTn>
                              </p:par>
                            </p:childTnLst>
                          </p:cTn>
                        </p:par>
                        <p:par>
                          <p:cTn id="17" fill="hold" nodeType="withGroup">
                            <p:stCondLst>
                              <p:cond delay="1000"/>
                            </p:stCondLst>
                            <p:childTnLst>
                              <p:par>
                                <p:cTn id="18" presetID="22" presetClass="entr" presetSubtype="8" fill="hold" nodeType="afterEffect">
                                  <p:childTnLst>
                                    <p:set>
                                      <p:cBhvr>
                                        <p:cTn id="19" dur="1" fill="hold">
                                          <p:stCondLst>
                                            <p:cond delay="0"/>
                                          </p:stCondLst>
                                        </p:cTn>
                                        <p:tgtEl>
                                          <p:spTgt spid="48"/>
                                        </p:tgtEl>
                                        <p:attrNameLst>
                                          <p:attrName>style.visibility</p:attrName>
                                        </p:attrNameLst>
                                      </p:cBhvr>
                                      <p:to>
                                        <p:strVal val="visible"/>
                                      </p:to>
                                    </p:set>
                                    <p:animEffect transition="in" filter="wipe(left)">
                                      <p:cBhvr>
                                        <p:cTn id="20" dur="500"/>
                                        <p:tgtEl>
                                          <p:spTgt spid="48"/>
                                        </p:tgtEl>
                                      </p:cBhvr>
                                    </p:animEffect>
                                  </p:childTnLst>
                                </p:cTn>
                              </p:par>
                            </p:childTnLst>
                          </p:cTn>
                        </p:par>
                        <p:par>
                          <p:cTn id="21" fill="hold" nodeType="withGroup">
                            <p:stCondLst>
                              <p:cond delay="1500"/>
                            </p:stCondLst>
                            <p:childTnLst>
                              <p:par>
                                <p:cTn id="22" presetID="22" presetClass="entr" presetSubtype="8" fill="hold" grpId="1" nodeType="afterEffect">
                                  <p:childTnLst>
                                    <p:set>
                                      <p:cBhvr>
                                        <p:cTn id="23" dur="1" fill="hold">
                                          <p:stCondLst>
                                            <p:cond delay="0"/>
                                          </p:stCondLst>
                                        </p:cTn>
                                        <p:tgtEl>
                                          <p:spTgt spid="23"/>
                                        </p:tgtEl>
                                        <p:attrNameLst>
                                          <p:attrName>style.visibility</p:attrName>
                                        </p:attrNameLst>
                                      </p:cBhvr>
                                      <p:to>
                                        <p:strVal val="visible"/>
                                      </p:to>
                                    </p:set>
                                    <p:animEffect transition="in" filter="wipe(left)">
                                      <p:cBhvr>
                                        <p:cTn id="2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17"/>
          <p:cNvSpPr/>
          <p:nvPr/>
        </p:nvSpPr>
        <p:spPr>
          <a:xfrm>
            <a:off x="10784594" y="2250786"/>
            <a:ext cx="276363"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6" name="圆角矩形 18"/>
          <p:cNvSpPr/>
          <p:nvPr/>
        </p:nvSpPr>
        <p:spPr>
          <a:xfrm>
            <a:off x="10055623" y="2283906"/>
            <a:ext cx="552726" cy="553437"/>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7" name="圆角矩形 19"/>
          <p:cNvSpPr/>
          <p:nvPr/>
        </p:nvSpPr>
        <p:spPr>
          <a:xfrm>
            <a:off x="10973738" y="1455401"/>
            <a:ext cx="220113"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58" name="圆角矩形 20"/>
          <p:cNvSpPr/>
          <p:nvPr/>
        </p:nvSpPr>
        <p:spPr>
          <a:xfrm>
            <a:off x="10839199" y="851286"/>
            <a:ext cx="221335" cy="221862"/>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0" name="圆角矩形 22"/>
          <p:cNvSpPr/>
          <p:nvPr/>
        </p:nvSpPr>
        <p:spPr>
          <a:xfrm flipH="1">
            <a:off x="961094" y="1860261"/>
            <a:ext cx="276571" cy="276718"/>
          </a:xfrm>
          <a:prstGeom prst="flowChartConnector">
            <a:avLst/>
          </a:prstGeom>
          <a:solidFill>
            <a:srgbClr val="29BBD2"/>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2" name="圆角矩形 24"/>
          <p:cNvSpPr/>
          <p:nvPr/>
        </p:nvSpPr>
        <p:spPr>
          <a:xfrm flipH="1">
            <a:off x="819831" y="1455399"/>
            <a:ext cx="220278" cy="220643"/>
          </a:xfrm>
          <a:prstGeom prst="flowChartConnector">
            <a:avLst/>
          </a:prstGeom>
          <a:solidFill>
            <a:srgbClr val="006083"/>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63" name="圆角矩形 25"/>
          <p:cNvSpPr/>
          <p:nvPr/>
        </p:nvSpPr>
        <p:spPr>
          <a:xfrm flipH="1">
            <a:off x="961459" y="938916"/>
            <a:ext cx="221501" cy="221862"/>
          </a:xfrm>
          <a:prstGeom prst="flowChartConnector">
            <a:avLst/>
          </a:prstGeom>
          <a:solidFill>
            <a:srgbClr val="EC7016"/>
          </a:solidFill>
          <a:ln w="25400" cap="flat" cmpd="sng" algn="ctr">
            <a:noFill/>
            <a:prstDash val="solid"/>
            <a:miter lim="800000"/>
          </a:ln>
          <a:effectLst>
            <a:outerShdw blurRad="203200" dist="88900" dir="8100000" sx="102000" sy="102000" algn="tr" rotWithShape="0">
              <a:prstClr val="black">
                <a:alpha val="30000"/>
              </a:prstClr>
            </a:outerShdw>
          </a:effectLst>
        </p:spPr>
        <p:txBody>
          <a:bodyPr lIns="68555" tIns="34277" rIns="68555" bIns="34277" anchor="ctr"/>
          <a:lstStyle>
            <a:defPPr>
              <a:defRPr lang="zh-CN">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685800" rtl="0" eaLnBrk="1" fontAlgn="auto" latinLnBrk="0" hangingPunct="1">
              <a:lnSpc>
                <a:spcPct val="100000"/>
              </a:lnSpc>
              <a:spcBef>
                <a:spcPct val="0"/>
              </a:spcBef>
              <a:spcAft>
                <a:spcPct val="0"/>
              </a:spcAft>
              <a:buClrTx/>
              <a:buSzTx/>
              <a:buFontTx/>
              <a:buNone/>
              <a:defRPr/>
            </a:pPr>
            <a:endParaRPr kumimoji="0" lang="zh-CN" altLang="en-US" b="0" i="0" u="none" strike="noStrike" kern="1200" cap="none" spc="0" normalizeH="0" baseline="0" noProof="0">
              <a:ln>
                <a:noFill/>
              </a:ln>
              <a:solidFill>
                <a:sysClr val="window" lastClr="FFFFFF"/>
              </a:solidFill>
              <a:effectLst/>
              <a:uLnTx/>
              <a:uFillTx/>
              <a:latin typeface="Arial" pitchFamily="34" charset="0"/>
              <a:ea typeface="Microsoft YaHei" panose="020B0503020204020204" pitchFamily="34" charset="-122"/>
              <a:cs typeface="+mn-ea"/>
              <a:sym typeface="Arial" pitchFamily="34" charset="0"/>
            </a:endParaRPr>
          </a:p>
        </p:txBody>
      </p:sp>
      <p:sp>
        <p:nvSpPr>
          <p:cNvPr id="84" name="Oval 8"/>
          <p:cNvSpPr>
            <a:spLocks noChangeArrowheads="1"/>
          </p:cNvSpPr>
          <p:nvPr/>
        </p:nvSpPr>
        <p:spPr bwMode="auto">
          <a:xfrm>
            <a:off x="1732280" y="2139950"/>
            <a:ext cx="507365" cy="499110"/>
          </a:xfrm>
          <a:prstGeom prst="ellipse">
            <a:avLst/>
          </a:prstGeom>
          <a:solidFill>
            <a:srgbClr val="EC7016"/>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06" tIns="45703" rIns="91406" bIns="45703" numCol="1" rtlCol="0" anchor="t" anchorCtr="0" compatLnSpc="1"/>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
        <p:nvSpPr>
          <p:cNvPr id="85" name="Oval 9"/>
          <p:cNvSpPr>
            <a:spLocks noChangeArrowheads="1"/>
          </p:cNvSpPr>
          <p:nvPr/>
        </p:nvSpPr>
        <p:spPr bwMode="auto">
          <a:xfrm>
            <a:off x="10637314" y="168913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grpSp>
        <p:nvGrpSpPr>
          <p:cNvPr id="64" name="组合 63"/>
          <p:cNvGrpSpPr/>
          <p:nvPr/>
        </p:nvGrpSpPr>
        <p:grpSpPr>
          <a:xfrm>
            <a:off x="1495058" y="2709182"/>
            <a:ext cx="1920586" cy="1920584"/>
            <a:chOff x="1677608" y="2996952"/>
            <a:chExt cx="1395643" cy="1395643"/>
          </a:xfrm>
        </p:grpSpPr>
        <p:sp>
          <p:nvSpPr>
            <p:cNvPr id="78"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9" name="Oval 29"/>
            <p:cNvSpPr>
              <a:spLocks noChangeAspect="1"/>
            </p:cNvSpPr>
            <p:nvPr/>
          </p:nvSpPr>
          <p:spPr>
            <a:xfrm>
              <a:off x="1850114" y="3169457"/>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6" name="组合 65"/>
          <p:cNvGrpSpPr/>
          <p:nvPr/>
        </p:nvGrpSpPr>
        <p:grpSpPr>
          <a:xfrm>
            <a:off x="3874592" y="1849378"/>
            <a:ext cx="1920586" cy="1920584"/>
            <a:chOff x="1677608" y="2996952"/>
            <a:chExt cx="1395643" cy="1395643"/>
          </a:xfrm>
        </p:grpSpPr>
        <p:sp>
          <p:nvSpPr>
            <p:cNvPr id="76"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7"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68" name="组合 67"/>
          <p:cNvGrpSpPr/>
          <p:nvPr/>
        </p:nvGrpSpPr>
        <p:grpSpPr>
          <a:xfrm>
            <a:off x="5936362" y="3189899"/>
            <a:ext cx="1920586" cy="1920584"/>
            <a:chOff x="1677608" y="2996952"/>
            <a:chExt cx="1395643" cy="1395643"/>
          </a:xfrm>
        </p:grpSpPr>
        <p:sp>
          <p:nvSpPr>
            <p:cNvPr id="74"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5" name="Oval 29"/>
            <p:cNvSpPr>
              <a:spLocks noChangeAspect="1"/>
            </p:cNvSpPr>
            <p:nvPr/>
          </p:nvSpPr>
          <p:spPr>
            <a:xfrm>
              <a:off x="1850114" y="3169458"/>
              <a:ext cx="1050630" cy="1050630"/>
            </a:xfrm>
            <a:prstGeom prst="ellipse">
              <a:avLst/>
            </a:prstGeom>
            <a:solidFill>
              <a:srgbClr val="EC7016"/>
            </a:solidFill>
            <a:ln>
              <a:noFill/>
            </a:ln>
            <a:effectLst>
              <a:innerShdw dist="88900" dir="135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grpSp>
        <p:nvGrpSpPr>
          <p:cNvPr id="70" name="组合 69"/>
          <p:cNvGrpSpPr/>
          <p:nvPr/>
        </p:nvGrpSpPr>
        <p:grpSpPr>
          <a:xfrm>
            <a:off x="8134956" y="2468517"/>
            <a:ext cx="1920586" cy="1920584"/>
            <a:chOff x="1677608" y="2996952"/>
            <a:chExt cx="1395643" cy="1395643"/>
          </a:xfrm>
        </p:grpSpPr>
        <p:sp>
          <p:nvSpPr>
            <p:cNvPr id="72" name="Oval 60"/>
            <p:cNvSpPr>
              <a:spLocks noChangeAspect="1"/>
            </p:cNvSpPr>
            <p:nvPr/>
          </p:nvSpPr>
          <p:spPr>
            <a:xfrm>
              <a:off x="1677608" y="2996952"/>
              <a:ext cx="1395643" cy="1395643"/>
            </a:xfrm>
            <a:prstGeom prst="ellipse">
              <a:avLst/>
            </a:prstGeom>
            <a:gradFill flip="none" rotWithShape="1">
              <a:gsLst>
                <a:gs pos="100000">
                  <a:sysClr val="window" lastClr="FFFFFF">
                    <a:lumMod val="81000"/>
                  </a:sysClr>
                </a:gs>
                <a:gs pos="0">
                  <a:sysClr val="window" lastClr="FFFFFF">
                    <a:lumMod val="99000"/>
                  </a:sysClr>
                </a:gs>
              </a:gsLst>
              <a:lin ang="5400000" scaled="1"/>
            </a:gradFill>
            <a:ln w="12700" cap="flat" cmpd="sng" algn="ctr">
              <a:noFill/>
              <a:prstDash val="solid"/>
              <a:miter lim="800000"/>
            </a:ln>
            <a:effectLst>
              <a:outerShdw blurRad="317500" dist="114300" dir="5400000" algn="t" rotWithShape="0">
                <a:prstClr val="black">
                  <a:alpha val="40000"/>
                </a:prstClr>
              </a:outerShdw>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prstClr val="white"/>
                </a:solidFill>
                <a:effectLst/>
                <a:uLnTx/>
                <a:uFillTx/>
                <a:latin typeface="Arial" pitchFamily="34" charset="0"/>
                <a:ea typeface="Microsoft YaHei" panose="020B0503020204020204" pitchFamily="34" charset="-122"/>
                <a:cs typeface="+mn-ea"/>
                <a:sym typeface="Arial" pitchFamily="34" charset="0"/>
              </a:endParaRPr>
            </a:p>
          </p:txBody>
        </p:sp>
        <p:sp>
          <p:nvSpPr>
            <p:cNvPr id="73" name="Oval 29"/>
            <p:cNvSpPr>
              <a:spLocks noChangeAspect="1"/>
            </p:cNvSpPr>
            <p:nvPr/>
          </p:nvSpPr>
          <p:spPr>
            <a:xfrm>
              <a:off x="1850114" y="3169458"/>
              <a:ext cx="1050630" cy="1050630"/>
            </a:xfrm>
            <a:prstGeom prst="ellipse">
              <a:avLst/>
            </a:prstGeom>
            <a:solidFill>
              <a:srgbClr val="B3EBFF"/>
            </a:solidFill>
            <a:ln>
              <a:noFill/>
            </a:ln>
            <a:effectLst>
              <a:innerShdw dist="88900" dir="13500000">
                <a:schemeClr val="accent2">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FFFF"/>
                </a:solidFill>
                <a:sym typeface="Arial" pitchFamily="34" charset="0"/>
              </a:endParaRPr>
            </a:p>
          </p:txBody>
        </p:sp>
      </p:grpSp>
      <p:sp>
        <p:nvSpPr>
          <p:cNvPr id="39" name="TextBox 11"/>
          <p:cNvSpPr txBox="1"/>
          <p:nvPr/>
        </p:nvSpPr>
        <p:spPr>
          <a:xfrm flipH="1">
            <a:off x="6527362" y="3596815"/>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聆</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40" name="TextBox 11"/>
          <p:cNvSpPr txBox="1"/>
          <p:nvPr/>
        </p:nvSpPr>
        <p:spPr>
          <a:xfrm flipH="1">
            <a:off x="8616241" y="2946132"/>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fontAlgn="auto">
              <a:spcBef>
                <a:spcPct val="0"/>
              </a:spcBef>
              <a:spcAft>
                <a:spcPct val="0"/>
              </a:spcAft>
              <a:defRPr/>
            </a:pPr>
            <a:r>
              <a:rPr lang="zh-CN" altLang="en-US"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rPr>
              <a:t>听</a:t>
            </a:r>
            <a:endParaRPr lang="id-ID" altLang="zh-CN" sz="6600" b="1" spc="50">
              <a:ln w="0"/>
              <a:solidFill>
                <a:schemeClr val="tx1">
                  <a:lumMod val="85000"/>
                  <a:lumOff val="15000"/>
                </a:schemeClr>
              </a:solidFill>
              <a:effectLst>
                <a:innerShdw blurRad="63500" dist="50800" dir="13500000">
                  <a:srgbClr val="000000">
                    <a:alpha val="50000"/>
                  </a:srgbClr>
                </a:innerShdw>
              </a:effectLst>
              <a:latin typeface="Arial" pitchFamily="34" charset="0"/>
              <a:ea typeface="Microsoft YaHei" panose="020B0503020204020204" pitchFamily="34" charset="-122"/>
              <a:cs typeface="+mn-ea"/>
              <a:sym typeface="Arial" pitchFamily="34" charset="0"/>
            </a:endParaRPr>
          </a:p>
        </p:txBody>
      </p:sp>
      <p:sp>
        <p:nvSpPr>
          <p:cNvPr id="12" name="TextBox 11"/>
          <p:cNvSpPr txBox="1"/>
          <p:nvPr/>
        </p:nvSpPr>
        <p:spPr>
          <a:xfrm flipH="1">
            <a:off x="4357772" y="2260476"/>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chemeClr val="tx1">
                  <a:lumMod val="85000"/>
                  <a:lumOff val="15000"/>
                </a:schemeClr>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13" name="TextBox 11"/>
          <p:cNvSpPr txBox="1"/>
          <p:nvPr/>
        </p:nvSpPr>
        <p:spPr>
          <a:xfrm flipH="1">
            <a:off x="1976096" y="3115664"/>
            <a:ext cx="958298" cy="11068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rPr>
              <a:t>谢</a:t>
            </a:r>
            <a:endParaRPr kumimoji="0" lang="id-ID" sz="6600" b="1" i="0" u="none" strike="noStrike" kern="1200" cap="none" spc="50" normalizeH="0" baseline="0" noProof="0">
              <a:ln w="0"/>
              <a:solidFill>
                <a:srgbClr val="FFFFFF"/>
              </a:solidFill>
              <a:effectLst>
                <a:innerShdw blurRad="63500" dist="50800" dir="13500000">
                  <a:srgbClr val="000000">
                    <a:alpha val="50000"/>
                  </a:srgbClr>
                </a:innerShdw>
              </a:effectLst>
              <a:uLnTx/>
              <a:uFillTx/>
              <a:latin typeface="Arial" pitchFamily="34" charset="0"/>
              <a:ea typeface="Microsoft YaHei" panose="020B0503020204020204" pitchFamily="34" charset="-122"/>
              <a:cs typeface="+mn-ea"/>
              <a:sym typeface="Arial" pitchFamily="34" charset="0"/>
            </a:endParaRPr>
          </a:p>
        </p:txBody>
      </p:sp>
      <p:sp>
        <p:nvSpPr>
          <p:cNvPr id="2" name="Oval 9"/>
          <p:cNvSpPr>
            <a:spLocks noChangeArrowheads="1"/>
          </p:cNvSpPr>
          <p:nvPr/>
        </p:nvSpPr>
        <p:spPr bwMode="auto">
          <a:xfrm>
            <a:off x="1375204" y="1635791"/>
            <a:ext cx="450686" cy="450686"/>
          </a:xfrm>
          <a:prstGeom prst="ellipse">
            <a:avLst/>
          </a:prstGeom>
          <a:solidFill>
            <a:srgbClr val="B3EBFF"/>
          </a:solidFill>
          <a:ln w="9525" cap="flat" cmpd="sng" algn="ctr">
            <a:noFill/>
            <a:prstDash val="solid"/>
            <a:round/>
            <a:headEnd type="none" w="med" len="med"/>
            <a:tailEnd type="none" w="med" len="med"/>
          </a:ln>
          <a:effectLst>
            <a:outerShdw blurRad="63500" sx="102000" sy="102000" algn="ctr" rotWithShape="0">
              <a:prstClr val="black">
                <a:alpha val="40000"/>
              </a:prstClr>
            </a:outerShdw>
          </a:effectLst>
        </p:spPr>
        <p:txBody>
          <a:bodyPr rot="0" spcFirstLastPara="0" vertOverflow="overflow" horzOverflow="overflow" vert="horz" wrap="square" lIns="91406" tIns="45703" rIns="91406" bIns="45703" numCol="1" spcCol="0" rtlCol="0" fromWordArt="0" anchor="t" anchorCtr="0" forceAA="0" compatLnSpc="1">
            <a:noAutofit/>
          </a:bodyPr>
          <a:lstStyle/>
          <a:p>
            <a:pPr algn="ctr"/>
            <a:endParaRPr lang="zh-CN" altLang="en-US" sz="2000">
              <a:solidFill>
                <a:schemeClr val="accent2"/>
              </a:solidFill>
              <a:ea typeface="Microsoft YaHei" panose="020B0503020204020204" pitchFamily="34" charset="-122"/>
              <a:cs typeface="+mn-ea"/>
              <a:sym typeface="Arial" pitchFamily="34" charset="0"/>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组合 150"/>
          <p:cNvGrpSpPr/>
          <p:nvPr/>
        </p:nvGrpSpPr>
        <p:grpSpPr>
          <a:xfrm>
            <a:off x="3189151" y="3321500"/>
            <a:ext cx="431556" cy="430076"/>
            <a:chOff x="3768359" y="1725446"/>
            <a:chExt cx="1930605" cy="1930605"/>
          </a:xfrm>
        </p:grpSpPr>
        <p:sp>
          <p:nvSpPr>
            <p:cNvPr id="152"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a:endParaRPr lang="zh-CN" altLang="en-US">
                <a:solidFill>
                  <a:prstClr val="white"/>
                </a:solidFill>
              </a:endParaRPr>
            </a:p>
          </p:txBody>
        </p:sp>
        <p:sp>
          <p:nvSpPr>
            <p:cNvPr id="153" name="Oval 5"/>
            <p:cNvSpPr>
              <a:spLocks noChangeArrowheads="1"/>
            </p:cNvSpPr>
            <p:nvPr/>
          </p:nvSpPr>
          <p:spPr bwMode="auto">
            <a:xfrm>
              <a:off x="3823758" y="1780845"/>
              <a:ext cx="1819806" cy="1819806"/>
            </a:xfrm>
            <a:prstGeom prst="ellipse">
              <a:avLst/>
            </a:prstGeom>
            <a:solidFill>
              <a:srgbClr val="EA6103"/>
            </a:solidFill>
            <a:ln>
              <a:noFill/>
            </a:ln>
            <a:effectLst>
              <a:innerShdw blurRad="88900" dist="50800" dir="16200000">
                <a:prstClr val="black">
                  <a:alpha val="38000"/>
                </a:prstClr>
              </a:innerShdw>
            </a:effectLst>
          </p:spPr>
          <p:txBody>
            <a:bodyPr vert="horz" wrap="square" lIns="91423" tIns="45711" rIns="91423" bIns="45711" numCol="1" anchor="t" anchorCtr="0" compatLnSpc="1"/>
            <a:lstStyle>
              <a:defPPr>
                <a:defRPr lang="zh-CN"/>
              </a:defPPr>
            </a:lstStyle>
            <a:p>
              <a:endParaRPr lang="zh-CN" altLang="en-US">
                <a:solidFill>
                  <a:prstClr val="black"/>
                </a:solidFill>
              </a:endParaRPr>
            </a:p>
          </p:txBody>
        </p:sp>
      </p:grpSp>
      <p:grpSp>
        <p:nvGrpSpPr>
          <p:cNvPr id="154" name="组合 153"/>
          <p:cNvGrpSpPr/>
          <p:nvPr/>
        </p:nvGrpSpPr>
        <p:grpSpPr>
          <a:xfrm>
            <a:off x="2767023" y="3129316"/>
            <a:ext cx="301978" cy="300942"/>
            <a:chOff x="3768359" y="1725446"/>
            <a:chExt cx="1930605" cy="1930605"/>
          </a:xfrm>
          <a:solidFill>
            <a:srgbClr val="EA5E66"/>
          </a:solidFill>
        </p:grpSpPr>
        <p:sp>
          <p:nvSpPr>
            <p:cNvPr id="155" name="Oval 5"/>
            <p:cNvSpPr>
              <a:spLocks noChangeArrowheads="1"/>
            </p:cNvSpPr>
            <p:nvPr/>
          </p:nvSpPr>
          <p:spPr bwMode="auto">
            <a:xfrm>
              <a:off x="3768359" y="1725446"/>
              <a:ext cx="1930605" cy="1930605"/>
            </a:xfrm>
            <a:prstGeom prst="ellipse">
              <a:avLst/>
            </a:prstGeom>
            <a:grp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a:endParaRPr lang="zh-CN" altLang="en-US">
                <a:solidFill>
                  <a:prstClr val="white"/>
                </a:solidFill>
              </a:endParaRPr>
            </a:p>
          </p:txBody>
        </p:sp>
        <p:sp>
          <p:nvSpPr>
            <p:cNvPr id="156" name="Oval 5"/>
            <p:cNvSpPr>
              <a:spLocks noChangeArrowheads="1"/>
            </p:cNvSpPr>
            <p:nvPr/>
          </p:nvSpPr>
          <p:spPr bwMode="auto">
            <a:xfrm>
              <a:off x="3823758" y="1780845"/>
              <a:ext cx="1819806" cy="1819806"/>
            </a:xfrm>
            <a:prstGeom prst="ellipse">
              <a:avLst/>
            </a:prstGeom>
            <a:grpFill/>
            <a:ln>
              <a:noFill/>
            </a:ln>
            <a:effectLst>
              <a:innerShdw blurRad="88900" dist="50800" dir="16200000">
                <a:prstClr val="black">
                  <a:alpha val="38000"/>
                </a:prstClr>
              </a:innerShdw>
            </a:effectLst>
          </p:spPr>
          <p:txBody>
            <a:bodyPr vert="horz" wrap="square" lIns="91423" tIns="45711" rIns="91423" bIns="45711" numCol="1" anchor="t" anchorCtr="0" compatLnSpc="1"/>
            <a:lstStyle>
              <a:defPPr>
                <a:defRPr lang="zh-CN"/>
              </a:defPPr>
            </a:lstStyle>
            <a:p>
              <a:endParaRPr lang="zh-CN" altLang="en-US">
                <a:solidFill>
                  <a:prstClr val="black"/>
                </a:solidFill>
              </a:endParaRPr>
            </a:p>
          </p:txBody>
        </p:sp>
      </p:grpSp>
      <p:grpSp>
        <p:nvGrpSpPr>
          <p:cNvPr id="169" name="组合 168"/>
          <p:cNvGrpSpPr/>
          <p:nvPr/>
        </p:nvGrpSpPr>
        <p:grpSpPr>
          <a:xfrm>
            <a:off x="9603713" y="3169319"/>
            <a:ext cx="269956" cy="269030"/>
            <a:chOff x="3768359" y="1725446"/>
            <a:chExt cx="1930605" cy="1930605"/>
          </a:xfrm>
        </p:grpSpPr>
        <p:sp>
          <p:nvSpPr>
            <p:cNvPr id="170"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a:endParaRPr lang="zh-CN" altLang="en-US">
                <a:solidFill>
                  <a:prstClr val="white"/>
                </a:solidFill>
              </a:endParaRPr>
            </a:p>
          </p:txBody>
        </p:sp>
        <p:sp>
          <p:nvSpPr>
            <p:cNvPr id="171" name="Oval 5"/>
            <p:cNvSpPr>
              <a:spLocks noChangeArrowheads="1"/>
            </p:cNvSpPr>
            <p:nvPr/>
          </p:nvSpPr>
          <p:spPr bwMode="auto">
            <a:xfrm>
              <a:off x="3823758" y="1780845"/>
              <a:ext cx="1819806" cy="1819806"/>
            </a:xfrm>
            <a:prstGeom prst="ellipse">
              <a:avLst/>
            </a:prstGeom>
            <a:solidFill>
              <a:srgbClr val="FFC000"/>
            </a:solidFill>
            <a:ln>
              <a:noFill/>
            </a:ln>
            <a:effectLst>
              <a:innerShdw blurRad="88900" dist="50800" dir="16200000">
                <a:prstClr val="black">
                  <a:alpha val="38000"/>
                </a:prstClr>
              </a:innerShdw>
            </a:effectLst>
          </p:spPr>
          <p:txBody>
            <a:bodyPr vert="horz" wrap="square" lIns="91423" tIns="45711" rIns="91423" bIns="45711" numCol="1" anchor="t" anchorCtr="0" compatLnSpc="1"/>
            <a:lstStyle>
              <a:defPPr>
                <a:defRPr lang="zh-CN"/>
              </a:defPPr>
            </a:lstStyle>
            <a:p>
              <a:endParaRPr lang="zh-CN" altLang="en-US">
                <a:solidFill>
                  <a:prstClr val="black"/>
                </a:solidFill>
              </a:endParaRPr>
            </a:p>
          </p:txBody>
        </p:sp>
      </p:grpSp>
      <p:grpSp>
        <p:nvGrpSpPr>
          <p:cNvPr id="184" name="组合 183"/>
          <p:cNvGrpSpPr/>
          <p:nvPr/>
        </p:nvGrpSpPr>
        <p:grpSpPr>
          <a:xfrm>
            <a:off x="2326119" y="3281931"/>
            <a:ext cx="216408" cy="215665"/>
            <a:chOff x="3768359" y="1725446"/>
            <a:chExt cx="1930605" cy="1930605"/>
          </a:xfrm>
        </p:grpSpPr>
        <p:sp>
          <p:nvSpPr>
            <p:cNvPr id="185" name="Oval 5"/>
            <p:cNvSpPr>
              <a:spLocks noChangeArrowheads="1"/>
            </p:cNvSpPr>
            <p:nvPr/>
          </p:nvSpPr>
          <p:spPr bwMode="auto">
            <a:xfrm>
              <a:off x="3768359" y="1725446"/>
              <a:ext cx="1930605" cy="1930605"/>
            </a:xfrm>
            <a:prstGeom prst="ellipse">
              <a:avLst/>
            </a:prstGeom>
            <a:gradFill>
              <a:gsLst>
                <a:gs pos="0">
                  <a:schemeClr val="accent1">
                    <a:lumMod val="5000"/>
                    <a:lumOff val="95000"/>
                  </a:schemeClr>
                </a:gs>
                <a:gs pos="100000">
                  <a:schemeClr val="bg1">
                    <a:lumMod val="95000"/>
                  </a:schemeClr>
                </a:gs>
              </a:gsLst>
              <a:lin ang="5400000" scaled="1"/>
            </a:gradFill>
            <a:ln w="22225">
              <a:solidFill>
                <a:schemeClr val="bg1"/>
              </a:solidFill>
            </a:ln>
            <a:effectLst>
              <a:outerShdw blurRad="304800" dist="38100" dir="2700000" algn="t" rotWithShape="0">
                <a:prstClr val="black">
                  <a:alpha val="3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stStyle>
            <a:p>
              <a:pPr algn="ctr"/>
              <a:endParaRPr lang="zh-CN" altLang="en-US">
                <a:solidFill>
                  <a:prstClr val="white"/>
                </a:solidFill>
              </a:endParaRPr>
            </a:p>
          </p:txBody>
        </p:sp>
        <p:sp>
          <p:nvSpPr>
            <p:cNvPr id="186" name="Oval 5"/>
            <p:cNvSpPr>
              <a:spLocks noChangeArrowheads="1"/>
            </p:cNvSpPr>
            <p:nvPr/>
          </p:nvSpPr>
          <p:spPr bwMode="auto">
            <a:xfrm>
              <a:off x="3823758" y="1780845"/>
              <a:ext cx="1819806" cy="1819806"/>
            </a:xfrm>
            <a:prstGeom prst="ellipse">
              <a:avLst/>
            </a:prstGeom>
            <a:solidFill>
              <a:srgbClr val="0094A3"/>
            </a:solidFill>
            <a:ln>
              <a:noFill/>
            </a:ln>
            <a:effectLst>
              <a:innerShdw blurRad="88900" dist="50800" dir="16200000">
                <a:prstClr val="black">
                  <a:alpha val="38000"/>
                </a:prstClr>
              </a:innerShdw>
            </a:effectLst>
          </p:spPr>
          <p:txBody>
            <a:bodyPr vert="horz" wrap="square" lIns="91423" tIns="45711" rIns="91423" bIns="45711" numCol="1" anchor="t" anchorCtr="0" compatLnSpc="1"/>
            <a:lstStyle>
              <a:defPPr>
                <a:defRPr lang="zh-CN"/>
              </a:defPPr>
            </a:lstStyle>
            <a:p>
              <a:endParaRPr lang="zh-CN" altLang="en-US">
                <a:solidFill>
                  <a:prstClr val="black"/>
                </a:solidFill>
              </a:endParaRPr>
            </a:p>
          </p:txBody>
        </p:sp>
      </p:grpSp>
      <p:sp>
        <p:nvSpPr>
          <p:cNvPr id="233" name="TextBox 232"/>
          <p:cNvSpPr txBox="1"/>
          <p:nvPr/>
        </p:nvSpPr>
        <p:spPr>
          <a:xfrm>
            <a:off x="2190305" y="7890927"/>
            <a:ext cx="847090" cy="356870"/>
          </a:xfrm>
          <a:prstGeom prst="rect">
            <a:avLst/>
          </a:prstGeom>
          <a:noFill/>
        </p:spPr>
        <p:txBody>
          <a:bodyPr wrap="none" lIns="81063" tIns="40532" rIns="81063" bIns="40532" rtlCol="0">
            <a:spAutoFit/>
          </a:bodyPr>
          <a:lstStyle>
            <a:defPPr>
              <a:defRPr lang="zh-CN"/>
            </a:defPPr>
          </a:lstStyle>
          <a:p>
            <a:r>
              <a:rPr lang="zh-CN" altLang="en-US"/>
              <a:t>延迟符</a:t>
            </a:r>
          </a:p>
        </p:txBody>
      </p:sp>
      <p:pic>
        <p:nvPicPr>
          <p:cNvPr id="9" name="05_He'S A Pirat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50714" y="-890521"/>
            <a:ext cx="609487" cy="609487"/>
          </a:xfrm>
          <a:prstGeom prst="rect">
            <a:avLst/>
          </a:prstGeom>
        </p:spPr>
      </p:pic>
      <p:sp>
        <p:nvSpPr>
          <p:cNvPr id="4" name="文本框 3"/>
          <p:cNvSpPr txBox="1"/>
          <p:nvPr/>
        </p:nvSpPr>
        <p:spPr>
          <a:xfrm>
            <a:off x="4098290" y="3106420"/>
            <a:ext cx="5022850" cy="645160"/>
          </a:xfrm>
          <a:prstGeom prst="rect">
            <a:avLst/>
          </a:prstGeom>
          <a:noFill/>
        </p:spPr>
        <p:txBody>
          <a:bodyPr wrap="square" rtlCol="0">
            <a:spAutoFit/>
          </a:bodyPr>
          <a:lstStyle>
            <a:defPPr>
              <a:defRPr lang="zh-CN"/>
            </a:defPPr>
          </a:lstStyle>
          <a:p>
            <a:r>
              <a:rPr lang="zh-CN" altLang="en-US"/>
              <a:t>说明：整理制作作者：郭迎春</a:t>
            </a:r>
            <a:r>
              <a:rPr lang="en-US" altLang="zh-CN"/>
              <a:t> </a:t>
            </a:r>
            <a:r>
              <a:rPr lang="zh-CN" altLang="en-US"/>
              <a:t>如果内容、图片、字体等有侵权请联系作者删除</a:t>
            </a:r>
          </a:p>
        </p:txBody>
      </p:sp>
    </p:spTree>
  </p:cSld>
  <p:clrMapOvr>
    <a:masterClrMapping/>
  </p:clrMapOvr>
  <mc:AlternateContent xmlns:mc="http://schemas.openxmlformats.org/markup-compatibility/2006" xmlns:p14="http://schemas.microsoft.com/office/powerpoint/2010/main">
    <mc:Choice Requires="p14">
      <p:transition spd="slow" p14:dur="3000" advClick="0">
        <p14:shred/>
      </p:transition>
    </mc:Choice>
    <mc:Fallback xmlns:p15="http://schemas.microsoft.com/office/powerpoint/2012/main" xmlns="">
      <p:transition spd="slow" advClick="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stCondLst>
                                    <p:cond delay="0"/>
                                  </p:stCondLst>
                                  <p:childTnLst>
                                    <p:cmd type="call" cmd="playFrom(0.0)">
                                      <p:cBhvr>
                                        <p:cTn id="6" dur="1" fill="hold"/>
                                        <p:tgtEl>
                                          <p:spTgt spid="9"/>
                                        </p:tgtEl>
                                      </p:cBhvr>
                                    </p:cmd>
                                  </p:childTnLst>
                                </p:cTn>
                              </p:par>
                            </p:childTnLst>
                          </p:cTn>
                        </p:par>
                        <p:par>
                          <p:cTn id="7" fill="hold" nodeType="withGroup">
                            <p:stCondLst>
                              <p:cond delay="0"/>
                            </p:stCondLst>
                            <p:childTnLst>
                              <p:par>
                                <p:cTn id="8" presetID="53" presetClass="entr" presetSubtype="0" fill="hold" nodeType="afterEffect">
                                  <p:stCondLst>
                                    <p:cond delay="0"/>
                                  </p:stCondLst>
                                  <p:childTnLst>
                                    <p:set>
                                      <p:cBhvr>
                                        <p:cTn id="9" dur="1" fill="hold">
                                          <p:stCondLst>
                                            <p:cond delay="0"/>
                                          </p:stCondLst>
                                        </p:cTn>
                                        <p:tgtEl>
                                          <p:spTgt spid="169"/>
                                        </p:tgtEl>
                                        <p:attrNameLst>
                                          <p:attrName>style.visibility</p:attrName>
                                        </p:attrNameLst>
                                      </p:cBhvr>
                                      <p:to>
                                        <p:strVal val="visible"/>
                                      </p:to>
                                    </p:set>
                                    <p:anim calcmode="lin" valueType="num">
                                      <p:cBhvr>
                                        <p:cTn id="10" dur="250" fill="hold"/>
                                        <p:tgtEl>
                                          <p:spTgt spid="169"/>
                                        </p:tgtEl>
                                        <p:attrNameLst>
                                          <p:attrName>ppt_w</p:attrName>
                                        </p:attrNameLst>
                                      </p:cBhvr>
                                      <p:tavLst>
                                        <p:tav tm="0">
                                          <p:val>
                                            <p:fltVal val="0"/>
                                          </p:val>
                                        </p:tav>
                                        <p:tav tm="100000">
                                          <p:val>
                                            <p:strVal val="#ppt_w"/>
                                          </p:val>
                                        </p:tav>
                                      </p:tavLst>
                                    </p:anim>
                                    <p:anim calcmode="lin" valueType="num">
                                      <p:cBhvr>
                                        <p:cTn id="11" dur="250" fill="hold"/>
                                        <p:tgtEl>
                                          <p:spTgt spid="169"/>
                                        </p:tgtEl>
                                        <p:attrNameLst>
                                          <p:attrName>ppt_h</p:attrName>
                                        </p:attrNameLst>
                                      </p:cBhvr>
                                      <p:tavLst>
                                        <p:tav tm="0">
                                          <p:val>
                                            <p:fltVal val="0"/>
                                          </p:val>
                                        </p:tav>
                                        <p:tav tm="100000">
                                          <p:val>
                                            <p:strVal val="#ppt_h"/>
                                          </p:val>
                                        </p:tav>
                                      </p:tavLst>
                                    </p:anim>
                                    <p:animEffect transition="in" filter="fade">
                                      <p:cBhvr>
                                        <p:cTn id="12" dur="250"/>
                                        <p:tgtEl>
                                          <p:spTgt spid="169"/>
                                        </p:tgtEl>
                                      </p:cBhvr>
                                    </p:animEffect>
                                  </p:childTnLst>
                                </p:cTn>
                              </p:par>
                            </p:childTnLst>
                          </p:cTn>
                        </p:par>
                        <p:par>
                          <p:cTn id="13" fill="hold" nodeType="withGroup">
                            <p:stCondLst>
                              <p:cond delay="500"/>
                            </p:stCondLst>
                            <p:childTnLst>
                              <p:par>
                                <p:cTn id="14" presetID="53" presetClass="entr" presetSubtype="0" fill="hold" nodeType="afterEffect">
                                  <p:childTnLst>
                                    <p:set>
                                      <p:cBhvr>
                                        <p:cTn id="15" dur="1" fill="hold">
                                          <p:stCondLst>
                                            <p:cond delay="0"/>
                                          </p:stCondLst>
                                        </p:cTn>
                                        <p:tgtEl>
                                          <p:spTgt spid="151"/>
                                        </p:tgtEl>
                                        <p:attrNameLst>
                                          <p:attrName>style.visibility</p:attrName>
                                        </p:attrNameLst>
                                      </p:cBhvr>
                                      <p:to>
                                        <p:strVal val="visible"/>
                                      </p:to>
                                    </p:set>
                                    <p:anim calcmode="lin" valueType="num">
                                      <p:cBhvr>
                                        <p:cTn id="16" dur="250" fill="hold"/>
                                        <p:tgtEl>
                                          <p:spTgt spid="151"/>
                                        </p:tgtEl>
                                        <p:attrNameLst>
                                          <p:attrName>ppt_w</p:attrName>
                                        </p:attrNameLst>
                                      </p:cBhvr>
                                      <p:tavLst>
                                        <p:tav tm="0">
                                          <p:val>
                                            <p:fltVal val="0"/>
                                          </p:val>
                                        </p:tav>
                                        <p:tav tm="100000">
                                          <p:val>
                                            <p:strVal val="#ppt_w"/>
                                          </p:val>
                                        </p:tav>
                                      </p:tavLst>
                                    </p:anim>
                                    <p:anim calcmode="lin" valueType="num">
                                      <p:cBhvr>
                                        <p:cTn id="17" dur="250" fill="hold"/>
                                        <p:tgtEl>
                                          <p:spTgt spid="151"/>
                                        </p:tgtEl>
                                        <p:attrNameLst>
                                          <p:attrName>ppt_h</p:attrName>
                                        </p:attrNameLst>
                                      </p:cBhvr>
                                      <p:tavLst>
                                        <p:tav tm="0">
                                          <p:val>
                                            <p:fltVal val="0"/>
                                          </p:val>
                                        </p:tav>
                                        <p:tav tm="100000">
                                          <p:val>
                                            <p:strVal val="#ppt_h"/>
                                          </p:val>
                                        </p:tav>
                                      </p:tavLst>
                                    </p:anim>
                                    <p:animEffect transition="in" filter="fade">
                                      <p:cBhvr>
                                        <p:cTn id="18" dur="250"/>
                                        <p:tgtEl>
                                          <p:spTgt spid="151"/>
                                        </p:tgtEl>
                                      </p:cBhvr>
                                    </p:animEffect>
                                  </p:childTnLst>
                                </p:cTn>
                              </p:par>
                            </p:childTnLst>
                          </p:cTn>
                        </p:par>
                        <p:par>
                          <p:cTn id="19" fill="hold" nodeType="withGroup">
                            <p:stCondLst>
                              <p:cond delay="1000"/>
                            </p:stCondLst>
                            <p:childTnLst>
                              <p:par>
                                <p:cTn id="20" presetID="53" presetClass="entr" presetSubtype="0" fill="hold" nodeType="afterEffect">
                                  <p:childTnLst>
                                    <p:set>
                                      <p:cBhvr>
                                        <p:cTn id="21" dur="1" fill="hold">
                                          <p:stCondLst>
                                            <p:cond delay="0"/>
                                          </p:stCondLst>
                                        </p:cTn>
                                        <p:tgtEl>
                                          <p:spTgt spid="154"/>
                                        </p:tgtEl>
                                        <p:attrNameLst>
                                          <p:attrName>style.visibility</p:attrName>
                                        </p:attrNameLst>
                                      </p:cBhvr>
                                      <p:to>
                                        <p:strVal val="visible"/>
                                      </p:to>
                                    </p:set>
                                    <p:anim calcmode="lin" valueType="num">
                                      <p:cBhvr>
                                        <p:cTn id="22" dur="250" fill="hold"/>
                                        <p:tgtEl>
                                          <p:spTgt spid="154"/>
                                        </p:tgtEl>
                                        <p:attrNameLst>
                                          <p:attrName>ppt_w</p:attrName>
                                        </p:attrNameLst>
                                      </p:cBhvr>
                                      <p:tavLst>
                                        <p:tav tm="0">
                                          <p:val>
                                            <p:fltVal val="0"/>
                                          </p:val>
                                        </p:tav>
                                        <p:tav tm="100000">
                                          <p:val>
                                            <p:strVal val="#ppt_w"/>
                                          </p:val>
                                        </p:tav>
                                      </p:tavLst>
                                    </p:anim>
                                    <p:anim calcmode="lin" valueType="num">
                                      <p:cBhvr>
                                        <p:cTn id="23" dur="250" fill="hold"/>
                                        <p:tgtEl>
                                          <p:spTgt spid="154"/>
                                        </p:tgtEl>
                                        <p:attrNameLst>
                                          <p:attrName>ppt_h</p:attrName>
                                        </p:attrNameLst>
                                      </p:cBhvr>
                                      <p:tavLst>
                                        <p:tav tm="0">
                                          <p:val>
                                            <p:fltVal val="0"/>
                                          </p:val>
                                        </p:tav>
                                        <p:tav tm="100000">
                                          <p:val>
                                            <p:strVal val="#ppt_h"/>
                                          </p:val>
                                        </p:tav>
                                      </p:tavLst>
                                    </p:anim>
                                    <p:animEffect transition="in" filter="fade">
                                      <p:cBhvr>
                                        <p:cTn id="24" dur="250"/>
                                        <p:tgtEl>
                                          <p:spTgt spid="154"/>
                                        </p:tgtEl>
                                      </p:cBhvr>
                                    </p:animEffect>
                                  </p:childTnLst>
                                </p:cTn>
                              </p:par>
                            </p:childTnLst>
                          </p:cTn>
                        </p:par>
                        <p:par>
                          <p:cTn id="25" fill="hold" nodeType="withGroup">
                            <p:stCondLst>
                              <p:cond delay="1500"/>
                            </p:stCondLst>
                            <p:childTnLst>
                              <p:par>
                                <p:cTn id="26" presetID="53" presetClass="entr" presetSubtype="0" fill="hold" nodeType="afterEffect">
                                  <p:childTnLst>
                                    <p:set>
                                      <p:cBhvr>
                                        <p:cTn id="27" dur="1" fill="hold">
                                          <p:stCondLst>
                                            <p:cond delay="0"/>
                                          </p:stCondLst>
                                        </p:cTn>
                                        <p:tgtEl>
                                          <p:spTgt spid="184"/>
                                        </p:tgtEl>
                                        <p:attrNameLst>
                                          <p:attrName>style.visibility</p:attrName>
                                        </p:attrNameLst>
                                      </p:cBhvr>
                                      <p:to>
                                        <p:strVal val="visible"/>
                                      </p:to>
                                    </p:set>
                                    <p:anim calcmode="lin" valueType="num">
                                      <p:cBhvr>
                                        <p:cTn id="28" dur="250" fill="hold"/>
                                        <p:tgtEl>
                                          <p:spTgt spid="184"/>
                                        </p:tgtEl>
                                        <p:attrNameLst>
                                          <p:attrName>ppt_w</p:attrName>
                                        </p:attrNameLst>
                                      </p:cBhvr>
                                      <p:tavLst>
                                        <p:tav tm="0">
                                          <p:val>
                                            <p:fltVal val="0"/>
                                          </p:val>
                                        </p:tav>
                                        <p:tav tm="100000">
                                          <p:val>
                                            <p:strVal val="#ppt_w"/>
                                          </p:val>
                                        </p:tav>
                                      </p:tavLst>
                                    </p:anim>
                                    <p:anim calcmode="lin" valueType="num">
                                      <p:cBhvr>
                                        <p:cTn id="29" dur="250" fill="hold"/>
                                        <p:tgtEl>
                                          <p:spTgt spid="184"/>
                                        </p:tgtEl>
                                        <p:attrNameLst>
                                          <p:attrName>ppt_h</p:attrName>
                                        </p:attrNameLst>
                                      </p:cBhvr>
                                      <p:tavLst>
                                        <p:tav tm="0">
                                          <p:val>
                                            <p:fltVal val="0"/>
                                          </p:val>
                                        </p:tav>
                                        <p:tav tm="100000">
                                          <p:val>
                                            <p:strVal val="#ppt_h"/>
                                          </p:val>
                                        </p:tav>
                                      </p:tavLst>
                                    </p:anim>
                                    <p:animEffect transition="in" filter="fade">
                                      <p:cBhvr>
                                        <p:cTn id="30" dur="250"/>
                                        <p:tgtEl>
                                          <p:spTgt spid="184"/>
                                        </p:tgtEl>
                                      </p:cBhvr>
                                    </p:animEffect>
                                  </p:childTnLst>
                                </p:cTn>
                              </p:par>
                            </p:childTnLst>
                          </p:cTn>
                        </p:par>
                        <p:par>
                          <p:cTn id="31" fill="hold" nodeType="withGroup">
                            <p:stCondLst>
                              <p:cond delay="2000"/>
                            </p:stCondLst>
                            <p:childTnLst>
                              <p:par>
                                <p:cTn id="32" presetID="10" presetClass="entr" presetSubtype="0" fill="hold" grpId="0" nodeType="afterEffect">
                                  <p:childTnLst>
                                    <p:set>
                                      <p:cBhvr>
                                        <p:cTn id="33" dur="1" fill="hold">
                                          <p:stCondLst>
                                            <p:cond delay="0"/>
                                          </p:stCondLst>
                                        </p:cTn>
                                        <p:tgtEl>
                                          <p:spTgt spid="233"/>
                                        </p:tgtEl>
                                        <p:attrNameLst>
                                          <p:attrName>style.visibility</p:attrName>
                                        </p:attrNameLst>
                                      </p:cBhvr>
                                      <p:to>
                                        <p:strVal val="visible"/>
                                      </p:to>
                                    </p:set>
                                    <p:animEffect transition="in" filter="fade">
                                      <p:cBhvr>
                                        <p:cTn id="34"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9"/>
                </p:tgtEl>
              </p:cMediaNode>
            </p:audio>
          </p:childTnLst>
        </p:cTn>
      </p:par>
    </p:tnLst>
    <p:bldLst>
      <p:bldP spid="233" grpId="0"/>
    </p:bldLst>
  </p:timing>
</p:sld>
</file>

<file path=ppt/tags/tag1.xml><?xml version="1.0" encoding="utf-8"?>
<p:tagLst xmlns:a="http://schemas.openxmlformats.org/drawingml/2006/main" xmlns:r="http://schemas.openxmlformats.org/officeDocument/2006/relationships" xmlns:p="http://schemas.openxmlformats.org/presentationml/2006/main">
  <p:tag name="AS_NET" val="4.0.30319.42000"/>
  <p:tag name="AS_OS" val="Microsoft Windows NT 6.2.9200.0"/>
  <p:tag name="AS_RELEASE_DATE" val="2017.06.14"/>
  <p:tag name="AS_TITLE" val="Aspose.Slides for .NET 4.0 Client Profile"/>
  <p:tag name="AS_VERSION" val="17.6"/>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51,&quot;width&quot;:862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740,&quot;width&quot;:5290}"/>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520,&quot;width&quot;:9825}"/>
</p:tagLst>
</file>

<file path=ppt/theme/theme1.xml><?xml version="1.0" encoding="utf-8"?>
<a:theme xmlns:a="http://schemas.openxmlformats.org/drawingml/2006/main" name="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charset="0"/>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charset="0"/>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思源黑 新罗马">
      <a:majorFont>
        <a:latin typeface="Times New Roman" charset="0"/>
        <a:ea typeface="思源黑体 CN Medium"/>
        <a:cs typeface="Arial"/>
      </a:majorFont>
      <a:minorFont>
        <a:latin typeface="Times New Roman" charset="0"/>
        <a:ea typeface="思源黑体 CN Normal"/>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Office 主题​​">
  <a:themeElements>
    <a:clrScheme name="黄色">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charset="0"/>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主题​​">
  <a:themeElements>
    <a:clrScheme name="">
      <a:dk1>
        <a:srgbClr val="000000"/>
      </a:dk1>
      <a:lt1>
        <a:srgbClr val="FFFFFF"/>
      </a:lt1>
      <a:dk2>
        <a:srgbClr val="073E87"/>
      </a:dk2>
      <a:lt2>
        <a:srgbClr val="C6E7FC"/>
      </a:lt2>
      <a:accent1>
        <a:srgbClr val="31B6FD"/>
      </a:accent1>
      <a:accent2>
        <a:srgbClr val="4584D3"/>
      </a:accent2>
      <a:accent3>
        <a:srgbClr val="FFFFFF"/>
      </a:accent3>
      <a:accent4>
        <a:srgbClr val="000000"/>
      </a:accent4>
      <a:accent5>
        <a:srgbClr val="ADD7FE"/>
      </a:accent5>
      <a:accent6>
        <a:srgbClr val="3E77BF"/>
      </a:accent6>
      <a:hlink>
        <a:srgbClr val="0080FF"/>
      </a:hlink>
      <a:folHlink>
        <a:srgbClr val="5EAEFF"/>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charset="0"/>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Arial"/>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charset="0"/>
        <a:ea typeface="Arial"/>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0.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1.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2.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3.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4.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5.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6.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7.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8.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19.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0.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1.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2.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3.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4.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5.xml><?xml version="1.0" encoding="utf-8"?>
<a:themeOverride xmlns:a="http://schemas.openxmlformats.org/drawingml/2006/main">
  <a:clrScheme name="第三章 检察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6.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7.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8.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29.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0.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1.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2.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3.xml><?xml version="1.0" encoding="utf-8"?>
<a:themeOverride xmlns:a="http://schemas.openxmlformats.org/drawingml/2006/main">
  <a:clrScheme name="第四章 律师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4.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5.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6.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7.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8.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39.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0.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1.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2.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3.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4.xml><?xml version="1.0" encoding="utf-8"?>
<a:themeOverride xmlns:a="http://schemas.openxmlformats.org/drawingml/2006/main">
  <a:clrScheme name="第五章 公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5.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6.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7.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8.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49.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0.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1.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2.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3.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4.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5.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6.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7.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58.xml><?xml version="1.0" encoding="utf-8"?>
<a:themeOverride xmlns:a="http://schemas.openxmlformats.org/drawingml/2006/main">
  <a:clrScheme name="第六章 仲裁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6.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7.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8.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ppt/theme/themeOverride9.xml><?xml version="1.0" encoding="utf-8"?>
<a:themeOverride xmlns:a="http://schemas.openxmlformats.org/drawingml/2006/main">
  <a:clrScheme name="第二章 法官职业伦理.pptxtempThemeColor">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themeOverride>
</file>

<file path=docProps/app.xml><?xml version="1.0" encoding="utf-8"?>
<Properties xmlns="http://schemas.openxmlformats.org/officeDocument/2006/extended-properties" xmlns:vt="http://schemas.openxmlformats.org/officeDocument/2006/docPropsVTypes">
  <Template>Office Theme</Template>
  <TotalTime>411</TotalTime>
  <Words>5216</Words>
  <Application>Microsoft Office PowerPoint</Application>
  <PresentationFormat>宽屏</PresentationFormat>
  <Paragraphs>575</Paragraphs>
  <Slides>92</Slides>
  <Notes>64</Notes>
  <HiddenSlides>0</HiddenSlides>
  <MMClips>1</MMClips>
  <ScaleCrop>false</ScaleCrop>
  <HeadingPairs>
    <vt:vector size="6" baseType="variant">
      <vt:variant>
        <vt:lpstr>已用的字体</vt:lpstr>
      </vt:variant>
      <vt:variant>
        <vt:i4>26</vt:i4>
      </vt:variant>
      <vt:variant>
        <vt:lpstr>主题</vt:lpstr>
      </vt:variant>
      <vt:variant>
        <vt:i4>5</vt:i4>
      </vt:variant>
      <vt:variant>
        <vt:lpstr>幻灯片标题</vt:lpstr>
      </vt:variant>
      <vt:variant>
        <vt:i4>92</vt:i4>
      </vt:variant>
    </vt:vector>
  </HeadingPairs>
  <TitlesOfParts>
    <vt:vector size="123" baseType="lpstr">
      <vt:lpstr>Arial Unicode MS</vt:lpstr>
      <vt:lpstr>Helvetica Neue</vt:lpstr>
      <vt:lpstr>KaiTi</vt:lpstr>
      <vt:lpstr>Lato Light</vt:lpstr>
      <vt:lpstr>Source Han Sans HW SC</vt:lpstr>
      <vt:lpstr>等线</vt:lpstr>
      <vt:lpstr>等线 Light</vt:lpstr>
      <vt:lpstr>方正宋刻本秀楷简体</vt:lpstr>
      <vt:lpstr>黑体</vt:lpstr>
      <vt:lpstr>黑体</vt:lpstr>
      <vt:lpstr>华文新魏</vt:lpstr>
      <vt:lpstr>锐字洪荒之力简 粗黑</vt:lpstr>
      <vt:lpstr>思源黑体 CN Medium</vt:lpstr>
      <vt:lpstr>思源黑体 CN Normal</vt:lpstr>
      <vt:lpstr>思源宋体 CN Heavy</vt:lpstr>
      <vt:lpstr>思源宋体 CN Medium</vt:lpstr>
      <vt:lpstr>宋体</vt:lpstr>
      <vt:lpstr>Microsoft YaHei</vt:lpstr>
      <vt:lpstr>Aharoni</vt:lpstr>
      <vt:lpstr>Arial</vt:lpstr>
      <vt:lpstr>Calibri</vt:lpstr>
      <vt:lpstr>Impact</vt:lpstr>
      <vt:lpstr>Matura MT Script Capitals</vt:lpstr>
      <vt:lpstr>Symbol</vt:lpstr>
      <vt:lpstr>Times New Roman</vt:lpstr>
      <vt:lpstr>Wingdings</vt:lpstr>
      <vt:lpstr>Office 主题​​</vt:lpstr>
      <vt:lpstr>1_Office 主题​​</vt:lpstr>
      <vt:lpstr>4_Office 主题​​</vt:lpstr>
      <vt:lpstr>5_Office 主题​​</vt:lpstr>
      <vt:lpstr>2_Office 主题​​</vt:lpstr>
      <vt:lpstr>法律职业伦理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nw121</dc:creator>
  <cp:lastModifiedBy>AutoBVT</cp:lastModifiedBy>
  <cp:revision>927</cp:revision>
  <dcterms:created xsi:type="dcterms:W3CDTF">2020-07-10T07:50:00Z</dcterms:created>
  <dcterms:modified xsi:type="dcterms:W3CDTF">2022-11-29T01:09:34Z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B99B20CDE08C49D19CCCB426D0A61FF6</vt:lpwstr>
  </property>
  <property fmtid="{D5CDD505-2E9C-101B-9397-08002B2CF9AE}" pid="3" name="KSOProductBuildVer">
    <vt:lpwstr>2052-11.1.0.11045</vt:lpwstr>
  </property>
</Properties>
</file>